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7" r:id="rId3"/>
    <p:sldId id="288" r:id="rId4"/>
    <p:sldId id="314" r:id="rId5"/>
    <p:sldId id="324" r:id="rId6"/>
    <p:sldId id="321" r:id="rId7"/>
    <p:sldId id="329" r:id="rId8"/>
    <p:sldId id="322" r:id="rId9"/>
    <p:sldId id="325" r:id="rId10"/>
    <p:sldId id="326" r:id="rId11"/>
    <p:sldId id="327" r:id="rId12"/>
    <p:sldId id="319" r:id="rId13"/>
    <p:sldId id="330" r:id="rId14"/>
    <p:sldId id="336" r:id="rId15"/>
    <p:sldId id="331" r:id="rId16"/>
    <p:sldId id="332" r:id="rId17"/>
    <p:sldId id="335" r:id="rId18"/>
    <p:sldId id="310" r:id="rId19"/>
    <p:sldId id="312" r:id="rId20"/>
    <p:sldId id="333" r:id="rId21"/>
    <p:sldId id="300" r:id="rId22"/>
    <p:sldId id="338" r:id="rId23"/>
    <p:sldId id="337" r:id="rId24"/>
    <p:sldId id="323" r:id="rId25"/>
    <p:sldId id="334" r:id="rId26"/>
    <p:sldId id="268" r:id="rId2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D8E"/>
    <a:srgbClr val="19479D"/>
    <a:srgbClr val="2160D1"/>
    <a:srgbClr val="326FDE"/>
    <a:srgbClr val="0000FF"/>
    <a:srgbClr val="196FDE"/>
    <a:srgbClr val="376FDE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 autoAdjust="0"/>
  </p:normalViewPr>
  <p:slideViewPr>
    <p:cSldViewPr>
      <p:cViewPr>
        <p:scale>
          <a:sx n="50" d="100"/>
          <a:sy n="50" d="100"/>
        </p:scale>
        <p:origin x="-52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27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435B6-24EC-400B-A981-1A04271245EA}" type="doc">
      <dgm:prSet loTypeId="urn:microsoft.com/office/officeart/2005/8/layout/hierarchy6" loCatId="hierarchy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07751E0-DB3C-4A06-8F1F-3FFACBB1B578}">
      <dgm:prSet phldrT="[Text]" custT="1"/>
      <dgm:spPr/>
      <dgm:t>
        <a:bodyPr/>
        <a:lstStyle/>
        <a:p>
          <a:r>
            <a:rPr lang="hr-HR" sz="1200" b="1" dirty="0" smtClean="0">
              <a:latin typeface="Calibri" pitchFamily="34" charset="0"/>
              <a:cs typeface="Arial" pitchFamily="34" charset="0"/>
            </a:rPr>
            <a:t>Narodna skupština Republike Srpske</a:t>
          </a:r>
          <a:endParaRPr lang="en-US" sz="1200" b="1" dirty="0">
            <a:latin typeface="Calibri" pitchFamily="34" charset="0"/>
            <a:cs typeface="Arial" pitchFamily="34" charset="0"/>
          </a:endParaRPr>
        </a:p>
      </dgm:t>
    </dgm:pt>
    <dgm:pt modelId="{F9FE5ED8-7868-4D92-86D8-C3ADA65C47CC}" type="parTrans" cxnId="{3C1331D0-23AD-4AD0-8739-10B614FC080B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6719892D-B00D-4E40-90F9-C76F505B7286}" type="sibTrans" cxnId="{3C1331D0-23AD-4AD0-8739-10B614FC080B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DC1751BB-7AE1-4B4F-918B-3554E024E1AB}">
      <dgm:prSet phldrT="[Text]" custT="1"/>
      <dgm:spPr/>
      <dgm:t>
        <a:bodyPr/>
        <a:lstStyle/>
        <a:p>
          <a:r>
            <a:rPr lang="hr-HR" sz="1200" b="1" dirty="0" smtClean="0">
              <a:latin typeface="Calibri" pitchFamily="34" charset="0"/>
              <a:cs typeface="Arial" pitchFamily="34" charset="0"/>
            </a:rPr>
            <a:t>Vlada Republike Srpske</a:t>
          </a:r>
          <a:endParaRPr lang="en-US" sz="1200" b="1" dirty="0">
            <a:latin typeface="Calibri" pitchFamily="34" charset="0"/>
            <a:cs typeface="Arial" pitchFamily="34" charset="0"/>
          </a:endParaRPr>
        </a:p>
      </dgm:t>
    </dgm:pt>
    <dgm:pt modelId="{0C1FD18B-1780-42CD-BFCF-72F3926B1A7F}" type="parTrans" cxnId="{B060E8E7-B062-452C-B9DF-D2EB8CFAC3D7}">
      <dgm:prSet/>
      <dgm:spPr/>
      <dgm:t>
        <a:bodyPr/>
        <a:lstStyle/>
        <a:p>
          <a:endParaRPr lang="en-US" sz="1200">
            <a:latin typeface="Calibri" pitchFamily="34" charset="0"/>
            <a:cs typeface="Arial" pitchFamily="34" charset="0"/>
          </a:endParaRPr>
        </a:p>
      </dgm:t>
    </dgm:pt>
    <dgm:pt modelId="{F2026DB5-8936-4149-8AD7-A299A9A66079}" type="sibTrans" cxnId="{B060E8E7-B062-452C-B9DF-D2EB8CFAC3D7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AF0593C0-CB0A-4C4B-B0DF-6A51F11A0E75}">
      <dgm:prSet phldrT="[Text]" custT="1"/>
      <dgm:spPr/>
      <dgm:t>
        <a:bodyPr/>
        <a:lstStyle/>
        <a:p>
          <a:r>
            <a:rPr lang="hr-HR" sz="1200" b="1" dirty="0" smtClean="0">
              <a:latin typeface="Calibri" pitchFamily="34" charset="0"/>
              <a:cs typeface="Arial" pitchFamily="34" charset="0"/>
            </a:rPr>
            <a:t>Ministarstvo za</a:t>
          </a:r>
        </a:p>
        <a:p>
          <a:r>
            <a:rPr lang="hr-HR" sz="1200" b="1" dirty="0" smtClean="0">
              <a:latin typeface="Calibri" pitchFamily="34" charset="0"/>
              <a:cs typeface="Arial" pitchFamily="34" charset="0"/>
            </a:rPr>
            <a:t>prostorno uređenje,</a:t>
          </a:r>
        </a:p>
        <a:p>
          <a:r>
            <a:rPr lang="hr-HR" sz="1200" b="1" dirty="0" smtClean="0">
              <a:latin typeface="Calibri" pitchFamily="34" charset="0"/>
              <a:cs typeface="Arial" pitchFamily="34" charset="0"/>
            </a:rPr>
            <a:t>građevinarstvo i</a:t>
          </a:r>
        </a:p>
        <a:p>
          <a:r>
            <a:rPr lang="hr-HR" sz="1200" b="1" dirty="0" smtClean="0">
              <a:latin typeface="Calibri" pitchFamily="34" charset="0"/>
              <a:cs typeface="Arial" pitchFamily="34" charset="0"/>
            </a:rPr>
            <a:t>ekologiju</a:t>
          </a:r>
          <a:endParaRPr lang="en-US" sz="1200" b="1" dirty="0">
            <a:latin typeface="Calibri" pitchFamily="34" charset="0"/>
            <a:cs typeface="Arial" pitchFamily="34" charset="0"/>
          </a:endParaRPr>
        </a:p>
      </dgm:t>
    </dgm:pt>
    <dgm:pt modelId="{0F9331CC-6858-47A0-A62D-AC8B9AA99B95}" type="parTrans" cxnId="{40A561A1-528A-4F2C-908F-63C2AB22D572}">
      <dgm:prSet/>
      <dgm:spPr/>
      <dgm:t>
        <a:bodyPr/>
        <a:lstStyle/>
        <a:p>
          <a:endParaRPr lang="en-US" sz="1200">
            <a:latin typeface="Calibri" pitchFamily="34" charset="0"/>
            <a:cs typeface="Arial" pitchFamily="34" charset="0"/>
          </a:endParaRPr>
        </a:p>
      </dgm:t>
    </dgm:pt>
    <dgm:pt modelId="{7478C24C-4B68-4523-9590-DB7BDCEE6DD6}" type="sibTrans" cxnId="{40A561A1-528A-4F2C-908F-63C2AB22D572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6EDD7841-A608-4147-B0A2-EACC0D0A0C2E}">
      <dgm:prSet phldrT="[Text]" custT="1"/>
      <dgm:spPr/>
      <dgm:t>
        <a:bodyPr/>
        <a:lstStyle/>
        <a:p>
          <a:r>
            <a:rPr lang="hr-HR" sz="1200" b="1" dirty="0" smtClean="0">
              <a:latin typeface="Calibri" pitchFamily="34" charset="0"/>
              <a:cs typeface="Arial" pitchFamily="34" charset="0"/>
            </a:rPr>
            <a:t>Ministarstvo</a:t>
          </a:r>
          <a:endParaRPr lang="ru-RU" sz="1200" b="1" dirty="0" smtClean="0">
            <a:latin typeface="Calibri" pitchFamily="34" charset="0"/>
            <a:cs typeface="Arial" pitchFamily="34" charset="0"/>
          </a:endParaRPr>
        </a:p>
        <a:p>
          <a:r>
            <a:rPr lang="hr-HR" sz="1200" b="1" dirty="0" smtClean="0">
              <a:latin typeface="Calibri" pitchFamily="34" charset="0"/>
              <a:cs typeface="Arial" pitchFamily="34" charset="0"/>
            </a:rPr>
            <a:t>industrije</a:t>
          </a:r>
          <a:r>
            <a:rPr lang="ru-RU" sz="1200" b="1" dirty="0" smtClean="0">
              <a:latin typeface="Calibri" pitchFamily="34" charset="0"/>
              <a:cs typeface="Arial" pitchFamily="34" charset="0"/>
            </a:rPr>
            <a:t>,</a:t>
          </a:r>
        </a:p>
        <a:p>
          <a:r>
            <a:rPr lang="hr-HR" sz="1200" b="1" dirty="0" smtClean="0">
              <a:latin typeface="Calibri" pitchFamily="34" charset="0"/>
              <a:cs typeface="Arial" pitchFamily="34" charset="0"/>
            </a:rPr>
            <a:t>energetike i rudarstva</a:t>
          </a:r>
          <a:endParaRPr lang="en-US" sz="1200" b="1" dirty="0">
            <a:latin typeface="Calibri" pitchFamily="34" charset="0"/>
            <a:cs typeface="Arial" pitchFamily="34" charset="0"/>
          </a:endParaRPr>
        </a:p>
      </dgm:t>
    </dgm:pt>
    <dgm:pt modelId="{353072AE-4A1E-4D3C-B3AB-5F04953F405B}" type="parTrans" cxnId="{8258E390-85C6-4BAB-8FF0-C36D8E21980B}">
      <dgm:prSet/>
      <dgm:spPr/>
      <dgm:t>
        <a:bodyPr/>
        <a:lstStyle/>
        <a:p>
          <a:endParaRPr lang="en-US" sz="1200">
            <a:latin typeface="Calibri" pitchFamily="34" charset="0"/>
            <a:cs typeface="Arial" pitchFamily="34" charset="0"/>
          </a:endParaRPr>
        </a:p>
      </dgm:t>
    </dgm:pt>
    <dgm:pt modelId="{638346F7-A082-4434-94F2-D2381E6CF66B}" type="sibTrans" cxnId="{8258E390-85C6-4BAB-8FF0-C36D8E21980B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B3B5A9CB-BEFC-4F9E-B458-F11C820C78B8}">
      <dgm:prSet phldrT="[Text]" custT="1"/>
      <dgm:spPr/>
      <dgm:t>
        <a:bodyPr/>
        <a:lstStyle/>
        <a:p>
          <a:r>
            <a:rPr lang="hr-HR" sz="1200" b="1" dirty="0" smtClean="0">
              <a:latin typeface="Calibri" pitchFamily="34" charset="0"/>
              <a:cs typeface="Arial" pitchFamily="34" charset="0"/>
            </a:rPr>
            <a:t>Ostale</a:t>
          </a:r>
          <a:br>
            <a:rPr lang="hr-HR" sz="1200" b="1" dirty="0" smtClean="0">
              <a:latin typeface="Calibri" pitchFamily="34" charset="0"/>
              <a:cs typeface="Arial" pitchFamily="34" charset="0"/>
            </a:rPr>
          </a:br>
          <a:r>
            <a:rPr lang="hr-HR" sz="1200" b="1" dirty="0" smtClean="0">
              <a:latin typeface="Calibri" pitchFamily="34" charset="0"/>
              <a:cs typeface="Arial" pitchFamily="34" charset="0"/>
            </a:rPr>
            <a:t> institucije</a:t>
          </a:r>
          <a:endParaRPr lang="en-US" sz="1200" b="1" dirty="0">
            <a:latin typeface="Calibri" pitchFamily="34" charset="0"/>
            <a:cs typeface="Arial" pitchFamily="34" charset="0"/>
          </a:endParaRPr>
        </a:p>
      </dgm:t>
    </dgm:pt>
    <dgm:pt modelId="{7BC55929-FFD8-4B49-97BE-24E829CD0C2B}" type="parTrans" cxnId="{530C4CC4-A91B-45CF-B9ED-14DC4333B923}">
      <dgm:prSet/>
      <dgm:spPr/>
      <dgm:t>
        <a:bodyPr/>
        <a:lstStyle/>
        <a:p>
          <a:endParaRPr lang="en-US" sz="1200">
            <a:latin typeface="Calibri" pitchFamily="34" charset="0"/>
            <a:cs typeface="Arial" pitchFamily="34" charset="0"/>
          </a:endParaRPr>
        </a:p>
      </dgm:t>
    </dgm:pt>
    <dgm:pt modelId="{635E4EAC-0D46-4B52-9BD1-6F0C39C5E7DA}" type="sibTrans" cxnId="{530C4CC4-A91B-45CF-B9ED-14DC4333B923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C4716A47-F671-4ACA-BAA2-343930820B21}">
      <dgm:prSet phldrT="[Text]" custT="1"/>
      <dgm:spPr/>
      <dgm:t>
        <a:bodyPr/>
        <a:lstStyle/>
        <a:p>
          <a:r>
            <a:rPr lang="hr-HR" sz="1200" b="1" dirty="0" smtClean="0">
              <a:latin typeface="Calibri" pitchFamily="34" charset="0"/>
              <a:cs typeface="Arial" pitchFamily="34" charset="0"/>
            </a:rPr>
            <a:t>Fond za zaštitu životne sredine i energetsku</a:t>
          </a:r>
          <a:r>
            <a:rPr lang="x-none" sz="1200" b="1" smtClean="0">
              <a:latin typeface="Calibri" pitchFamily="34" charset="0"/>
              <a:cs typeface="Arial" pitchFamily="34" charset="0"/>
            </a:rPr>
            <a:t/>
          </a:r>
          <a:br>
            <a:rPr lang="x-none" sz="1200" b="1" smtClean="0">
              <a:latin typeface="Calibri" pitchFamily="34" charset="0"/>
              <a:cs typeface="Arial" pitchFamily="34" charset="0"/>
            </a:rPr>
          </a:br>
          <a:r>
            <a:rPr lang="hr-HR" sz="1200" b="1" dirty="0" smtClean="0">
              <a:latin typeface="Calibri" pitchFamily="34" charset="0"/>
              <a:cs typeface="Arial" pitchFamily="34" charset="0"/>
            </a:rPr>
            <a:t>efikasnost  Republike Srpske</a:t>
          </a:r>
          <a:endParaRPr lang="en-US" sz="1200" b="1" dirty="0">
            <a:latin typeface="Calibri" pitchFamily="34" charset="0"/>
            <a:cs typeface="Arial" pitchFamily="34" charset="0"/>
          </a:endParaRPr>
        </a:p>
      </dgm:t>
    </dgm:pt>
    <dgm:pt modelId="{9FA42482-61DC-4E08-BE75-070BFB961E56}" type="parTrans" cxnId="{4F498B0F-5088-4F07-835A-B70A1D7C9085}">
      <dgm:prSet/>
      <dgm:spPr/>
      <dgm:t>
        <a:bodyPr/>
        <a:lstStyle/>
        <a:p>
          <a:endParaRPr lang="en-US" sz="1200">
            <a:latin typeface="Calibri" pitchFamily="34" charset="0"/>
            <a:cs typeface="Arial" pitchFamily="34" charset="0"/>
          </a:endParaRPr>
        </a:p>
      </dgm:t>
    </dgm:pt>
    <dgm:pt modelId="{C1E49A60-4D75-4D62-8C9B-19DA61B28081}" type="sibTrans" cxnId="{4F498B0F-5088-4F07-835A-B70A1D7C9085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AC80F9D0-3E32-4701-A110-B84A1DEAC3F9}">
      <dgm:prSet phldrT="[Text]" custT="1"/>
      <dgm:spPr/>
      <dgm:t>
        <a:bodyPr/>
        <a:lstStyle/>
        <a:p>
          <a:r>
            <a:rPr lang="hr-HR" sz="1200" b="1" dirty="0" smtClean="0">
              <a:latin typeface="Calibri" pitchFamily="34" charset="0"/>
              <a:cs typeface="Arial" pitchFamily="34" charset="0"/>
            </a:rPr>
            <a:t>Jedinice lokalne samouprave, fizička i pravna lica</a:t>
          </a:r>
          <a:endParaRPr lang="en-US" sz="1200" b="1" dirty="0">
            <a:latin typeface="Calibri" pitchFamily="34" charset="0"/>
            <a:cs typeface="Arial" pitchFamily="34" charset="0"/>
          </a:endParaRPr>
        </a:p>
      </dgm:t>
    </dgm:pt>
    <dgm:pt modelId="{F1C5D8ED-CD43-442C-BC96-2E7A1020AF9B}" type="parTrans" cxnId="{3DF7D3B4-51DA-4F45-B4F8-75CDD0095429}">
      <dgm:prSet/>
      <dgm:spPr/>
      <dgm:t>
        <a:bodyPr/>
        <a:lstStyle/>
        <a:p>
          <a:endParaRPr lang="en-US" sz="1200">
            <a:latin typeface="Calibri" pitchFamily="34" charset="0"/>
            <a:cs typeface="Arial" pitchFamily="34" charset="0"/>
          </a:endParaRPr>
        </a:p>
      </dgm:t>
    </dgm:pt>
    <dgm:pt modelId="{2081F323-C02C-40A3-B49A-1AB2FC1446D0}" type="sibTrans" cxnId="{3DF7D3B4-51DA-4F45-B4F8-75CDD0095429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DB49E7D1-F916-4C52-B442-6DBB66014FD7}">
      <dgm:prSet phldrT="[Text]" custT="1"/>
      <dgm:spPr/>
      <dgm:t>
        <a:bodyPr/>
        <a:lstStyle/>
        <a:p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Sprovođenje politike</a:t>
          </a:r>
          <a:r>
            <a:rPr lang="en-US" sz="1200" kern="0" spc="0" baseline="0" dirty="0" smtClean="0">
              <a:latin typeface="Calibri" pitchFamily="34" charset="0"/>
              <a:cs typeface="Arial" pitchFamily="34" charset="0"/>
            </a:rPr>
            <a:t> </a:t>
          </a:r>
          <a:r>
            <a:rPr lang="hr-HR" sz="1200" b="0" kern="0" spc="0" baseline="0" dirty="0" smtClean="0">
              <a:latin typeface="Calibri" pitchFamily="34" charset="0"/>
              <a:cs typeface="Arial" pitchFamily="34" charset="0"/>
            </a:rPr>
            <a:t> Z</a:t>
          </a:r>
          <a:r>
            <a:rPr lang="hr-HR" sz="1200" b="0" kern="0" dirty="0" smtClean="0">
              <a:latin typeface="Calibri" pitchFamily="34" charset="0"/>
              <a:cs typeface="Arial" pitchFamily="34" charset="0"/>
            </a:rPr>
            <a:t>Ž</a:t>
          </a:r>
          <a:r>
            <a:rPr lang="hr-HR" sz="1200" b="0" kern="0" spc="0" baseline="0" dirty="0" smtClean="0">
              <a:latin typeface="Calibri" pitchFamily="34" charset="0"/>
              <a:cs typeface="Arial" pitchFamily="34" charset="0"/>
            </a:rPr>
            <a:t>S  </a:t>
          </a:r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I  EE na</a:t>
          </a:r>
        </a:p>
        <a:p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lokalnom nivou - </a:t>
          </a:r>
          <a:r>
            <a:rPr lang="x-none" sz="1200" kern="0" spc="0" baseline="0" smtClean="0">
              <a:latin typeface="Calibri" pitchFamily="34" charset="0"/>
              <a:cs typeface="Arial" pitchFamily="34" charset="0"/>
            </a:rPr>
            <a:t> </a:t>
          </a:r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programiranje,</a:t>
          </a:r>
        </a:p>
        <a:p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planiranje, realizacija, izvještavanje</a:t>
          </a:r>
          <a:endParaRPr lang="en-US" sz="1200" kern="0" spc="0" baseline="0" dirty="0">
            <a:latin typeface="Calibri" pitchFamily="34" charset="0"/>
            <a:cs typeface="Arial" pitchFamily="34" charset="0"/>
          </a:endParaRPr>
        </a:p>
      </dgm:t>
    </dgm:pt>
    <dgm:pt modelId="{72C30005-6570-43BB-8BA2-82FC018E35B1}" type="parTrans" cxnId="{1870D1A8-E09D-4BD9-9F19-7E4D35CC812E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006958F8-C88E-43D1-BF2D-68E220638E2E}" type="sibTrans" cxnId="{1870D1A8-E09D-4BD9-9F19-7E4D35CC812E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1B08F531-F96E-46A5-9109-E754D27A02C9}">
      <dgm:prSet phldrT="[Text]" custT="1"/>
      <dgm:spPr/>
      <dgm:t>
        <a:bodyPr/>
        <a:lstStyle/>
        <a:p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Strategija</a:t>
          </a:r>
          <a:r>
            <a:rPr lang="en-US" sz="1200" kern="0" spc="0" baseline="0" dirty="0" smtClean="0">
              <a:latin typeface="Calibri" pitchFamily="34" charset="0"/>
              <a:cs typeface="Arial" pitchFamily="34" charset="0"/>
            </a:rPr>
            <a:t> </a:t>
          </a:r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razvoja energetike Republike Srpske do 2030. godine </a:t>
          </a:r>
        </a:p>
        <a:p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usvojena 14.03.2012. godine</a:t>
          </a:r>
          <a:endParaRPr lang="en-US" sz="1200" kern="0" spc="0" baseline="0" dirty="0">
            <a:latin typeface="Calibri" pitchFamily="34" charset="0"/>
            <a:cs typeface="Arial" pitchFamily="34" charset="0"/>
          </a:endParaRPr>
        </a:p>
      </dgm:t>
    </dgm:pt>
    <dgm:pt modelId="{D13F1BCE-4371-47F6-B279-BD3600760655}" type="parTrans" cxnId="{D73AF7C7-8304-4F1D-A730-9916EE5CC29B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FE0279D5-0214-411A-8E20-8E6C588C837C}" type="sibTrans" cxnId="{D73AF7C7-8304-4F1D-A730-9916EE5CC29B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88E55F33-F6B1-475C-903B-411BA21CE815}">
      <dgm:prSet phldrT="[Text]" custT="1"/>
      <dgm:spPr/>
      <dgm:t>
        <a:bodyPr/>
        <a:lstStyle/>
        <a:p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Akcioni plan Republike Srpske do 2018. godine</a:t>
          </a:r>
        </a:p>
        <a:p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 usvojen 18.12.2013. godine</a:t>
          </a:r>
          <a:endParaRPr lang="en-US" sz="1200" kern="0" spc="0" baseline="0" dirty="0">
            <a:latin typeface="Calibri" pitchFamily="34" charset="0"/>
            <a:cs typeface="Arial" pitchFamily="34" charset="0"/>
          </a:endParaRPr>
        </a:p>
      </dgm:t>
    </dgm:pt>
    <dgm:pt modelId="{ED235685-3200-4568-9FCE-847313E42C9F}" type="parTrans" cxnId="{01C03E3A-231E-446F-AC36-5F690E59FD1B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D754EEC1-E56B-465D-91BA-68693A6FF8B5}" type="sibTrans" cxnId="{01C03E3A-231E-446F-AC36-5F690E59FD1B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17700762-E470-4FF4-B0F0-32ACC289CF07}">
      <dgm:prSet phldrT="[Text]" custT="1"/>
      <dgm:spPr/>
      <dgm:t>
        <a:bodyPr/>
        <a:lstStyle/>
        <a:p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Predlaganje zakonskih i</a:t>
          </a:r>
        </a:p>
        <a:p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podzakonskih akata,</a:t>
          </a:r>
        </a:p>
        <a:p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nadzor nad sprovođenjem</a:t>
          </a:r>
        </a:p>
        <a:p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zakona i izvještavanje</a:t>
          </a:r>
          <a:endParaRPr lang="en-US" sz="1200" kern="0" spc="0" baseline="0" dirty="0">
            <a:latin typeface="Calibri" pitchFamily="34" charset="0"/>
            <a:cs typeface="Arial" pitchFamily="34" charset="0"/>
          </a:endParaRPr>
        </a:p>
      </dgm:t>
    </dgm:pt>
    <dgm:pt modelId="{F2F5E7D8-8211-453B-84D5-0E2C3A9A3924}" type="parTrans" cxnId="{31BD151F-B72C-43DF-9345-1766384846F5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D93AF319-D18E-45F2-9CE4-437356E74FC2}" type="sibTrans" cxnId="{31BD151F-B72C-43DF-9345-1766384846F5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7B18F8AF-5ABE-45D7-8186-D2CD2FC268C0}">
      <dgm:prSet phldrT="[Text]" custT="1"/>
      <dgm:spPr/>
      <dgm:t>
        <a:bodyPr/>
        <a:lstStyle/>
        <a:p>
          <a:pPr algn="ctr"/>
          <a:r>
            <a:rPr lang="hr-HR" sz="1200" b="0" kern="0" spc="0" baseline="0" dirty="0" smtClean="0">
              <a:latin typeface="Calibri" pitchFamily="34" charset="0"/>
              <a:cs typeface="Arial" pitchFamily="34" charset="0"/>
            </a:rPr>
            <a:t>Finansiranje programa i projekata  Z</a:t>
          </a:r>
          <a:r>
            <a:rPr lang="hr-HR" sz="1200" b="0" kern="0" dirty="0" smtClean="0">
              <a:latin typeface="Calibri" pitchFamily="34" charset="0"/>
              <a:cs typeface="Arial" pitchFamily="34" charset="0"/>
            </a:rPr>
            <a:t>Ž</a:t>
          </a:r>
          <a:r>
            <a:rPr lang="hr-HR" sz="1200" b="0" kern="0" spc="0" baseline="0" dirty="0" smtClean="0">
              <a:latin typeface="Calibri" pitchFamily="34" charset="0"/>
              <a:cs typeface="Arial" pitchFamily="34" charset="0"/>
            </a:rPr>
            <a:t>S  I EE</a:t>
          </a:r>
          <a:endParaRPr lang="en-US" sz="1200" b="0" kern="0" spc="0" baseline="0" dirty="0">
            <a:latin typeface="Calibri" pitchFamily="34" charset="0"/>
            <a:cs typeface="Arial" pitchFamily="34" charset="0"/>
          </a:endParaRPr>
        </a:p>
      </dgm:t>
    </dgm:pt>
    <dgm:pt modelId="{31BAA0CB-22C1-40D5-A52D-8F2C687A0A37}" type="parTrans" cxnId="{C1682510-DDA3-446B-913A-6E4DD27B04E6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82D1CA67-A03C-47CF-96FC-DF86E66244B6}" type="sibTrans" cxnId="{C1682510-DDA3-446B-913A-6E4DD27B04E6}">
      <dgm:prSet/>
      <dgm:spPr/>
      <dgm:t>
        <a:bodyPr/>
        <a:lstStyle/>
        <a:p>
          <a:endParaRPr lang="en-US" sz="1000">
            <a:latin typeface="Arial" pitchFamily="34" charset="0"/>
            <a:cs typeface="Arial" pitchFamily="34" charset="0"/>
          </a:endParaRPr>
        </a:p>
      </dgm:t>
    </dgm:pt>
    <dgm:pt modelId="{B61F521A-7C19-43E1-982A-E6FAFCB6C57F}" type="pres">
      <dgm:prSet presAssocID="{414435B6-24EC-400B-A981-1A04271245E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1FE755-0467-44F3-AB52-C7FC8400FF32}" type="pres">
      <dgm:prSet presAssocID="{414435B6-24EC-400B-A981-1A04271245EA}" presName="hierFlow" presStyleCnt="0"/>
      <dgm:spPr/>
      <dgm:t>
        <a:bodyPr/>
        <a:lstStyle/>
        <a:p>
          <a:endParaRPr lang="bs-Latn-BA"/>
        </a:p>
      </dgm:t>
    </dgm:pt>
    <dgm:pt modelId="{9AD562D3-65EB-4B53-9C40-04105DA80DB5}" type="pres">
      <dgm:prSet presAssocID="{414435B6-24EC-400B-A981-1A04271245EA}" presName="firstBuf" presStyleCnt="0"/>
      <dgm:spPr/>
      <dgm:t>
        <a:bodyPr/>
        <a:lstStyle/>
        <a:p>
          <a:endParaRPr lang="bs-Latn-BA"/>
        </a:p>
      </dgm:t>
    </dgm:pt>
    <dgm:pt modelId="{5454C9D6-1AA3-4B4D-893E-F4AABFACC891}" type="pres">
      <dgm:prSet presAssocID="{414435B6-24EC-400B-A981-1A04271245EA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bs-Latn-BA"/>
        </a:p>
      </dgm:t>
    </dgm:pt>
    <dgm:pt modelId="{9C88967C-43DC-4B9D-986F-437DE6B903F6}" type="pres">
      <dgm:prSet presAssocID="{707751E0-DB3C-4A06-8F1F-3FFACBB1B578}" presName="Name14" presStyleCnt="0"/>
      <dgm:spPr/>
      <dgm:t>
        <a:bodyPr/>
        <a:lstStyle/>
        <a:p>
          <a:endParaRPr lang="bs-Latn-BA"/>
        </a:p>
      </dgm:t>
    </dgm:pt>
    <dgm:pt modelId="{10B9795B-AAE9-4648-8203-739DC289985B}" type="pres">
      <dgm:prSet presAssocID="{707751E0-DB3C-4A06-8F1F-3FFACBB1B578}" presName="level1Shape" presStyleLbl="node0" presStyleIdx="0" presStyleCnt="1" custScaleX="306729" custScaleY="65221" custLinFactNeighborX="29473" custLinFactNeighborY="15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4B2AEB-FD27-4ED0-BAB6-B63569CD5AF1}" type="pres">
      <dgm:prSet presAssocID="{707751E0-DB3C-4A06-8F1F-3FFACBB1B578}" presName="hierChild2" presStyleCnt="0"/>
      <dgm:spPr/>
      <dgm:t>
        <a:bodyPr/>
        <a:lstStyle/>
        <a:p>
          <a:endParaRPr lang="bs-Latn-BA"/>
        </a:p>
      </dgm:t>
    </dgm:pt>
    <dgm:pt modelId="{1109563D-891C-4F7D-872E-3C2D0D3B2A80}" type="pres">
      <dgm:prSet presAssocID="{0C1FD18B-1780-42CD-BFCF-72F3926B1A7F}" presName="Name19" presStyleLbl="parChTrans1D2" presStyleIdx="0" presStyleCnt="1"/>
      <dgm:spPr/>
      <dgm:t>
        <a:bodyPr/>
        <a:lstStyle/>
        <a:p>
          <a:endParaRPr lang="en-US"/>
        </a:p>
      </dgm:t>
    </dgm:pt>
    <dgm:pt modelId="{8993815F-BF04-425B-B569-3C96DF07CFEB}" type="pres">
      <dgm:prSet presAssocID="{DC1751BB-7AE1-4B4F-918B-3554E024E1AB}" presName="Name21" presStyleCnt="0"/>
      <dgm:spPr/>
      <dgm:t>
        <a:bodyPr/>
        <a:lstStyle/>
        <a:p>
          <a:endParaRPr lang="bs-Latn-BA"/>
        </a:p>
      </dgm:t>
    </dgm:pt>
    <dgm:pt modelId="{E7CC6099-242D-47FD-94C3-11B03B3DD29D}" type="pres">
      <dgm:prSet presAssocID="{DC1751BB-7AE1-4B4F-918B-3554E024E1AB}" presName="level2Shape" presStyleLbl="node2" presStyleIdx="0" presStyleCnt="1" custScaleX="306100" custScaleY="57713" custLinFactNeighborX="29788" custLinFactNeighborY="57251"/>
      <dgm:spPr/>
      <dgm:t>
        <a:bodyPr/>
        <a:lstStyle/>
        <a:p>
          <a:endParaRPr lang="en-US"/>
        </a:p>
      </dgm:t>
    </dgm:pt>
    <dgm:pt modelId="{A82A487A-93F9-49ED-B48A-9F8EB192B970}" type="pres">
      <dgm:prSet presAssocID="{DC1751BB-7AE1-4B4F-918B-3554E024E1AB}" presName="hierChild3" presStyleCnt="0"/>
      <dgm:spPr/>
      <dgm:t>
        <a:bodyPr/>
        <a:lstStyle/>
        <a:p>
          <a:endParaRPr lang="bs-Latn-BA"/>
        </a:p>
      </dgm:t>
    </dgm:pt>
    <dgm:pt modelId="{B1470F73-EAA8-4FAF-B0D0-DC64E28500A9}" type="pres">
      <dgm:prSet presAssocID="{0F9331CC-6858-47A0-A62D-AC8B9AA99B95}" presName="Name19" presStyleLbl="parChTrans1D3" presStyleIdx="0" presStyleCnt="3"/>
      <dgm:spPr/>
      <dgm:t>
        <a:bodyPr/>
        <a:lstStyle/>
        <a:p>
          <a:endParaRPr lang="en-US"/>
        </a:p>
      </dgm:t>
    </dgm:pt>
    <dgm:pt modelId="{5EEC7A4B-EC03-4B7A-8F1A-B588FE022DE9}" type="pres">
      <dgm:prSet presAssocID="{AF0593C0-CB0A-4C4B-B0DF-6A51F11A0E75}" presName="Name21" presStyleCnt="0"/>
      <dgm:spPr/>
      <dgm:t>
        <a:bodyPr/>
        <a:lstStyle/>
        <a:p>
          <a:endParaRPr lang="bs-Latn-BA"/>
        </a:p>
      </dgm:t>
    </dgm:pt>
    <dgm:pt modelId="{C40F8A2D-24F8-4D8C-A863-DA33FDEDA43B}" type="pres">
      <dgm:prSet presAssocID="{AF0593C0-CB0A-4C4B-B0DF-6A51F11A0E75}" presName="level2Shape" presStyleLbl="node3" presStyleIdx="0" presStyleCnt="3" custScaleX="191313" custScaleY="131327" custLinFactY="9991" custLinFactNeighborY="100000"/>
      <dgm:spPr/>
      <dgm:t>
        <a:bodyPr/>
        <a:lstStyle/>
        <a:p>
          <a:endParaRPr lang="en-US"/>
        </a:p>
      </dgm:t>
    </dgm:pt>
    <dgm:pt modelId="{FA1B40CF-181B-4578-8E6F-F5AF81EF1C42}" type="pres">
      <dgm:prSet presAssocID="{AF0593C0-CB0A-4C4B-B0DF-6A51F11A0E75}" presName="hierChild3" presStyleCnt="0"/>
      <dgm:spPr/>
      <dgm:t>
        <a:bodyPr/>
        <a:lstStyle/>
        <a:p>
          <a:endParaRPr lang="bs-Latn-BA"/>
        </a:p>
      </dgm:t>
    </dgm:pt>
    <dgm:pt modelId="{A6575BC8-E541-4C8F-894D-9FE5E84A818C}" type="pres">
      <dgm:prSet presAssocID="{353072AE-4A1E-4D3C-B3AB-5F04953F405B}" presName="Name19" presStyleLbl="parChTrans1D3" presStyleIdx="1" presStyleCnt="3"/>
      <dgm:spPr/>
      <dgm:t>
        <a:bodyPr/>
        <a:lstStyle/>
        <a:p>
          <a:endParaRPr lang="en-US"/>
        </a:p>
      </dgm:t>
    </dgm:pt>
    <dgm:pt modelId="{2638ED3A-B6D1-4D17-8C3A-DF83A12B055C}" type="pres">
      <dgm:prSet presAssocID="{6EDD7841-A608-4147-B0A2-EACC0D0A0C2E}" presName="Name21" presStyleCnt="0"/>
      <dgm:spPr/>
      <dgm:t>
        <a:bodyPr/>
        <a:lstStyle/>
        <a:p>
          <a:endParaRPr lang="bs-Latn-BA"/>
        </a:p>
      </dgm:t>
    </dgm:pt>
    <dgm:pt modelId="{B4D86EF4-5240-480E-B3C4-546D480DF4F6}" type="pres">
      <dgm:prSet presAssocID="{6EDD7841-A608-4147-B0A2-EACC0D0A0C2E}" presName="level2Shape" presStyleLbl="node3" presStyleIdx="1" presStyleCnt="3" custScaleX="200956" custScaleY="131327" custLinFactY="8112" custLinFactNeighborY="100000"/>
      <dgm:spPr/>
      <dgm:t>
        <a:bodyPr/>
        <a:lstStyle/>
        <a:p>
          <a:endParaRPr lang="en-US"/>
        </a:p>
      </dgm:t>
    </dgm:pt>
    <dgm:pt modelId="{4636AE10-D7CC-4274-9203-A5FE56D0DB39}" type="pres">
      <dgm:prSet presAssocID="{6EDD7841-A608-4147-B0A2-EACC0D0A0C2E}" presName="hierChild3" presStyleCnt="0"/>
      <dgm:spPr/>
      <dgm:t>
        <a:bodyPr/>
        <a:lstStyle/>
        <a:p>
          <a:endParaRPr lang="bs-Latn-BA"/>
        </a:p>
      </dgm:t>
    </dgm:pt>
    <dgm:pt modelId="{EF7A5C81-5ECD-43A8-83CE-8B9459428591}" type="pres">
      <dgm:prSet presAssocID="{9FA42482-61DC-4E08-BE75-070BFB961E56}" presName="Name19" presStyleLbl="parChTrans1D4" presStyleIdx="0" presStyleCnt="2"/>
      <dgm:spPr/>
      <dgm:t>
        <a:bodyPr/>
        <a:lstStyle/>
        <a:p>
          <a:endParaRPr lang="en-US"/>
        </a:p>
      </dgm:t>
    </dgm:pt>
    <dgm:pt modelId="{C0A5CFF0-0327-4E3D-AD48-64CB3D27ECAB}" type="pres">
      <dgm:prSet presAssocID="{C4716A47-F671-4ACA-BAA2-343930820B21}" presName="Name21" presStyleCnt="0"/>
      <dgm:spPr/>
      <dgm:t>
        <a:bodyPr/>
        <a:lstStyle/>
        <a:p>
          <a:endParaRPr lang="bs-Latn-BA"/>
        </a:p>
      </dgm:t>
    </dgm:pt>
    <dgm:pt modelId="{004EB608-610D-4EF1-ABBE-A796EED5CB8F}" type="pres">
      <dgm:prSet presAssocID="{C4716A47-F671-4ACA-BAA2-343930820B21}" presName="level2Shape" presStyleLbl="node4" presStyleIdx="0" presStyleCnt="2" custScaleX="431771" custScaleY="81145" custLinFactY="29214" custLinFactNeighborY="100000"/>
      <dgm:spPr/>
      <dgm:t>
        <a:bodyPr/>
        <a:lstStyle/>
        <a:p>
          <a:endParaRPr lang="en-US"/>
        </a:p>
      </dgm:t>
    </dgm:pt>
    <dgm:pt modelId="{36B553E9-C274-447E-BBF2-C5A03F312BF7}" type="pres">
      <dgm:prSet presAssocID="{C4716A47-F671-4ACA-BAA2-343930820B21}" presName="hierChild3" presStyleCnt="0"/>
      <dgm:spPr/>
      <dgm:t>
        <a:bodyPr/>
        <a:lstStyle/>
        <a:p>
          <a:endParaRPr lang="bs-Latn-BA"/>
        </a:p>
      </dgm:t>
    </dgm:pt>
    <dgm:pt modelId="{3F127DDA-2872-48E3-8EE5-925714E92EC2}" type="pres">
      <dgm:prSet presAssocID="{F1C5D8ED-CD43-442C-BC96-2E7A1020AF9B}" presName="Name19" presStyleLbl="parChTrans1D4" presStyleIdx="1" presStyleCnt="2"/>
      <dgm:spPr/>
      <dgm:t>
        <a:bodyPr/>
        <a:lstStyle/>
        <a:p>
          <a:endParaRPr lang="en-US"/>
        </a:p>
      </dgm:t>
    </dgm:pt>
    <dgm:pt modelId="{A4779AA4-3BE5-4363-97F2-559A84F48E53}" type="pres">
      <dgm:prSet presAssocID="{AC80F9D0-3E32-4701-A110-B84A1DEAC3F9}" presName="Name21" presStyleCnt="0"/>
      <dgm:spPr/>
      <dgm:t>
        <a:bodyPr/>
        <a:lstStyle/>
        <a:p>
          <a:endParaRPr lang="bs-Latn-BA"/>
        </a:p>
      </dgm:t>
    </dgm:pt>
    <dgm:pt modelId="{2D998617-47DE-4829-9724-1E0B987F2184}" type="pres">
      <dgm:prSet presAssocID="{AC80F9D0-3E32-4701-A110-B84A1DEAC3F9}" presName="level2Shape" presStyleLbl="node4" presStyleIdx="1" presStyleCnt="2" custScaleX="432984" custScaleY="65135" custLinFactY="50005" custLinFactNeighborX="1202" custLinFactNeighborY="100000"/>
      <dgm:spPr/>
      <dgm:t>
        <a:bodyPr/>
        <a:lstStyle/>
        <a:p>
          <a:endParaRPr lang="en-US"/>
        </a:p>
      </dgm:t>
    </dgm:pt>
    <dgm:pt modelId="{FFF3665C-EF4E-435F-84D1-E286ECC1F8F4}" type="pres">
      <dgm:prSet presAssocID="{AC80F9D0-3E32-4701-A110-B84A1DEAC3F9}" presName="hierChild3" presStyleCnt="0"/>
      <dgm:spPr/>
      <dgm:t>
        <a:bodyPr/>
        <a:lstStyle/>
        <a:p>
          <a:endParaRPr lang="bs-Latn-BA"/>
        </a:p>
      </dgm:t>
    </dgm:pt>
    <dgm:pt modelId="{2A8D2C49-6296-463B-886E-7CF62F322821}" type="pres">
      <dgm:prSet presAssocID="{7BC55929-FFD8-4B49-97BE-24E829CD0C2B}" presName="Name19" presStyleLbl="parChTrans1D3" presStyleIdx="2" presStyleCnt="3"/>
      <dgm:spPr/>
      <dgm:t>
        <a:bodyPr/>
        <a:lstStyle/>
        <a:p>
          <a:endParaRPr lang="en-US"/>
        </a:p>
      </dgm:t>
    </dgm:pt>
    <dgm:pt modelId="{101FE93D-4ECA-430F-BE50-D8B40ECA9C09}" type="pres">
      <dgm:prSet presAssocID="{B3B5A9CB-BEFC-4F9E-B458-F11C820C78B8}" presName="Name21" presStyleCnt="0"/>
      <dgm:spPr/>
      <dgm:t>
        <a:bodyPr/>
        <a:lstStyle/>
        <a:p>
          <a:endParaRPr lang="bs-Latn-BA"/>
        </a:p>
      </dgm:t>
    </dgm:pt>
    <dgm:pt modelId="{03D87074-0214-4283-A264-C678FCB5D4D7}" type="pres">
      <dgm:prSet presAssocID="{B3B5A9CB-BEFC-4F9E-B458-F11C820C78B8}" presName="level2Shape" presStyleLbl="node3" presStyleIdx="2" presStyleCnt="3" custScaleX="132046" custScaleY="130223" custLinFactY="9991" custLinFactNeighborY="100000"/>
      <dgm:spPr/>
      <dgm:t>
        <a:bodyPr/>
        <a:lstStyle/>
        <a:p>
          <a:endParaRPr lang="en-US"/>
        </a:p>
      </dgm:t>
    </dgm:pt>
    <dgm:pt modelId="{C8D861DA-B94D-4957-BBEB-F27B90FC5F7C}" type="pres">
      <dgm:prSet presAssocID="{B3B5A9CB-BEFC-4F9E-B458-F11C820C78B8}" presName="hierChild3" presStyleCnt="0"/>
      <dgm:spPr/>
      <dgm:t>
        <a:bodyPr/>
        <a:lstStyle/>
        <a:p>
          <a:endParaRPr lang="bs-Latn-BA"/>
        </a:p>
      </dgm:t>
    </dgm:pt>
    <dgm:pt modelId="{3E8EC41D-DFD0-4F60-A0D6-EBA63F1375FB}" type="pres">
      <dgm:prSet presAssocID="{414435B6-24EC-400B-A981-1A04271245EA}" presName="bgShapesFlow" presStyleCnt="0"/>
      <dgm:spPr/>
      <dgm:t>
        <a:bodyPr/>
        <a:lstStyle/>
        <a:p>
          <a:endParaRPr lang="bs-Latn-BA"/>
        </a:p>
      </dgm:t>
    </dgm:pt>
    <dgm:pt modelId="{70FD1B86-6819-4A8B-9123-56A959312C99}" type="pres">
      <dgm:prSet presAssocID="{1B08F531-F96E-46A5-9109-E754D27A02C9}" presName="rectComp" presStyleCnt="0"/>
      <dgm:spPr/>
      <dgm:t>
        <a:bodyPr/>
        <a:lstStyle/>
        <a:p>
          <a:endParaRPr lang="bs-Latn-BA"/>
        </a:p>
      </dgm:t>
    </dgm:pt>
    <dgm:pt modelId="{97EF32F3-C42C-4B76-AC21-F68CAAA60E0E}" type="pres">
      <dgm:prSet presAssocID="{1B08F531-F96E-46A5-9109-E754D27A02C9}" presName="bgRect" presStyleLbl="bgShp" presStyleIdx="0" presStyleCnt="5" custLinFactNeighborY="-1664"/>
      <dgm:spPr/>
      <dgm:t>
        <a:bodyPr/>
        <a:lstStyle/>
        <a:p>
          <a:endParaRPr lang="en-US"/>
        </a:p>
      </dgm:t>
    </dgm:pt>
    <dgm:pt modelId="{3E69F57D-8608-48FE-9D85-21FC0A293763}" type="pres">
      <dgm:prSet presAssocID="{1B08F531-F96E-46A5-9109-E754D27A02C9}" presName="bgRectTx" presStyleLbl="bgShp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2EB25E-EFCB-4B0C-B2E1-07EAAD3F97FA}" type="pres">
      <dgm:prSet presAssocID="{1B08F531-F96E-46A5-9109-E754D27A02C9}" presName="spComp" presStyleCnt="0"/>
      <dgm:spPr/>
      <dgm:t>
        <a:bodyPr/>
        <a:lstStyle/>
        <a:p>
          <a:endParaRPr lang="bs-Latn-BA"/>
        </a:p>
      </dgm:t>
    </dgm:pt>
    <dgm:pt modelId="{BF863641-952E-41FE-B59B-50D9603C0A18}" type="pres">
      <dgm:prSet presAssocID="{1B08F531-F96E-46A5-9109-E754D27A02C9}" presName="vSp" presStyleCnt="0"/>
      <dgm:spPr/>
      <dgm:t>
        <a:bodyPr/>
        <a:lstStyle/>
        <a:p>
          <a:endParaRPr lang="bs-Latn-BA"/>
        </a:p>
      </dgm:t>
    </dgm:pt>
    <dgm:pt modelId="{792673A5-BAFE-4592-B55A-2267F1D87511}" type="pres">
      <dgm:prSet presAssocID="{88E55F33-F6B1-475C-903B-411BA21CE815}" presName="rectComp" presStyleCnt="0"/>
      <dgm:spPr/>
      <dgm:t>
        <a:bodyPr/>
        <a:lstStyle/>
        <a:p>
          <a:endParaRPr lang="bs-Latn-BA"/>
        </a:p>
      </dgm:t>
    </dgm:pt>
    <dgm:pt modelId="{B74BEDFB-8812-4582-89CF-967EAF3B2C8D}" type="pres">
      <dgm:prSet presAssocID="{88E55F33-F6B1-475C-903B-411BA21CE815}" presName="bgRect" presStyleLbl="bgShp" presStyleIdx="1" presStyleCnt="5" custScaleY="112391" custLinFactNeighborY="8297"/>
      <dgm:spPr/>
      <dgm:t>
        <a:bodyPr/>
        <a:lstStyle/>
        <a:p>
          <a:endParaRPr lang="en-US"/>
        </a:p>
      </dgm:t>
    </dgm:pt>
    <dgm:pt modelId="{6149A86F-F935-43B2-89CA-A8063E914A5B}" type="pres">
      <dgm:prSet presAssocID="{88E55F33-F6B1-475C-903B-411BA21CE815}" presName="bgRectTx" presStyleLbl="bgShp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20447-0BCA-42EF-8BF3-67A89B3FE351}" type="pres">
      <dgm:prSet presAssocID="{88E55F33-F6B1-475C-903B-411BA21CE815}" presName="spComp" presStyleCnt="0"/>
      <dgm:spPr/>
      <dgm:t>
        <a:bodyPr/>
        <a:lstStyle/>
        <a:p>
          <a:endParaRPr lang="bs-Latn-BA"/>
        </a:p>
      </dgm:t>
    </dgm:pt>
    <dgm:pt modelId="{CACE5BE0-071D-4827-BBB2-DFA4CC99619F}" type="pres">
      <dgm:prSet presAssocID="{88E55F33-F6B1-475C-903B-411BA21CE815}" presName="vSp" presStyleCnt="0"/>
      <dgm:spPr/>
      <dgm:t>
        <a:bodyPr/>
        <a:lstStyle/>
        <a:p>
          <a:endParaRPr lang="bs-Latn-BA"/>
        </a:p>
      </dgm:t>
    </dgm:pt>
    <dgm:pt modelId="{AA361559-B3FA-40DD-946C-A6A18F6A1E6E}" type="pres">
      <dgm:prSet presAssocID="{17700762-E470-4FF4-B0F0-32ACC289CF07}" presName="rectComp" presStyleCnt="0"/>
      <dgm:spPr/>
      <dgm:t>
        <a:bodyPr/>
        <a:lstStyle/>
        <a:p>
          <a:endParaRPr lang="bs-Latn-BA"/>
        </a:p>
      </dgm:t>
    </dgm:pt>
    <dgm:pt modelId="{EB290103-76C4-46E3-80EE-F767BC0DDB23}" type="pres">
      <dgm:prSet presAssocID="{17700762-E470-4FF4-B0F0-32ACC289CF07}" presName="bgRect" presStyleLbl="bgShp" presStyleIdx="2" presStyleCnt="5" custScaleY="137550" custLinFactNeighborY="8922"/>
      <dgm:spPr/>
      <dgm:t>
        <a:bodyPr/>
        <a:lstStyle/>
        <a:p>
          <a:endParaRPr lang="en-US"/>
        </a:p>
      </dgm:t>
    </dgm:pt>
    <dgm:pt modelId="{1ED08EBE-C184-4220-B237-CB04B68502E3}" type="pres">
      <dgm:prSet presAssocID="{17700762-E470-4FF4-B0F0-32ACC289CF07}" presName="bgRectTx" presStyleLbl="bgShp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2881C-E1D1-4B79-8BDF-4BC605B1C6D7}" type="pres">
      <dgm:prSet presAssocID="{17700762-E470-4FF4-B0F0-32ACC289CF07}" presName="spComp" presStyleCnt="0"/>
      <dgm:spPr/>
      <dgm:t>
        <a:bodyPr/>
        <a:lstStyle/>
        <a:p>
          <a:endParaRPr lang="bs-Latn-BA"/>
        </a:p>
      </dgm:t>
    </dgm:pt>
    <dgm:pt modelId="{DBB8F961-5AB0-4407-9ACD-9E3E100CD22E}" type="pres">
      <dgm:prSet presAssocID="{17700762-E470-4FF4-B0F0-32ACC289CF07}" presName="vSp" presStyleCnt="0"/>
      <dgm:spPr/>
      <dgm:t>
        <a:bodyPr/>
        <a:lstStyle/>
        <a:p>
          <a:endParaRPr lang="bs-Latn-BA"/>
        </a:p>
      </dgm:t>
    </dgm:pt>
    <dgm:pt modelId="{95803361-6FF9-4B77-BFA6-63D231A56D19}" type="pres">
      <dgm:prSet presAssocID="{7B18F8AF-5ABE-45D7-8186-D2CD2FC268C0}" presName="rectComp" presStyleCnt="0"/>
      <dgm:spPr/>
      <dgm:t>
        <a:bodyPr/>
        <a:lstStyle/>
        <a:p>
          <a:endParaRPr lang="bs-Latn-BA"/>
        </a:p>
      </dgm:t>
    </dgm:pt>
    <dgm:pt modelId="{117B27AB-6C14-41A4-814B-7C2AAF62C20D}" type="pres">
      <dgm:prSet presAssocID="{7B18F8AF-5ABE-45D7-8186-D2CD2FC268C0}" presName="bgRect" presStyleLbl="bgShp" presStyleIdx="3" presStyleCnt="5" custLinFactNeighborY="11210"/>
      <dgm:spPr/>
      <dgm:t>
        <a:bodyPr/>
        <a:lstStyle/>
        <a:p>
          <a:endParaRPr lang="en-US"/>
        </a:p>
      </dgm:t>
    </dgm:pt>
    <dgm:pt modelId="{B38325A5-4911-422D-97B7-EDE3E2A62E06}" type="pres">
      <dgm:prSet presAssocID="{7B18F8AF-5ABE-45D7-8186-D2CD2FC268C0}" presName="bgRectTx" presStyleLbl="bgShp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1D3241-6F60-4654-B2A6-2B1180A99966}" type="pres">
      <dgm:prSet presAssocID="{7B18F8AF-5ABE-45D7-8186-D2CD2FC268C0}" presName="spComp" presStyleCnt="0"/>
      <dgm:spPr/>
      <dgm:t>
        <a:bodyPr/>
        <a:lstStyle/>
        <a:p>
          <a:endParaRPr lang="bs-Latn-BA"/>
        </a:p>
      </dgm:t>
    </dgm:pt>
    <dgm:pt modelId="{52BC68DF-8C19-4D2D-8EDB-D71A6A07D103}" type="pres">
      <dgm:prSet presAssocID="{7B18F8AF-5ABE-45D7-8186-D2CD2FC268C0}" presName="vSp" presStyleCnt="0"/>
      <dgm:spPr/>
      <dgm:t>
        <a:bodyPr/>
        <a:lstStyle/>
        <a:p>
          <a:endParaRPr lang="bs-Latn-BA"/>
        </a:p>
      </dgm:t>
    </dgm:pt>
    <dgm:pt modelId="{21DDEE8E-17CC-4792-8EE9-89C6824D0263}" type="pres">
      <dgm:prSet presAssocID="{DB49E7D1-F916-4C52-B442-6DBB66014FD7}" presName="rectComp" presStyleCnt="0"/>
      <dgm:spPr/>
      <dgm:t>
        <a:bodyPr/>
        <a:lstStyle/>
        <a:p>
          <a:endParaRPr lang="bs-Latn-BA"/>
        </a:p>
      </dgm:t>
    </dgm:pt>
    <dgm:pt modelId="{AF303DCB-40A5-477E-B821-0F2BAE46358F}" type="pres">
      <dgm:prSet presAssocID="{DB49E7D1-F916-4C52-B442-6DBB66014FD7}" presName="bgRect" presStyleLbl="bgShp" presStyleIdx="4" presStyleCnt="5" custScaleY="85861" custLinFactNeighborY="11372"/>
      <dgm:spPr/>
      <dgm:t>
        <a:bodyPr/>
        <a:lstStyle/>
        <a:p>
          <a:endParaRPr lang="en-US"/>
        </a:p>
      </dgm:t>
    </dgm:pt>
    <dgm:pt modelId="{E0E3C5F9-303D-4337-B16F-E3391B9B4F7D}" type="pres">
      <dgm:prSet presAssocID="{DB49E7D1-F916-4C52-B442-6DBB66014FD7}" presName="bgRectTx" presStyleLbl="bgShp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3D3AC3-55AD-46C1-B2EA-EA5135D4F538}" type="presOf" srcId="{1B08F531-F96E-46A5-9109-E754D27A02C9}" destId="{3E69F57D-8608-48FE-9D85-21FC0A293763}" srcOrd="1" destOrd="0" presId="urn:microsoft.com/office/officeart/2005/8/layout/hierarchy6"/>
    <dgm:cxn modelId="{60B2917D-5E68-4D26-9EC3-A7384211215C}" type="presOf" srcId="{353072AE-4A1E-4D3C-B3AB-5F04953F405B}" destId="{A6575BC8-E541-4C8F-894D-9FE5E84A818C}" srcOrd="0" destOrd="0" presId="urn:microsoft.com/office/officeart/2005/8/layout/hierarchy6"/>
    <dgm:cxn modelId="{3C1331D0-23AD-4AD0-8739-10B614FC080B}" srcId="{414435B6-24EC-400B-A981-1A04271245EA}" destId="{707751E0-DB3C-4A06-8F1F-3FFACBB1B578}" srcOrd="0" destOrd="0" parTransId="{F9FE5ED8-7868-4D92-86D8-C3ADA65C47CC}" sibTransId="{6719892D-B00D-4E40-90F9-C76F505B7286}"/>
    <dgm:cxn modelId="{40A561A1-528A-4F2C-908F-63C2AB22D572}" srcId="{DC1751BB-7AE1-4B4F-918B-3554E024E1AB}" destId="{AF0593C0-CB0A-4C4B-B0DF-6A51F11A0E75}" srcOrd="0" destOrd="0" parTransId="{0F9331CC-6858-47A0-A62D-AC8B9AA99B95}" sibTransId="{7478C24C-4B68-4523-9590-DB7BDCEE6DD6}"/>
    <dgm:cxn modelId="{C1BB146F-20D1-46A7-8E1B-B764DF64538A}" type="presOf" srcId="{414435B6-24EC-400B-A981-1A04271245EA}" destId="{B61F521A-7C19-43E1-982A-E6FAFCB6C57F}" srcOrd="0" destOrd="0" presId="urn:microsoft.com/office/officeart/2005/8/layout/hierarchy6"/>
    <dgm:cxn modelId="{A76023DE-356D-4CF6-ADD8-3618BA253D2E}" type="presOf" srcId="{0F9331CC-6858-47A0-A62D-AC8B9AA99B95}" destId="{B1470F73-EAA8-4FAF-B0D0-DC64E28500A9}" srcOrd="0" destOrd="0" presId="urn:microsoft.com/office/officeart/2005/8/layout/hierarchy6"/>
    <dgm:cxn modelId="{B060E8E7-B062-452C-B9DF-D2EB8CFAC3D7}" srcId="{707751E0-DB3C-4A06-8F1F-3FFACBB1B578}" destId="{DC1751BB-7AE1-4B4F-918B-3554E024E1AB}" srcOrd="0" destOrd="0" parTransId="{0C1FD18B-1780-42CD-BFCF-72F3926B1A7F}" sibTransId="{F2026DB5-8936-4149-8AD7-A299A9A66079}"/>
    <dgm:cxn modelId="{CE535773-2929-48EC-84C2-0755B5BB37F0}" type="presOf" srcId="{6EDD7841-A608-4147-B0A2-EACC0D0A0C2E}" destId="{B4D86EF4-5240-480E-B3C4-546D480DF4F6}" srcOrd="0" destOrd="0" presId="urn:microsoft.com/office/officeart/2005/8/layout/hierarchy6"/>
    <dgm:cxn modelId="{23FE7EDB-D2A4-44E7-973D-3840312E996F}" type="presOf" srcId="{DB49E7D1-F916-4C52-B442-6DBB66014FD7}" destId="{AF303DCB-40A5-477E-B821-0F2BAE46358F}" srcOrd="0" destOrd="0" presId="urn:microsoft.com/office/officeart/2005/8/layout/hierarchy6"/>
    <dgm:cxn modelId="{74C5A227-7679-4937-95F1-1865DC53401E}" type="presOf" srcId="{7B18F8AF-5ABE-45D7-8186-D2CD2FC268C0}" destId="{117B27AB-6C14-41A4-814B-7C2AAF62C20D}" srcOrd="0" destOrd="0" presId="urn:microsoft.com/office/officeart/2005/8/layout/hierarchy6"/>
    <dgm:cxn modelId="{AAFB3CD1-F8FB-449F-8433-3E59441CF340}" type="presOf" srcId="{7B18F8AF-5ABE-45D7-8186-D2CD2FC268C0}" destId="{B38325A5-4911-422D-97B7-EDE3E2A62E06}" srcOrd="1" destOrd="0" presId="urn:microsoft.com/office/officeart/2005/8/layout/hierarchy6"/>
    <dgm:cxn modelId="{D73AF7C7-8304-4F1D-A730-9916EE5CC29B}" srcId="{414435B6-24EC-400B-A981-1A04271245EA}" destId="{1B08F531-F96E-46A5-9109-E754D27A02C9}" srcOrd="1" destOrd="0" parTransId="{D13F1BCE-4371-47F6-B279-BD3600760655}" sibTransId="{FE0279D5-0214-411A-8E20-8E6C588C837C}"/>
    <dgm:cxn modelId="{DD6A73CB-A94B-4640-99EB-9EDE93BBBD20}" type="presOf" srcId="{707751E0-DB3C-4A06-8F1F-3FFACBB1B578}" destId="{10B9795B-AAE9-4648-8203-739DC289985B}" srcOrd="0" destOrd="0" presId="urn:microsoft.com/office/officeart/2005/8/layout/hierarchy6"/>
    <dgm:cxn modelId="{C3594A67-08C0-4072-B7AB-56B5EAB85CE0}" type="presOf" srcId="{C4716A47-F671-4ACA-BAA2-343930820B21}" destId="{004EB608-610D-4EF1-ABBE-A796EED5CB8F}" srcOrd="0" destOrd="0" presId="urn:microsoft.com/office/officeart/2005/8/layout/hierarchy6"/>
    <dgm:cxn modelId="{6CD6C764-557F-417B-8337-134D674DB45D}" type="presOf" srcId="{17700762-E470-4FF4-B0F0-32ACC289CF07}" destId="{EB290103-76C4-46E3-80EE-F767BC0DDB23}" srcOrd="0" destOrd="0" presId="urn:microsoft.com/office/officeart/2005/8/layout/hierarchy6"/>
    <dgm:cxn modelId="{61473F2B-C8FF-4959-B7BA-44D093A07B7C}" type="presOf" srcId="{88E55F33-F6B1-475C-903B-411BA21CE815}" destId="{B74BEDFB-8812-4582-89CF-967EAF3B2C8D}" srcOrd="0" destOrd="0" presId="urn:microsoft.com/office/officeart/2005/8/layout/hierarchy6"/>
    <dgm:cxn modelId="{31BD151F-B72C-43DF-9345-1766384846F5}" srcId="{414435B6-24EC-400B-A981-1A04271245EA}" destId="{17700762-E470-4FF4-B0F0-32ACC289CF07}" srcOrd="3" destOrd="0" parTransId="{F2F5E7D8-8211-453B-84D5-0E2C3A9A3924}" sibTransId="{D93AF319-D18E-45F2-9CE4-437356E74FC2}"/>
    <dgm:cxn modelId="{FDA3FC92-1664-49C1-8245-5A98EC99B5E1}" type="presOf" srcId="{F1C5D8ED-CD43-442C-BC96-2E7A1020AF9B}" destId="{3F127DDA-2872-48E3-8EE5-925714E92EC2}" srcOrd="0" destOrd="0" presId="urn:microsoft.com/office/officeart/2005/8/layout/hierarchy6"/>
    <dgm:cxn modelId="{C1682510-DDA3-446B-913A-6E4DD27B04E6}" srcId="{414435B6-24EC-400B-A981-1A04271245EA}" destId="{7B18F8AF-5ABE-45D7-8186-D2CD2FC268C0}" srcOrd="4" destOrd="0" parTransId="{31BAA0CB-22C1-40D5-A52D-8F2C687A0A37}" sibTransId="{82D1CA67-A03C-47CF-96FC-DF86E66244B6}"/>
    <dgm:cxn modelId="{01C03E3A-231E-446F-AC36-5F690E59FD1B}" srcId="{414435B6-24EC-400B-A981-1A04271245EA}" destId="{88E55F33-F6B1-475C-903B-411BA21CE815}" srcOrd="2" destOrd="0" parTransId="{ED235685-3200-4568-9FCE-847313E42C9F}" sibTransId="{D754EEC1-E56B-465D-91BA-68693A6FF8B5}"/>
    <dgm:cxn modelId="{530C4CC4-A91B-45CF-B9ED-14DC4333B923}" srcId="{DC1751BB-7AE1-4B4F-918B-3554E024E1AB}" destId="{B3B5A9CB-BEFC-4F9E-B458-F11C820C78B8}" srcOrd="2" destOrd="0" parTransId="{7BC55929-FFD8-4B49-97BE-24E829CD0C2B}" sibTransId="{635E4EAC-0D46-4B52-9BD1-6F0C39C5E7DA}"/>
    <dgm:cxn modelId="{3DF7D3B4-51DA-4F45-B4F8-75CDD0095429}" srcId="{C4716A47-F671-4ACA-BAA2-343930820B21}" destId="{AC80F9D0-3E32-4701-A110-B84A1DEAC3F9}" srcOrd="0" destOrd="0" parTransId="{F1C5D8ED-CD43-442C-BC96-2E7A1020AF9B}" sibTransId="{2081F323-C02C-40A3-B49A-1AB2FC1446D0}"/>
    <dgm:cxn modelId="{EE0ACFB1-9831-4BBA-AED5-8F37276CD4D8}" type="presOf" srcId="{9FA42482-61DC-4E08-BE75-070BFB961E56}" destId="{EF7A5C81-5ECD-43A8-83CE-8B9459428591}" srcOrd="0" destOrd="0" presId="urn:microsoft.com/office/officeart/2005/8/layout/hierarchy6"/>
    <dgm:cxn modelId="{4F498B0F-5088-4F07-835A-B70A1D7C9085}" srcId="{6EDD7841-A608-4147-B0A2-EACC0D0A0C2E}" destId="{C4716A47-F671-4ACA-BAA2-343930820B21}" srcOrd="0" destOrd="0" parTransId="{9FA42482-61DC-4E08-BE75-070BFB961E56}" sibTransId="{C1E49A60-4D75-4D62-8C9B-19DA61B28081}"/>
    <dgm:cxn modelId="{8258E390-85C6-4BAB-8FF0-C36D8E21980B}" srcId="{DC1751BB-7AE1-4B4F-918B-3554E024E1AB}" destId="{6EDD7841-A608-4147-B0A2-EACC0D0A0C2E}" srcOrd="1" destOrd="0" parTransId="{353072AE-4A1E-4D3C-B3AB-5F04953F405B}" sibTransId="{638346F7-A082-4434-94F2-D2381E6CF66B}"/>
    <dgm:cxn modelId="{BDDFF31C-0C68-431A-8307-E6AC2A080557}" type="presOf" srcId="{DC1751BB-7AE1-4B4F-918B-3554E024E1AB}" destId="{E7CC6099-242D-47FD-94C3-11B03B3DD29D}" srcOrd="0" destOrd="0" presId="urn:microsoft.com/office/officeart/2005/8/layout/hierarchy6"/>
    <dgm:cxn modelId="{1A8DAC04-7B97-4FE0-9445-798F5C2FA923}" type="presOf" srcId="{7BC55929-FFD8-4B49-97BE-24E829CD0C2B}" destId="{2A8D2C49-6296-463B-886E-7CF62F322821}" srcOrd="0" destOrd="0" presId="urn:microsoft.com/office/officeart/2005/8/layout/hierarchy6"/>
    <dgm:cxn modelId="{BF230AF6-44A6-4760-8D4C-6F71B400BB71}" type="presOf" srcId="{88E55F33-F6B1-475C-903B-411BA21CE815}" destId="{6149A86F-F935-43B2-89CA-A8063E914A5B}" srcOrd="1" destOrd="0" presId="urn:microsoft.com/office/officeart/2005/8/layout/hierarchy6"/>
    <dgm:cxn modelId="{5442660E-E2A3-4448-AFA3-B9CE2CAC17D7}" type="presOf" srcId="{0C1FD18B-1780-42CD-BFCF-72F3926B1A7F}" destId="{1109563D-891C-4F7D-872E-3C2D0D3B2A80}" srcOrd="0" destOrd="0" presId="urn:microsoft.com/office/officeart/2005/8/layout/hierarchy6"/>
    <dgm:cxn modelId="{B6B87D32-CC01-4D09-B626-AB2B2FC28721}" type="presOf" srcId="{B3B5A9CB-BEFC-4F9E-B458-F11C820C78B8}" destId="{03D87074-0214-4283-A264-C678FCB5D4D7}" srcOrd="0" destOrd="0" presId="urn:microsoft.com/office/officeart/2005/8/layout/hierarchy6"/>
    <dgm:cxn modelId="{2475CF60-6826-4FD7-9645-E081F29FD099}" type="presOf" srcId="{17700762-E470-4FF4-B0F0-32ACC289CF07}" destId="{1ED08EBE-C184-4220-B237-CB04B68502E3}" srcOrd="1" destOrd="0" presId="urn:microsoft.com/office/officeart/2005/8/layout/hierarchy6"/>
    <dgm:cxn modelId="{817FBA74-4868-41EB-BDD4-82C00D58019B}" type="presOf" srcId="{AC80F9D0-3E32-4701-A110-B84A1DEAC3F9}" destId="{2D998617-47DE-4829-9724-1E0B987F2184}" srcOrd="0" destOrd="0" presId="urn:microsoft.com/office/officeart/2005/8/layout/hierarchy6"/>
    <dgm:cxn modelId="{229069B9-A8D7-4A31-B59E-1E01C5E496F4}" type="presOf" srcId="{AF0593C0-CB0A-4C4B-B0DF-6A51F11A0E75}" destId="{C40F8A2D-24F8-4D8C-A863-DA33FDEDA43B}" srcOrd="0" destOrd="0" presId="urn:microsoft.com/office/officeart/2005/8/layout/hierarchy6"/>
    <dgm:cxn modelId="{1870D1A8-E09D-4BD9-9F19-7E4D35CC812E}" srcId="{414435B6-24EC-400B-A981-1A04271245EA}" destId="{DB49E7D1-F916-4C52-B442-6DBB66014FD7}" srcOrd="5" destOrd="0" parTransId="{72C30005-6570-43BB-8BA2-82FC018E35B1}" sibTransId="{006958F8-C88E-43D1-BF2D-68E220638E2E}"/>
    <dgm:cxn modelId="{A2C68ACB-6506-41D2-A4D8-D390FDAC8291}" type="presOf" srcId="{DB49E7D1-F916-4C52-B442-6DBB66014FD7}" destId="{E0E3C5F9-303D-4337-B16F-E3391B9B4F7D}" srcOrd="1" destOrd="0" presId="urn:microsoft.com/office/officeart/2005/8/layout/hierarchy6"/>
    <dgm:cxn modelId="{5236B4F8-72A3-477D-AB01-EF8941797C8E}" type="presOf" srcId="{1B08F531-F96E-46A5-9109-E754D27A02C9}" destId="{97EF32F3-C42C-4B76-AC21-F68CAAA60E0E}" srcOrd="0" destOrd="0" presId="urn:microsoft.com/office/officeart/2005/8/layout/hierarchy6"/>
    <dgm:cxn modelId="{CF018925-BC9F-4B7E-901B-F0C64BDC59C9}" type="presParOf" srcId="{B61F521A-7C19-43E1-982A-E6FAFCB6C57F}" destId="{1B1FE755-0467-44F3-AB52-C7FC8400FF32}" srcOrd="0" destOrd="0" presId="urn:microsoft.com/office/officeart/2005/8/layout/hierarchy6"/>
    <dgm:cxn modelId="{64F1FA9D-ABA9-40D0-B117-6B9E8ACA89B3}" type="presParOf" srcId="{1B1FE755-0467-44F3-AB52-C7FC8400FF32}" destId="{9AD562D3-65EB-4B53-9C40-04105DA80DB5}" srcOrd="0" destOrd="0" presId="urn:microsoft.com/office/officeart/2005/8/layout/hierarchy6"/>
    <dgm:cxn modelId="{47A089EA-29FD-4C2B-9385-C6C818CF9EFB}" type="presParOf" srcId="{1B1FE755-0467-44F3-AB52-C7FC8400FF32}" destId="{5454C9D6-1AA3-4B4D-893E-F4AABFACC891}" srcOrd="1" destOrd="0" presId="urn:microsoft.com/office/officeart/2005/8/layout/hierarchy6"/>
    <dgm:cxn modelId="{CC3273A0-E43A-4A05-91D4-73588EB9BFFA}" type="presParOf" srcId="{5454C9D6-1AA3-4B4D-893E-F4AABFACC891}" destId="{9C88967C-43DC-4B9D-986F-437DE6B903F6}" srcOrd="0" destOrd="0" presId="urn:microsoft.com/office/officeart/2005/8/layout/hierarchy6"/>
    <dgm:cxn modelId="{EF26E705-9AE4-4BFB-A11E-CDEDD73F9C91}" type="presParOf" srcId="{9C88967C-43DC-4B9D-986F-437DE6B903F6}" destId="{10B9795B-AAE9-4648-8203-739DC289985B}" srcOrd="0" destOrd="0" presId="urn:microsoft.com/office/officeart/2005/8/layout/hierarchy6"/>
    <dgm:cxn modelId="{8DDA1276-A661-4EC2-A0A4-F38113BC86CE}" type="presParOf" srcId="{9C88967C-43DC-4B9D-986F-437DE6B903F6}" destId="{CD4B2AEB-FD27-4ED0-BAB6-B63569CD5AF1}" srcOrd="1" destOrd="0" presId="urn:microsoft.com/office/officeart/2005/8/layout/hierarchy6"/>
    <dgm:cxn modelId="{30EFCB09-437D-4431-AF8C-1F4C39A0D9C5}" type="presParOf" srcId="{CD4B2AEB-FD27-4ED0-BAB6-B63569CD5AF1}" destId="{1109563D-891C-4F7D-872E-3C2D0D3B2A80}" srcOrd="0" destOrd="0" presId="urn:microsoft.com/office/officeart/2005/8/layout/hierarchy6"/>
    <dgm:cxn modelId="{9F1A7FFB-2D2C-4D6E-877D-238FE7261F1E}" type="presParOf" srcId="{CD4B2AEB-FD27-4ED0-BAB6-B63569CD5AF1}" destId="{8993815F-BF04-425B-B569-3C96DF07CFEB}" srcOrd="1" destOrd="0" presId="urn:microsoft.com/office/officeart/2005/8/layout/hierarchy6"/>
    <dgm:cxn modelId="{AF50F209-E93A-4EE3-AC80-AE4045D4FEF0}" type="presParOf" srcId="{8993815F-BF04-425B-B569-3C96DF07CFEB}" destId="{E7CC6099-242D-47FD-94C3-11B03B3DD29D}" srcOrd="0" destOrd="0" presId="urn:microsoft.com/office/officeart/2005/8/layout/hierarchy6"/>
    <dgm:cxn modelId="{73A7F6FE-717B-4C78-B5B3-3B344804D029}" type="presParOf" srcId="{8993815F-BF04-425B-B569-3C96DF07CFEB}" destId="{A82A487A-93F9-49ED-B48A-9F8EB192B970}" srcOrd="1" destOrd="0" presId="urn:microsoft.com/office/officeart/2005/8/layout/hierarchy6"/>
    <dgm:cxn modelId="{54EF1562-A2D0-4B1D-8783-96127EED3CFC}" type="presParOf" srcId="{A82A487A-93F9-49ED-B48A-9F8EB192B970}" destId="{B1470F73-EAA8-4FAF-B0D0-DC64E28500A9}" srcOrd="0" destOrd="0" presId="urn:microsoft.com/office/officeart/2005/8/layout/hierarchy6"/>
    <dgm:cxn modelId="{20472423-3304-41D6-A74A-5E103234D1D8}" type="presParOf" srcId="{A82A487A-93F9-49ED-B48A-9F8EB192B970}" destId="{5EEC7A4B-EC03-4B7A-8F1A-B588FE022DE9}" srcOrd="1" destOrd="0" presId="urn:microsoft.com/office/officeart/2005/8/layout/hierarchy6"/>
    <dgm:cxn modelId="{5B9FC7E0-5176-4276-89C5-077530A94530}" type="presParOf" srcId="{5EEC7A4B-EC03-4B7A-8F1A-B588FE022DE9}" destId="{C40F8A2D-24F8-4D8C-A863-DA33FDEDA43B}" srcOrd="0" destOrd="0" presId="urn:microsoft.com/office/officeart/2005/8/layout/hierarchy6"/>
    <dgm:cxn modelId="{B4CCB908-B060-4365-BCFE-B34D736F575B}" type="presParOf" srcId="{5EEC7A4B-EC03-4B7A-8F1A-B588FE022DE9}" destId="{FA1B40CF-181B-4578-8E6F-F5AF81EF1C42}" srcOrd="1" destOrd="0" presId="urn:microsoft.com/office/officeart/2005/8/layout/hierarchy6"/>
    <dgm:cxn modelId="{2135C186-C4D5-462C-B827-557F60C92F17}" type="presParOf" srcId="{A82A487A-93F9-49ED-B48A-9F8EB192B970}" destId="{A6575BC8-E541-4C8F-894D-9FE5E84A818C}" srcOrd="2" destOrd="0" presId="urn:microsoft.com/office/officeart/2005/8/layout/hierarchy6"/>
    <dgm:cxn modelId="{B0B83AE3-27F1-42DE-B4DF-C36D495E98DD}" type="presParOf" srcId="{A82A487A-93F9-49ED-B48A-9F8EB192B970}" destId="{2638ED3A-B6D1-4D17-8C3A-DF83A12B055C}" srcOrd="3" destOrd="0" presId="urn:microsoft.com/office/officeart/2005/8/layout/hierarchy6"/>
    <dgm:cxn modelId="{31C928CD-177C-4366-8887-63ECFECF2353}" type="presParOf" srcId="{2638ED3A-B6D1-4D17-8C3A-DF83A12B055C}" destId="{B4D86EF4-5240-480E-B3C4-546D480DF4F6}" srcOrd="0" destOrd="0" presId="urn:microsoft.com/office/officeart/2005/8/layout/hierarchy6"/>
    <dgm:cxn modelId="{62E3E87B-3353-4980-83D3-D60F5FEE1A03}" type="presParOf" srcId="{2638ED3A-B6D1-4D17-8C3A-DF83A12B055C}" destId="{4636AE10-D7CC-4274-9203-A5FE56D0DB39}" srcOrd="1" destOrd="0" presId="urn:microsoft.com/office/officeart/2005/8/layout/hierarchy6"/>
    <dgm:cxn modelId="{14F2E740-0D6F-4D76-8349-C6EB05BA1399}" type="presParOf" srcId="{4636AE10-D7CC-4274-9203-A5FE56D0DB39}" destId="{EF7A5C81-5ECD-43A8-83CE-8B9459428591}" srcOrd="0" destOrd="0" presId="urn:microsoft.com/office/officeart/2005/8/layout/hierarchy6"/>
    <dgm:cxn modelId="{7C2D9841-6099-4406-B5A7-C948900C2D6C}" type="presParOf" srcId="{4636AE10-D7CC-4274-9203-A5FE56D0DB39}" destId="{C0A5CFF0-0327-4E3D-AD48-64CB3D27ECAB}" srcOrd="1" destOrd="0" presId="urn:microsoft.com/office/officeart/2005/8/layout/hierarchy6"/>
    <dgm:cxn modelId="{6E48BC18-F892-43F5-9B39-63A757B14211}" type="presParOf" srcId="{C0A5CFF0-0327-4E3D-AD48-64CB3D27ECAB}" destId="{004EB608-610D-4EF1-ABBE-A796EED5CB8F}" srcOrd="0" destOrd="0" presId="urn:microsoft.com/office/officeart/2005/8/layout/hierarchy6"/>
    <dgm:cxn modelId="{CAF2AE3D-0D26-415B-A62B-3001902DA6A6}" type="presParOf" srcId="{C0A5CFF0-0327-4E3D-AD48-64CB3D27ECAB}" destId="{36B553E9-C274-447E-BBF2-C5A03F312BF7}" srcOrd="1" destOrd="0" presId="urn:microsoft.com/office/officeart/2005/8/layout/hierarchy6"/>
    <dgm:cxn modelId="{474D9DC5-9F0D-4D19-80D7-C7C783F4B439}" type="presParOf" srcId="{36B553E9-C274-447E-BBF2-C5A03F312BF7}" destId="{3F127DDA-2872-48E3-8EE5-925714E92EC2}" srcOrd="0" destOrd="0" presId="urn:microsoft.com/office/officeart/2005/8/layout/hierarchy6"/>
    <dgm:cxn modelId="{668E194F-BFFF-4DDD-A927-900D6619AF6B}" type="presParOf" srcId="{36B553E9-C274-447E-BBF2-C5A03F312BF7}" destId="{A4779AA4-3BE5-4363-97F2-559A84F48E53}" srcOrd="1" destOrd="0" presId="urn:microsoft.com/office/officeart/2005/8/layout/hierarchy6"/>
    <dgm:cxn modelId="{1686D540-E3E2-4875-8939-BCDAC91F72D9}" type="presParOf" srcId="{A4779AA4-3BE5-4363-97F2-559A84F48E53}" destId="{2D998617-47DE-4829-9724-1E0B987F2184}" srcOrd="0" destOrd="0" presId="urn:microsoft.com/office/officeart/2005/8/layout/hierarchy6"/>
    <dgm:cxn modelId="{E3AFE949-2335-47DE-AB76-FA600A2A3AE3}" type="presParOf" srcId="{A4779AA4-3BE5-4363-97F2-559A84F48E53}" destId="{FFF3665C-EF4E-435F-84D1-E286ECC1F8F4}" srcOrd="1" destOrd="0" presId="urn:microsoft.com/office/officeart/2005/8/layout/hierarchy6"/>
    <dgm:cxn modelId="{88E371E6-CFF1-483A-9441-13571BAB24DE}" type="presParOf" srcId="{A82A487A-93F9-49ED-B48A-9F8EB192B970}" destId="{2A8D2C49-6296-463B-886E-7CF62F322821}" srcOrd="4" destOrd="0" presId="urn:microsoft.com/office/officeart/2005/8/layout/hierarchy6"/>
    <dgm:cxn modelId="{CEE201FD-66E5-4680-8F5C-F3FF7DDEAB59}" type="presParOf" srcId="{A82A487A-93F9-49ED-B48A-9F8EB192B970}" destId="{101FE93D-4ECA-430F-BE50-D8B40ECA9C09}" srcOrd="5" destOrd="0" presId="urn:microsoft.com/office/officeart/2005/8/layout/hierarchy6"/>
    <dgm:cxn modelId="{C59B61AE-262C-4819-A710-E067B2EF4044}" type="presParOf" srcId="{101FE93D-4ECA-430F-BE50-D8B40ECA9C09}" destId="{03D87074-0214-4283-A264-C678FCB5D4D7}" srcOrd="0" destOrd="0" presId="urn:microsoft.com/office/officeart/2005/8/layout/hierarchy6"/>
    <dgm:cxn modelId="{3BAA3B20-A87C-4BB1-9A4B-02839C3EF2C9}" type="presParOf" srcId="{101FE93D-4ECA-430F-BE50-D8B40ECA9C09}" destId="{C8D861DA-B94D-4957-BBEB-F27B90FC5F7C}" srcOrd="1" destOrd="0" presId="urn:microsoft.com/office/officeart/2005/8/layout/hierarchy6"/>
    <dgm:cxn modelId="{4F54BC99-01AA-4660-81AC-3C6AECDED2AB}" type="presParOf" srcId="{B61F521A-7C19-43E1-982A-E6FAFCB6C57F}" destId="{3E8EC41D-DFD0-4F60-A0D6-EBA63F1375FB}" srcOrd="1" destOrd="0" presId="urn:microsoft.com/office/officeart/2005/8/layout/hierarchy6"/>
    <dgm:cxn modelId="{48447F39-EE96-4DA3-BA22-26E75942A949}" type="presParOf" srcId="{3E8EC41D-DFD0-4F60-A0D6-EBA63F1375FB}" destId="{70FD1B86-6819-4A8B-9123-56A959312C99}" srcOrd="0" destOrd="0" presId="urn:microsoft.com/office/officeart/2005/8/layout/hierarchy6"/>
    <dgm:cxn modelId="{00E5AF7D-A453-4AF1-AAC3-EA3E667CFA0B}" type="presParOf" srcId="{70FD1B86-6819-4A8B-9123-56A959312C99}" destId="{97EF32F3-C42C-4B76-AC21-F68CAAA60E0E}" srcOrd="0" destOrd="0" presId="urn:microsoft.com/office/officeart/2005/8/layout/hierarchy6"/>
    <dgm:cxn modelId="{65D4CB0D-747A-4718-9BF5-2A24683C9DFD}" type="presParOf" srcId="{70FD1B86-6819-4A8B-9123-56A959312C99}" destId="{3E69F57D-8608-48FE-9D85-21FC0A293763}" srcOrd="1" destOrd="0" presId="urn:microsoft.com/office/officeart/2005/8/layout/hierarchy6"/>
    <dgm:cxn modelId="{CEFC0780-5284-4790-A4BC-8CF3408E76B9}" type="presParOf" srcId="{3E8EC41D-DFD0-4F60-A0D6-EBA63F1375FB}" destId="{5F2EB25E-EFCB-4B0C-B2E1-07EAAD3F97FA}" srcOrd="1" destOrd="0" presId="urn:microsoft.com/office/officeart/2005/8/layout/hierarchy6"/>
    <dgm:cxn modelId="{FF240E4B-10FA-4A3D-9B61-C3BE2152EC41}" type="presParOf" srcId="{5F2EB25E-EFCB-4B0C-B2E1-07EAAD3F97FA}" destId="{BF863641-952E-41FE-B59B-50D9603C0A18}" srcOrd="0" destOrd="0" presId="urn:microsoft.com/office/officeart/2005/8/layout/hierarchy6"/>
    <dgm:cxn modelId="{52CBAE88-5D9C-4258-9868-310BB5172DBE}" type="presParOf" srcId="{3E8EC41D-DFD0-4F60-A0D6-EBA63F1375FB}" destId="{792673A5-BAFE-4592-B55A-2267F1D87511}" srcOrd="2" destOrd="0" presId="urn:microsoft.com/office/officeart/2005/8/layout/hierarchy6"/>
    <dgm:cxn modelId="{D1969DA4-7296-48C3-ADB2-3E7216099A45}" type="presParOf" srcId="{792673A5-BAFE-4592-B55A-2267F1D87511}" destId="{B74BEDFB-8812-4582-89CF-967EAF3B2C8D}" srcOrd="0" destOrd="0" presId="urn:microsoft.com/office/officeart/2005/8/layout/hierarchy6"/>
    <dgm:cxn modelId="{5F5A93A8-19A5-4C1E-ADDC-0AA0C9C000D6}" type="presParOf" srcId="{792673A5-BAFE-4592-B55A-2267F1D87511}" destId="{6149A86F-F935-43B2-89CA-A8063E914A5B}" srcOrd="1" destOrd="0" presId="urn:microsoft.com/office/officeart/2005/8/layout/hierarchy6"/>
    <dgm:cxn modelId="{9F24034D-439D-4757-8BA3-07E07A48B1E0}" type="presParOf" srcId="{3E8EC41D-DFD0-4F60-A0D6-EBA63F1375FB}" destId="{34720447-0BCA-42EF-8BF3-67A89B3FE351}" srcOrd="3" destOrd="0" presId="urn:microsoft.com/office/officeart/2005/8/layout/hierarchy6"/>
    <dgm:cxn modelId="{A5A7985C-26F5-473B-ACDD-A57EAE8294A1}" type="presParOf" srcId="{34720447-0BCA-42EF-8BF3-67A89B3FE351}" destId="{CACE5BE0-071D-4827-BBB2-DFA4CC99619F}" srcOrd="0" destOrd="0" presId="urn:microsoft.com/office/officeart/2005/8/layout/hierarchy6"/>
    <dgm:cxn modelId="{0C776C56-710F-4627-B9F7-B60900458BEC}" type="presParOf" srcId="{3E8EC41D-DFD0-4F60-A0D6-EBA63F1375FB}" destId="{AA361559-B3FA-40DD-946C-A6A18F6A1E6E}" srcOrd="4" destOrd="0" presId="urn:microsoft.com/office/officeart/2005/8/layout/hierarchy6"/>
    <dgm:cxn modelId="{46506B82-DC09-443F-A984-D2D05A60E028}" type="presParOf" srcId="{AA361559-B3FA-40DD-946C-A6A18F6A1E6E}" destId="{EB290103-76C4-46E3-80EE-F767BC0DDB23}" srcOrd="0" destOrd="0" presId="urn:microsoft.com/office/officeart/2005/8/layout/hierarchy6"/>
    <dgm:cxn modelId="{7521469E-4C1E-40EB-8307-405A98966B84}" type="presParOf" srcId="{AA361559-B3FA-40DD-946C-A6A18F6A1E6E}" destId="{1ED08EBE-C184-4220-B237-CB04B68502E3}" srcOrd="1" destOrd="0" presId="urn:microsoft.com/office/officeart/2005/8/layout/hierarchy6"/>
    <dgm:cxn modelId="{074EB0F8-037D-4018-AA62-F18725AA9F89}" type="presParOf" srcId="{3E8EC41D-DFD0-4F60-A0D6-EBA63F1375FB}" destId="{5972881C-E1D1-4B79-8BDF-4BC605B1C6D7}" srcOrd="5" destOrd="0" presId="urn:microsoft.com/office/officeart/2005/8/layout/hierarchy6"/>
    <dgm:cxn modelId="{F4DC1960-27CD-404F-B14B-46CDF39F9EAF}" type="presParOf" srcId="{5972881C-E1D1-4B79-8BDF-4BC605B1C6D7}" destId="{DBB8F961-5AB0-4407-9ACD-9E3E100CD22E}" srcOrd="0" destOrd="0" presId="urn:microsoft.com/office/officeart/2005/8/layout/hierarchy6"/>
    <dgm:cxn modelId="{D4663174-057F-4C65-8ADE-A1AECF7B3F10}" type="presParOf" srcId="{3E8EC41D-DFD0-4F60-A0D6-EBA63F1375FB}" destId="{95803361-6FF9-4B77-BFA6-63D231A56D19}" srcOrd="6" destOrd="0" presId="urn:microsoft.com/office/officeart/2005/8/layout/hierarchy6"/>
    <dgm:cxn modelId="{E4CA5DE4-9918-4B85-A924-1DAB971A5AB7}" type="presParOf" srcId="{95803361-6FF9-4B77-BFA6-63D231A56D19}" destId="{117B27AB-6C14-41A4-814B-7C2AAF62C20D}" srcOrd="0" destOrd="0" presId="urn:microsoft.com/office/officeart/2005/8/layout/hierarchy6"/>
    <dgm:cxn modelId="{47204A52-7975-4858-9FA3-8E3B524EE6BD}" type="presParOf" srcId="{95803361-6FF9-4B77-BFA6-63D231A56D19}" destId="{B38325A5-4911-422D-97B7-EDE3E2A62E06}" srcOrd="1" destOrd="0" presId="urn:microsoft.com/office/officeart/2005/8/layout/hierarchy6"/>
    <dgm:cxn modelId="{9D429208-F227-4F13-962C-E1212FCC3669}" type="presParOf" srcId="{3E8EC41D-DFD0-4F60-A0D6-EBA63F1375FB}" destId="{421D3241-6F60-4654-B2A6-2B1180A99966}" srcOrd="7" destOrd="0" presId="urn:microsoft.com/office/officeart/2005/8/layout/hierarchy6"/>
    <dgm:cxn modelId="{C5EB20EB-3788-4D26-B7E7-CD5AFEAA0A81}" type="presParOf" srcId="{421D3241-6F60-4654-B2A6-2B1180A99966}" destId="{52BC68DF-8C19-4D2D-8EDB-D71A6A07D103}" srcOrd="0" destOrd="0" presId="urn:microsoft.com/office/officeart/2005/8/layout/hierarchy6"/>
    <dgm:cxn modelId="{5BA90F4B-9474-4AF0-9B86-0B0DFF9ECCB3}" type="presParOf" srcId="{3E8EC41D-DFD0-4F60-A0D6-EBA63F1375FB}" destId="{21DDEE8E-17CC-4792-8EE9-89C6824D0263}" srcOrd="8" destOrd="0" presId="urn:microsoft.com/office/officeart/2005/8/layout/hierarchy6"/>
    <dgm:cxn modelId="{BAD55A99-C548-45C3-B025-59C2F2DA44BD}" type="presParOf" srcId="{21DDEE8E-17CC-4792-8EE9-89C6824D0263}" destId="{AF303DCB-40A5-477E-B821-0F2BAE46358F}" srcOrd="0" destOrd="0" presId="urn:microsoft.com/office/officeart/2005/8/layout/hierarchy6"/>
    <dgm:cxn modelId="{F2DB7A0B-E69F-462A-9F12-9409BBFDF551}" type="presParOf" srcId="{21DDEE8E-17CC-4792-8EE9-89C6824D0263}" destId="{E0E3C5F9-303D-4337-B16F-E3391B9B4F7D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399829-873F-4922-9566-3519B4D02207}" type="doc">
      <dgm:prSet loTypeId="urn:microsoft.com/office/officeart/2005/8/layout/lProcess2" loCatId="relationship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7745DFD4-1A17-4485-B3FF-4DEA711188CA}">
      <dgm:prSet phldrT="[Text]" custT="1"/>
      <dgm:spPr/>
      <dgm:t>
        <a:bodyPr/>
        <a:lstStyle/>
        <a:p>
          <a:endParaRPr lang="en-US" sz="4000" dirty="0">
            <a:latin typeface="Calibri" pitchFamily="34" charset="0"/>
          </a:endParaRPr>
        </a:p>
      </dgm:t>
    </dgm:pt>
    <dgm:pt modelId="{B9865AF9-B16F-42A0-88DA-1C28F26BB0BE}" type="parTrans" cxnId="{69D3AB79-91A6-495B-B69C-C7BB95D2FE69}">
      <dgm:prSet/>
      <dgm:spPr/>
      <dgm:t>
        <a:bodyPr/>
        <a:lstStyle/>
        <a:p>
          <a:endParaRPr lang="en-US"/>
        </a:p>
      </dgm:t>
    </dgm:pt>
    <dgm:pt modelId="{A41A6F5D-49DF-4A75-8030-19F007AF5B24}" type="sibTrans" cxnId="{69D3AB79-91A6-495B-B69C-C7BB95D2FE69}">
      <dgm:prSet/>
      <dgm:spPr/>
      <dgm:t>
        <a:bodyPr/>
        <a:lstStyle/>
        <a:p>
          <a:endParaRPr lang="en-US"/>
        </a:p>
      </dgm:t>
    </dgm:pt>
    <dgm:pt modelId="{094E3189-9D6B-4708-9D09-66D54171F5B8}">
      <dgm:prSet phldrT="[Text]"/>
      <dgm:spPr/>
      <dgm:t>
        <a:bodyPr/>
        <a:lstStyle/>
        <a:p>
          <a:r>
            <a:rPr lang="sl-SI" dirty="0" smtClean="0">
              <a:latin typeface="Calibri" pitchFamily="34" charset="0"/>
            </a:rPr>
            <a:t>Zakon o  Fondu i  finansiranju zaštite životne sredine Republike Srpske </a:t>
          </a:r>
        </a:p>
        <a:p>
          <a:r>
            <a:rPr lang="sl-SI" dirty="0" smtClean="0">
              <a:latin typeface="Calibri" pitchFamily="34" charset="0"/>
            </a:rPr>
            <a:t>(“Službeni glasnik Republike Srpske”, broj 117/11)</a:t>
          </a:r>
          <a:endParaRPr lang="en-US" dirty="0">
            <a:latin typeface="Calibri" pitchFamily="34" charset="0"/>
          </a:endParaRPr>
        </a:p>
      </dgm:t>
    </dgm:pt>
    <dgm:pt modelId="{77EAC189-BEB5-4680-BFC5-FA25B4B0E64B}" type="parTrans" cxnId="{03AB056A-B321-4650-92CD-3C939C64C051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38AC41D6-EC0A-434C-A346-23A252446CAF}" type="sibTrans" cxnId="{03AB056A-B321-4650-92CD-3C939C64C051}">
      <dgm:prSet/>
      <dgm:spPr/>
      <dgm:t>
        <a:bodyPr/>
        <a:lstStyle/>
        <a:p>
          <a:endParaRPr lang="en-US"/>
        </a:p>
      </dgm:t>
    </dgm:pt>
    <dgm:pt modelId="{DDB9A904-9297-4F9F-9CDE-42D6ABAD4C68}">
      <dgm:prSet phldrT="[Text]"/>
      <dgm:spPr/>
      <dgm:t>
        <a:bodyPr/>
        <a:lstStyle/>
        <a:p>
          <a:pPr algn="ctr"/>
          <a:r>
            <a:rPr lang="bs-Latn-BA" dirty="0" smtClean="0">
              <a:latin typeface="Calibri" pitchFamily="34" charset="0"/>
            </a:rPr>
            <a:t>Zakon o energetskoj efikasnosti </a:t>
          </a:r>
        </a:p>
        <a:p>
          <a:pPr algn="ctr"/>
          <a:r>
            <a:rPr lang="bs-Latn-BA" dirty="0" smtClean="0">
              <a:latin typeface="Calibri" pitchFamily="34" charset="0"/>
            </a:rPr>
            <a:t>("Službeni glasnik Republike Srpske" broj 59/13)</a:t>
          </a:r>
          <a:endParaRPr lang="en-US" dirty="0">
            <a:latin typeface="Calibri" pitchFamily="34" charset="0"/>
          </a:endParaRPr>
        </a:p>
      </dgm:t>
    </dgm:pt>
    <dgm:pt modelId="{6FB094FB-9D7B-42D2-9BF4-9455BB57C0A8}" type="parTrans" cxnId="{E4885DC3-7400-4B97-A577-2742FFC10502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1B15EC70-6BB0-49C5-B6F7-3C7F34E2561D}" type="sibTrans" cxnId="{E4885DC3-7400-4B97-A577-2742FFC10502}">
      <dgm:prSet/>
      <dgm:spPr/>
      <dgm:t>
        <a:bodyPr/>
        <a:lstStyle/>
        <a:p>
          <a:endParaRPr lang="en-US"/>
        </a:p>
      </dgm:t>
    </dgm:pt>
    <dgm:pt modelId="{B1E2023B-C642-4090-B902-EED4B6C432CD}">
      <dgm:prSet/>
      <dgm:spPr/>
      <dgm:t>
        <a:bodyPr/>
        <a:lstStyle/>
        <a:p>
          <a:r>
            <a:rPr lang="sl-SI" dirty="0" smtClean="0">
              <a:latin typeface="Calibri" pitchFamily="34" charset="0"/>
            </a:rPr>
            <a:t>Statut Fonda</a:t>
          </a:r>
          <a:r>
            <a:rPr lang="ru-RU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za</a:t>
          </a:r>
          <a:r>
            <a:rPr lang="ru-RU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zaštitu</a:t>
          </a:r>
          <a:r>
            <a:rPr lang="ru-RU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životne</a:t>
          </a:r>
          <a:r>
            <a:rPr lang="ru-RU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sredine</a:t>
          </a:r>
          <a:r>
            <a:rPr lang="ru-RU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i</a:t>
          </a:r>
          <a:r>
            <a:rPr lang="ru-RU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energetsku</a:t>
          </a:r>
          <a:r>
            <a:rPr lang="ru-RU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efikasnost</a:t>
          </a:r>
          <a:r>
            <a:rPr lang="ru-RU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Republike</a:t>
          </a:r>
          <a:r>
            <a:rPr lang="ru-RU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Srpske</a:t>
          </a:r>
          <a:r>
            <a:rPr lang="sr-Latn-BA" dirty="0" smtClean="0">
              <a:latin typeface="Calibri" pitchFamily="34" charset="0"/>
            </a:rPr>
            <a:t> </a:t>
          </a:r>
        </a:p>
        <a:p>
          <a:r>
            <a:rPr lang="sr-Latn-BA" dirty="0" smtClean="0">
              <a:latin typeface="Calibri" pitchFamily="34" charset="0"/>
            </a:rPr>
            <a:t>(„Službeni glasnik Republike Srpske“, broj 112/12)</a:t>
          </a:r>
          <a:endParaRPr lang="sl-SI" dirty="0" smtClean="0">
            <a:latin typeface="Calibri" pitchFamily="34" charset="0"/>
          </a:endParaRPr>
        </a:p>
      </dgm:t>
    </dgm:pt>
    <dgm:pt modelId="{976A7A3E-E3EC-46D5-B74F-C03A84CD6391}" type="parTrans" cxnId="{B59C1A1D-12F9-41A2-B34F-75A2CF98F36B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5221EC57-7311-4827-A3E5-EF805E14508E}" type="sibTrans" cxnId="{B59C1A1D-12F9-41A2-B34F-75A2CF98F36B}">
      <dgm:prSet/>
      <dgm:spPr/>
      <dgm:t>
        <a:bodyPr/>
        <a:lstStyle/>
        <a:p>
          <a:endParaRPr lang="en-US"/>
        </a:p>
      </dgm:t>
    </dgm:pt>
    <dgm:pt modelId="{80CA66C9-2C5D-4BAF-9F61-F6B7702A9276}">
      <dgm:prSet/>
      <dgm:spPr/>
      <dgm:t>
        <a:bodyPr/>
        <a:lstStyle/>
        <a:p>
          <a:r>
            <a:rPr lang="en-US" dirty="0" err="1" smtClean="0">
              <a:latin typeface="Calibri" pitchFamily="34" charset="0"/>
            </a:rPr>
            <a:t>Podzakonski</a:t>
          </a:r>
          <a:r>
            <a:rPr lang="en-US" dirty="0" smtClean="0">
              <a:latin typeface="Calibri" pitchFamily="34" charset="0"/>
            </a:rPr>
            <a:t> </a:t>
          </a:r>
          <a:r>
            <a:rPr lang="en-US" dirty="0" err="1" smtClean="0">
              <a:latin typeface="Calibri" pitchFamily="34" charset="0"/>
            </a:rPr>
            <a:t>akti</a:t>
          </a:r>
          <a:r>
            <a:rPr lang="en-US" dirty="0" smtClean="0">
              <a:latin typeface="Calibri" pitchFamily="34" charset="0"/>
            </a:rPr>
            <a:t> </a:t>
          </a:r>
          <a:r>
            <a:rPr lang="sl-SI" dirty="0" smtClean="0">
              <a:latin typeface="Calibri" pitchFamily="34" charset="0"/>
            </a:rPr>
            <a:t>koji</a:t>
          </a:r>
          <a:r>
            <a:rPr lang="en-US" dirty="0" smtClean="0">
              <a:latin typeface="Calibri" pitchFamily="34" charset="0"/>
            </a:rPr>
            <a:t>ma se </a:t>
          </a:r>
          <a:r>
            <a:rPr lang="en-US" dirty="0" err="1" smtClean="0">
              <a:latin typeface="Calibri" pitchFamily="34" charset="0"/>
            </a:rPr>
            <a:t>detaljnije</a:t>
          </a:r>
          <a:r>
            <a:rPr lang="en-US" dirty="0" smtClean="0">
              <a:latin typeface="Calibri" pitchFamily="34" charset="0"/>
            </a:rPr>
            <a:t> </a:t>
          </a:r>
          <a:r>
            <a:rPr lang="sl-SI" dirty="0" smtClean="0">
              <a:latin typeface="Calibri" pitchFamily="34" charset="0"/>
            </a:rPr>
            <a:t> uređuj</a:t>
          </a:r>
          <a:r>
            <a:rPr lang="en-US" dirty="0" smtClean="0">
              <a:latin typeface="Calibri" pitchFamily="34" charset="0"/>
            </a:rPr>
            <a:t>e</a:t>
          </a:r>
          <a:r>
            <a:rPr lang="sl-SI" dirty="0" smtClean="0">
              <a:latin typeface="Calibri" pitchFamily="34" charset="0"/>
            </a:rPr>
            <a:t> rad Fonda u oblasti zaštite životne sredine i energetske efikasnosti</a:t>
          </a:r>
          <a:endParaRPr lang="sr-Cyrl-CS" dirty="0" smtClean="0">
            <a:latin typeface="Calibri" pitchFamily="34" charset="0"/>
          </a:endParaRPr>
        </a:p>
      </dgm:t>
    </dgm:pt>
    <dgm:pt modelId="{4762C47C-8061-486D-90D5-C81364A1A81E}" type="parTrans" cxnId="{2537B463-3EA9-4D26-8EB6-7EED75BF98BB}">
      <dgm:prSet/>
      <dgm:spPr/>
      <dgm:t>
        <a:bodyPr/>
        <a:lstStyle/>
        <a:p>
          <a:endParaRPr lang="en-US">
            <a:latin typeface="Calibri" pitchFamily="34" charset="0"/>
          </a:endParaRPr>
        </a:p>
      </dgm:t>
    </dgm:pt>
    <dgm:pt modelId="{6C8A427A-FA0C-4B3C-861E-05CFBFB6651F}" type="sibTrans" cxnId="{2537B463-3EA9-4D26-8EB6-7EED75BF98BB}">
      <dgm:prSet/>
      <dgm:spPr/>
      <dgm:t>
        <a:bodyPr/>
        <a:lstStyle/>
        <a:p>
          <a:endParaRPr lang="en-US"/>
        </a:p>
      </dgm:t>
    </dgm:pt>
    <dgm:pt modelId="{E7C26729-C20A-4D6D-A5B3-AE9AD9E308F3}">
      <dgm:prSet phldrT="[Text]"/>
      <dgm:spPr/>
      <dgm:t>
        <a:bodyPr/>
        <a:lstStyle/>
        <a:p>
          <a:r>
            <a:rPr lang="hr-HR" dirty="0" smtClean="0">
              <a:latin typeface="Calibri" pitchFamily="34" charset="0"/>
            </a:rPr>
            <a:t>Zakon o uređenju prostora i građenju</a:t>
          </a:r>
        </a:p>
        <a:p>
          <a:r>
            <a:rPr lang="sl-SI" dirty="0" smtClean="0">
              <a:latin typeface="Calibri" pitchFamily="34" charset="0"/>
            </a:rPr>
            <a:t>(“Službeni glasnik Republike Srpske”, br. 40/13)</a:t>
          </a:r>
          <a:r>
            <a:rPr lang="hr-HR" dirty="0" smtClean="0">
              <a:latin typeface="Calibri" pitchFamily="34" charset="0"/>
            </a:rPr>
            <a:t> </a:t>
          </a:r>
          <a:endParaRPr lang="en-US" dirty="0">
            <a:latin typeface="Calibri" pitchFamily="34" charset="0"/>
          </a:endParaRPr>
        </a:p>
      </dgm:t>
    </dgm:pt>
    <dgm:pt modelId="{42336FCD-E162-416B-AB0F-08EA3FC2DDDA}" type="parTrans" cxnId="{FC356427-1877-400F-8411-82D962CE00C9}">
      <dgm:prSet/>
      <dgm:spPr/>
      <dgm:t>
        <a:bodyPr/>
        <a:lstStyle/>
        <a:p>
          <a:endParaRPr lang="bs-Latn-BA">
            <a:latin typeface="Calibri" pitchFamily="34" charset="0"/>
          </a:endParaRPr>
        </a:p>
      </dgm:t>
    </dgm:pt>
    <dgm:pt modelId="{DB8311A9-ADB1-4C06-B80A-88BA3C0F1AB1}" type="sibTrans" cxnId="{FC356427-1877-400F-8411-82D962CE00C9}">
      <dgm:prSet/>
      <dgm:spPr/>
      <dgm:t>
        <a:bodyPr/>
        <a:lstStyle/>
        <a:p>
          <a:endParaRPr lang="bs-Latn-BA"/>
        </a:p>
      </dgm:t>
    </dgm:pt>
    <dgm:pt modelId="{FC1F9C8C-DEE5-4B03-ABEF-DE88ACA9D02C}">
      <dgm:prSet phldrT="[Text]"/>
      <dgm:spPr/>
      <dgm:t>
        <a:bodyPr/>
        <a:lstStyle/>
        <a:p>
          <a:r>
            <a:rPr lang="hr-HR" dirty="0" smtClean="0">
              <a:latin typeface="Calibri" pitchFamily="34" charset="0"/>
            </a:rPr>
            <a:t>Zakon o obnovljivim izvorima energije i efikasnoj kogeneraciji </a:t>
          </a:r>
        </a:p>
        <a:p>
          <a:r>
            <a:rPr lang="sl-SI" dirty="0" smtClean="0">
              <a:latin typeface="Calibri" pitchFamily="34" charset="0"/>
            </a:rPr>
            <a:t>(“Službeni glasnik Republike Srpske”, br. 39/13)</a:t>
          </a:r>
          <a:r>
            <a:rPr lang="hr-HR" dirty="0" smtClean="0">
              <a:latin typeface="Calibri" pitchFamily="34" charset="0"/>
            </a:rPr>
            <a:t> </a:t>
          </a:r>
          <a:endParaRPr lang="en-US" dirty="0">
            <a:latin typeface="Calibri" pitchFamily="34" charset="0"/>
          </a:endParaRPr>
        </a:p>
      </dgm:t>
    </dgm:pt>
    <dgm:pt modelId="{CED5BA81-F68E-4151-BF0B-32F10E5873CA}" type="parTrans" cxnId="{9740A3EE-3E43-4803-B923-C8170F990EC2}">
      <dgm:prSet/>
      <dgm:spPr/>
      <dgm:t>
        <a:bodyPr/>
        <a:lstStyle/>
        <a:p>
          <a:endParaRPr lang="bs-Latn-BA"/>
        </a:p>
      </dgm:t>
    </dgm:pt>
    <dgm:pt modelId="{5941A024-68C8-4599-827D-3C85594CC0AF}" type="sibTrans" cxnId="{9740A3EE-3E43-4803-B923-C8170F990EC2}">
      <dgm:prSet/>
      <dgm:spPr/>
      <dgm:t>
        <a:bodyPr/>
        <a:lstStyle/>
        <a:p>
          <a:endParaRPr lang="bs-Latn-BA"/>
        </a:p>
      </dgm:t>
    </dgm:pt>
    <dgm:pt modelId="{5419F356-A90A-41B8-A558-D5EF7B9AF4F2}" type="pres">
      <dgm:prSet presAssocID="{2B399829-873F-4922-9566-3519B4D0220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s-Latn-BA"/>
        </a:p>
      </dgm:t>
    </dgm:pt>
    <dgm:pt modelId="{473FD20C-5B56-4CDF-9770-5D464EE9C010}" type="pres">
      <dgm:prSet presAssocID="{7745DFD4-1A17-4485-B3FF-4DEA711188CA}" presName="compNode" presStyleCnt="0"/>
      <dgm:spPr/>
      <dgm:t>
        <a:bodyPr/>
        <a:lstStyle/>
        <a:p>
          <a:endParaRPr lang="bs-Latn-BA"/>
        </a:p>
      </dgm:t>
    </dgm:pt>
    <dgm:pt modelId="{2EB83873-9824-413D-A12F-4E8AB3B33EB6}" type="pres">
      <dgm:prSet presAssocID="{7745DFD4-1A17-4485-B3FF-4DEA711188CA}" presName="aNode" presStyleLbl="bgShp" presStyleIdx="0" presStyleCnt="1" custLinFactNeighborX="22764" custLinFactNeighborY="-2469"/>
      <dgm:spPr/>
      <dgm:t>
        <a:bodyPr/>
        <a:lstStyle/>
        <a:p>
          <a:endParaRPr lang="bs-Latn-BA"/>
        </a:p>
      </dgm:t>
    </dgm:pt>
    <dgm:pt modelId="{5C1338A4-2093-4D32-A93E-7B54DB830729}" type="pres">
      <dgm:prSet presAssocID="{7745DFD4-1A17-4485-B3FF-4DEA711188CA}" presName="textNode" presStyleLbl="bgShp" presStyleIdx="0" presStyleCnt="1"/>
      <dgm:spPr/>
      <dgm:t>
        <a:bodyPr/>
        <a:lstStyle/>
        <a:p>
          <a:endParaRPr lang="bs-Latn-BA"/>
        </a:p>
      </dgm:t>
    </dgm:pt>
    <dgm:pt modelId="{548F48DE-711C-4A00-818B-FB45DC425AAA}" type="pres">
      <dgm:prSet presAssocID="{7745DFD4-1A17-4485-B3FF-4DEA711188CA}" presName="compChildNode" presStyleCnt="0"/>
      <dgm:spPr/>
      <dgm:t>
        <a:bodyPr/>
        <a:lstStyle/>
        <a:p>
          <a:endParaRPr lang="bs-Latn-BA"/>
        </a:p>
      </dgm:t>
    </dgm:pt>
    <dgm:pt modelId="{B2C29ED1-0170-4998-92F3-B8E81BEE7415}" type="pres">
      <dgm:prSet presAssocID="{7745DFD4-1A17-4485-B3FF-4DEA711188CA}" presName="theInnerList" presStyleCnt="0"/>
      <dgm:spPr/>
      <dgm:t>
        <a:bodyPr/>
        <a:lstStyle/>
        <a:p>
          <a:endParaRPr lang="bs-Latn-BA"/>
        </a:p>
      </dgm:t>
    </dgm:pt>
    <dgm:pt modelId="{6BE6CD2A-7FE2-452E-9B05-F12DC256EB97}" type="pres">
      <dgm:prSet presAssocID="{094E3189-9D6B-4708-9D09-66D54171F5B8}" presName="childNode" presStyleLbl="node1" presStyleIdx="0" presStyleCnt="6" custLinFactY="-27101" custLinFactNeighborY="-10000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BC1AE49-E96A-4126-91E4-AEA5B462E3EC}" type="pres">
      <dgm:prSet presAssocID="{094E3189-9D6B-4708-9D09-66D54171F5B8}" presName="aSpace2" presStyleCnt="0"/>
      <dgm:spPr/>
      <dgm:t>
        <a:bodyPr/>
        <a:lstStyle/>
        <a:p>
          <a:endParaRPr lang="bs-Latn-BA"/>
        </a:p>
      </dgm:t>
    </dgm:pt>
    <dgm:pt modelId="{359385E0-BFBC-4E67-A3BB-8C0E489D4F71}" type="pres">
      <dgm:prSet presAssocID="{DDB9A904-9297-4F9F-9CDE-42D6ABAD4C68}" presName="childNode" presStyleLbl="node1" presStyleIdx="1" presStyleCnt="6" custLinFactY="-27101" custLinFactNeighborY="-10000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A2C16A9-2478-498F-B78B-247894D97DF4}" type="pres">
      <dgm:prSet presAssocID="{DDB9A904-9297-4F9F-9CDE-42D6ABAD4C68}" presName="aSpace2" presStyleCnt="0"/>
      <dgm:spPr/>
      <dgm:t>
        <a:bodyPr/>
        <a:lstStyle/>
        <a:p>
          <a:endParaRPr lang="bs-Latn-BA"/>
        </a:p>
      </dgm:t>
    </dgm:pt>
    <dgm:pt modelId="{157BBE17-43A4-467E-8AC3-8BA70AA3C642}" type="pres">
      <dgm:prSet presAssocID="{E7C26729-C20A-4D6D-A5B3-AE9AD9E308F3}" presName="childNode" presStyleLbl="node1" presStyleIdx="2" presStyleCnt="6" custLinFactY="-27101" custLinFactNeighborY="-10000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6025BC0C-D066-46C3-A3F5-647101DCAE9E}" type="pres">
      <dgm:prSet presAssocID="{E7C26729-C20A-4D6D-A5B3-AE9AD9E308F3}" presName="aSpace2" presStyleCnt="0"/>
      <dgm:spPr/>
      <dgm:t>
        <a:bodyPr/>
        <a:lstStyle/>
        <a:p>
          <a:endParaRPr lang="bs-Latn-BA"/>
        </a:p>
      </dgm:t>
    </dgm:pt>
    <dgm:pt modelId="{B616E2D9-A6E5-45DF-9955-5DAAA0BC69A4}" type="pres">
      <dgm:prSet presAssocID="{FC1F9C8C-DEE5-4B03-ABEF-DE88ACA9D02C}" presName="childNode" presStyleLbl="node1" presStyleIdx="3" presStyleCnt="6" custLinFactY="-27101" custLinFactNeighborY="-10000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8479ACBA-532F-4131-A6C4-45ABD8328946}" type="pres">
      <dgm:prSet presAssocID="{FC1F9C8C-DEE5-4B03-ABEF-DE88ACA9D02C}" presName="aSpace2" presStyleCnt="0"/>
      <dgm:spPr/>
      <dgm:t>
        <a:bodyPr/>
        <a:lstStyle/>
        <a:p>
          <a:endParaRPr lang="bs-Latn-BA"/>
        </a:p>
      </dgm:t>
    </dgm:pt>
    <dgm:pt modelId="{DD57F9D9-BD62-4CBE-9377-E45715F41537}" type="pres">
      <dgm:prSet presAssocID="{B1E2023B-C642-4090-B902-EED4B6C432CD}" presName="childNode" presStyleLbl="node1" presStyleIdx="4" presStyleCnt="6" custLinFactY="-27101" custLinFactNeighborY="-10000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  <dgm:pt modelId="{E4FFB625-7765-4FEC-A73B-B207AB9DD454}" type="pres">
      <dgm:prSet presAssocID="{B1E2023B-C642-4090-B902-EED4B6C432CD}" presName="aSpace2" presStyleCnt="0"/>
      <dgm:spPr/>
      <dgm:t>
        <a:bodyPr/>
        <a:lstStyle/>
        <a:p>
          <a:endParaRPr lang="bs-Latn-BA"/>
        </a:p>
      </dgm:t>
    </dgm:pt>
    <dgm:pt modelId="{6D4DDEC7-6D30-4A55-9E62-DF4B9A943522}" type="pres">
      <dgm:prSet presAssocID="{80CA66C9-2C5D-4BAF-9F61-F6B7702A9276}" presName="childNode" presStyleLbl="node1" presStyleIdx="5" presStyleCnt="6" custLinFactY="-27101" custLinFactNeighborY="-100000">
        <dgm:presLayoutVars>
          <dgm:bulletEnabled val="1"/>
        </dgm:presLayoutVars>
      </dgm:prSet>
      <dgm:spPr/>
      <dgm:t>
        <a:bodyPr/>
        <a:lstStyle/>
        <a:p>
          <a:endParaRPr lang="bs-Latn-BA"/>
        </a:p>
      </dgm:t>
    </dgm:pt>
  </dgm:ptLst>
  <dgm:cxnLst>
    <dgm:cxn modelId="{2537B463-3EA9-4D26-8EB6-7EED75BF98BB}" srcId="{7745DFD4-1A17-4485-B3FF-4DEA711188CA}" destId="{80CA66C9-2C5D-4BAF-9F61-F6B7702A9276}" srcOrd="5" destOrd="0" parTransId="{4762C47C-8061-486D-90D5-C81364A1A81E}" sibTransId="{6C8A427A-FA0C-4B3C-861E-05CFBFB6651F}"/>
    <dgm:cxn modelId="{3D77372D-6F95-4B50-A66B-95CBE73E3455}" type="presOf" srcId="{80CA66C9-2C5D-4BAF-9F61-F6B7702A9276}" destId="{6D4DDEC7-6D30-4A55-9E62-DF4B9A943522}" srcOrd="0" destOrd="0" presId="urn:microsoft.com/office/officeart/2005/8/layout/lProcess2"/>
    <dgm:cxn modelId="{B59C1A1D-12F9-41A2-B34F-75A2CF98F36B}" srcId="{7745DFD4-1A17-4485-B3FF-4DEA711188CA}" destId="{B1E2023B-C642-4090-B902-EED4B6C432CD}" srcOrd="4" destOrd="0" parTransId="{976A7A3E-E3EC-46D5-B74F-C03A84CD6391}" sibTransId="{5221EC57-7311-4827-A3E5-EF805E14508E}"/>
    <dgm:cxn modelId="{FC356427-1877-400F-8411-82D962CE00C9}" srcId="{7745DFD4-1A17-4485-B3FF-4DEA711188CA}" destId="{E7C26729-C20A-4D6D-A5B3-AE9AD9E308F3}" srcOrd="2" destOrd="0" parTransId="{42336FCD-E162-416B-AB0F-08EA3FC2DDDA}" sibTransId="{DB8311A9-ADB1-4C06-B80A-88BA3C0F1AB1}"/>
    <dgm:cxn modelId="{12E9376F-F01F-4EDD-9032-8D4AF5E0865D}" type="presOf" srcId="{7745DFD4-1A17-4485-B3FF-4DEA711188CA}" destId="{5C1338A4-2093-4D32-A93E-7B54DB830729}" srcOrd="1" destOrd="0" presId="urn:microsoft.com/office/officeart/2005/8/layout/lProcess2"/>
    <dgm:cxn modelId="{E4885DC3-7400-4B97-A577-2742FFC10502}" srcId="{7745DFD4-1A17-4485-B3FF-4DEA711188CA}" destId="{DDB9A904-9297-4F9F-9CDE-42D6ABAD4C68}" srcOrd="1" destOrd="0" parTransId="{6FB094FB-9D7B-42D2-9BF4-9455BB57C0A8}" sibTransId="{1B15EC70-6BB0-49C5-B6F7-3C7F34E2561D}"/>
    <dgm:cxn modelId="{256EB7C6-A025-4279-B5B3-DF33C1E4AE8A}" type="presOf" srcId="{2B399829-873F-4922-9566-3519B4D02207}" destId="{5419F356-A90A-41B8-A558-D5EF7B9AF4F2}" srcOrd="0" destOrd="0" presId="urn:microsoft.com/office/officeart/2005/8/layout/lProcess2"/>
    <dgm:cxn modelId="{03AB056A-B321-4650-92CD-3C939C64C051}" srcId="{7745DFD4-1A17-4485-B3FF-4DEA711188CA}" destId="{094E3189-9D6B-4708-9D09-66D54171F5B8}" srcOrd="0" destOrd="0" parTransId="{77EAC189-BEB5-4680-BFC5-FA25B4B0E64B}" sibTransId="{38AC41D6-EC0A-434C-A346-23A252446CAF}"/>
    <dgm:cxn modelId="{9551D8A7-D32F-4A36-9F2D-3E78CBCBDD3C}" type="presOf" srcId="{094E3189-9D6B-4708-9D09-66D54171F5B8}" destId="{6BE6CD2A-7FE2-452E-9B05-F12DC256EB97}" srcOrd="0" destOrd="0" presId="urn:microsoft.com/office/officeart/2005/8/layout/lProcess2"/>
    <dgm:cxn modelId="{3AAC3C8D-6472-462C-8D88-5980E667FA6C}" type="presOf" srcId="{E7C26729-C20A-4D6D-A5B3-AE9AD9E308F3}" destId="{157BBE17-43A4-467E-8AC3-8BA70AA3C642}" srcOrd="0" destOrd="0" presId="urn:microsoft.com/office/officeart/2005/8/layout/lProcess2"/>
    <dgm:cxn modelId="{9740A3EE-3E43-4803-B923-C8170F990EC2}" srcId="{7745DFD4-1A17-4485-B3FF-4DEA711188CA}" destId="{FC1F9C8C-DEE5-4B03-ABEF-DE88ACA9D02C}" srcOrd="3" destOrd="0" parTransId="{CED5BA81-F68E-4151-BF0B-32F10E5873CA}" sibTransId="{5941A024-68C8-4599-827D-3C85594CC0AF}"/>
    <dgm:cxn modelId="{0E4520C2-1CA3-44FB-B9FE-D0EB9F26CE64}" type="presOf" srcId="{FC1F9C8C-DEE5-4B03-ABEF-DE88ACA9D02C}" destId="{B616E2D9-A6E5-45DF-9955-5DAAA0BC69A4}" srcOrd="0" destOrd="0" presId="urn:microsoft.com/office/officeart/2005/8/layout/lProcess2"/>
    <dgm:cxn modelId="{F690945B-DF73-4B1F-8E73-45E851061A95}" type="presOf" srcId="{7745DFD4-1A17-4485-B3FF-4DEA711188CA}" destId="{2EB83873-9824-413D-A12F-4E8AB3B33EB6}" srcOrd="0" destOrd="0" presId="urn:microsoft.com/office/officeart/2005/8/layout/lProcess2"/>
    <dgm:cxn modelId="{B5186960-A79E-4AC8-B798-C441DCF8258B}" type="presOf" srcId="{B1E2023B-C642-4090-B902-EED4B6C432CD}" destId="{DD57F9D9-BD62-4CBE-9377-E45715F41537}" srcOrd="0" destOrd="0" presId="urn:microsoft.com/office/officeart/2005/8/layout/lProcess2"/>
    <dgm:cxn modelId="{69D3AB79-91A6-495B-B69C-C7BB95D2FE69}" srcId="{2B399829-873F-4922-9566-3519B4D02207}" destId="{7745DFD4-1A17-4485-B3FF-4DEA711188CA}" srcOrd="0" destOrd="0" parTransId="{B9865AF9-B16F-42A0-88DA-1C28F26BB0BE}" sibTransId="{A41A6F5D-49DF-4A75-8030-19F007AF5B24}"/>
    <dgm:cxn modelId="{234FC461-EEB9-40C3-90EE-4BD8D5A8768E}" type="presOf" srcId="{DDB9A904-9297-4F9F-9CDE-42D6ABAD4C68}" destId="{359385E0-BFBC-4E67-A3BB-8C0E489D4F71}" srcOrd="0" destOrd="0" presId="urn:microsoft.com/office/officeart/2005/8/layout/lProcess2"/>
    <dgm:cxn modelId="{92576DD0-F562-492F-8A1E-C6AF7AB72B27}" type="presParOf" srcId="{5419F356-A90A-41B8-A558-D5EF7B9AF4F2}" destId="{473FD20C-5B56-4CDF-9770-5D464EE9C010}" srcOrd="0" destOrd="0" presId="urn:microsoft.com/office/officeart/2005/8/layout/lProcess2"/>
    <dgm:cxn modelId="{9A278C60-E50B-4628-BD9C-4E584348A962}" type="presParOf" srcId="{473FD20C-5B56-4CDF-9770-5D464EE9C010}" destId="{2EB83873-9824-413D-A12F-4E8AB3B33EB6}" srcOrd="0" destOrd="0" presId="urn:microsoft.com/office/officeart/2005/8/layout/lProcess2"/>
    <dgm:cxn modelId="{9B36B296-8DDB-43CE-8B6B-1F51900C8D09}" type="presParOf" srcId="{473FD20C-5B56-4CDF-9770-5D464EE9C010}" destId="{5C1338A4-2093-4D32-A93E-7B54DB830729}" srcOrd="1" destOrd="0" presId="urn:microsoft.com/office/officeart/2005/8/layout/lProcess2"/>
    <dgm:cxn modelId="{EFFDE4A6-294C-43F3-AF3B-C6CE8E931312}" type="presParOf" srcId="{473FD20C-5B56-4CDF-9770-5D464EE9C010}" destId="{548F48DE-711C-4A00-818B-FB45DC425AAA}" srcOrd="2" destOrd="0" presId="urn:microsoft.com/office/officeart/2005/8/layout/lProcess2"/>
    <dgm:cxn modelId="{643B0DD8-6412-4EFA-98F6-18949C02F842}" type="presParOf" srcId="{548F48DE-711C-4A00-818B-FB45DC425AAA}" destId="{B2C29ED1-0170-4998-92F3-B8E81BEE7415}" srcOrd="0" destOrd="0" presId="urn:microsoft.com/office/officeart/2005/8/layout/lProcess2"/>
    <dgm:cxn modelId="{8E96450A-3321-48A5-8EEA-2E48C09D52F4}" type="presParOf" srcId="{B2C29ED1-0170-4998-92F3-B8E81BEE7415}" destId="{6BE6CD2A-7FE2-452E-9B05-F12DC256EB97}" srcOrd="0" destOrd="0" presId="urn:microsoft.com/office/officeart/2005/8/layout/lProcess2"/>
    <dgm:cxn modelId="{85D71689-D3D8-49AD-9DDC-3842530583C9}" type="presParOf" srcId="{B2C29ED1-0170-4998-92F3-B8E81BEE7415}" destId="{EBC1AE49-E96A-4126-91E4-AEA5B462E3EC}" srcOrd="1" destOrd="0" presId="urn:microsoft.com/office/officeart/2005/8/layout/lProcess2"/>
    <dgm:cxn modelId="{0E8F576C-0DA4-44BE-9504-0DADC2C2D2BF}" type="presParOf" srcId="{B2C29ED1-0170-4998-92F3-B8E81BEE7415}" destId="{359385E0-BFBC-4E67-A3BB-8C0E489D4F71}" srcOrd="2" destOrd="0" presId="urn:microsoft.com/office/officeart/2005/8/layout/lProcess2"/>
    <dgm:cxn modelId="{1B428111-6319-4C4A-8F68-9866D4E7E05F}" type="presParOf" srcId="{B2C29ED1-0170-4998-92F3-B8E81BEE7415}" destId="{6A2C16A9-2478-498F-B78B-247894D97DF4}" srcOrd="3" destOrd="0" presId="urn:microsoft.com/office/officeart/2005/8/layout/lProcess2"/>
    <dgm:cxn modelId="{7D1F8B1E-F4A2-4407-9DB8-3010F9297A80}" type="presParOf" srcId="{B2C29ED1-0170-4998-92F3-B8E81BEE7415}" destId="{157BBE17-43A4-467E-8AC3-8BA70AA3C642}" srcOrd="4" destOrd="0" presId="urn:microsoft.com/office/officeart/2005/8/layout/lProcess2"/>
    <dgm:cxn modelId="{90EA003F-3799-4739-BCB0-1D04B33C1A78}" type="presParOf" srcId="{B2C29ED1-0170-4998-92F3-B8E81BEE7415}" destId="{6025BC0C-D066-46C3-A3F5-647101DCAE9E}" srcOrd="5" destOrd="0" presId="urn:microsoft.com/office/officeart/2005/8/layout/lProcess2"/>
    <dgm:cxn modelId="{D4517B32-6921-459C-AA9C-B6F6555D1D78}" type="presParOf" srcId="{B2C29ED1-0170-4998-92F3-B8E81BEE7415}" destId="{B616E2D9-A6E5-45DF-9955-5DAAA0BC69A4}" srcOrd="6" destOrd="0" presId="urn:microsoft.com/office/officeart/2005/8/layout/lProcess2"/>
    <dgm:cxn modelId="{1653D20E-FDBC-4E43-8884-0DE781156164}" type="presParOf" srcId="{B2C29ED1-0170-4998-92F3-B8E81BEE7415}" destId="{8479ACBA-532F-4131-A6C4-45ABD8328946}" srcOrd="7" destOrd="0" presId="urn:microsoft.com/office/officeart/2005/8/layout/lProcess2"/>
    <dgm:cxn modelId="{F6ECED0C-98C8-4DDF-83EA-E5B5061DCD14}" type="presParOf" srcId="{B2C29ED1-0170-4998-92F3-B8E81BEE7415}" destId="{DD57F9D9-BD62-4CBE-9377-E45715F41537}" srcOrd="8" destOrd="0" presId="urn:microsoft.com/office/officeart/2005/8/layout/lProcess2"/>
    <dgm:cxn modelId="{F274672E-14F8-419D-9A10-5D643FCD01C1}" type="presParOf" srcId="{B2C29ED1-0170-4998-92F3-B8E81BEE7415}" destId="{E4FFB625-7765-4FEC-A73B-B207AB9DD454}" srcOrd="9" destOrd="0" presId="urn:microsoft.com/office/officeart/2005/8/layout/lProcess2"/>
    <dgm:cxn modelId="{587078FB-F82E-4A02-A4E4-6FC3F232CB07}" type="presParOf" srcId="{B2C29ED1-0170-4998-92F3-B8E81BEE7415}" destId="{6D4DDEC7-6D30-4A55-9E62-DF4B9A943522}" srcOrd="10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03DCB-40A5-477E-B821-0F2BAE46358F}">
      <dsp:nvSpPr>
        <dsp:cNvPr id="0" name=""/>
        <dsp:cNvSpPr/>
      </dsp:nvSpPr>
      <dsp:spPr>
        <a:xfrm>
          <a:off x="0" y="4446118"/>
          <a:ext cx="8712968" cy="696233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Sprovođenje politike</a:t>
          </a:r>
          <a:r>
            <a:rPr lang="en-US" sz="1200" kern="0" spc="0" baseline="0" dirty="0" smtClean="0">
              <a:latin typeface="Calibri" pitchFamily="34" charset="0"/>
              <a:cs typeface="Arial" pitchFamily="34" charset="0"/>
            </a:rPr>
            <a:t> </a:t>
          </a:r>
          <a:r>
            <a:rPr lang="hr-HR" sz="1200" b="0" kern="0" spc="0" baseline="0" dirty="0" smtClean="0">
              <a:latin typeface="Calibri" pitchFamily="34" charset="0"/>
              <a:cs typeface="Arial" pitchFamily="34" charset="0"/>
            </a:rPr>
            <a:t> Z</a:t>
          </a:r>
          <a:r>
            <a:rPr lang="hr-HR" sz="1200" b="0" kern="0" dirty="0" smtClean="0">
              <a:latin typeface="Calibri" pitchFamily="34" charset="0"/>
              <a:cs typeface="Arial" pitchFamily="34" charset="0"/>
            </a:rPr>
            <a:t>Ž</a:t>
          </a:r>
          <a:r>
            <a:rPr lang="hr-HR" sz="1200" b="0" kern="0" spc="0" baseline="0" dirty="0" smtClean="0">
              <a:latin typeface="Calibri" pitchFamily="34" charset="0"/>
              <a:cs typeface="Arial" pitchFamily="34" charset="0"/>
            </a:rPr>
            <a:t>S  </a:t>
          </a:r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I  EE na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lokalnom nivou - </a:t>
          </a:r>
          <a:r>
            <a:rPr lang="x-none" sz="1200" kern="0" spc="0" baseline="0" smtClean="0">
              <a:latin typeface="Calibri" pitchFamily="34" charset="0"/>
              <a:cs typeface="Arial" pitchFamily="34" charset="0"/>
            </a:rPr>
            <a:t> </a:t>
          </a:r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programiranje,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planiranje, realizacija, izvještavanje</a:t>
          </a:r>
          <a:endParaRPr lang="en-US" sz="1200" kern="0" spc="0" baseline="0" dirty="0">
            <a:latin typeface="Calibri" pitchFamily="34" charset="0"/>
            <a:cs typeface="Arial" pitchFamily="34" charset="0"/>
          </a:endParaRPr>
        </a:p>
      </dsp:txBody>
      <dsp:txXfrm>
        <a:off x="0" y="4446118"/>
        <a:ext cx="2613890" cy="696233"/>
      </dsp:txXfrm>
    </dsp:sp>
    <dsp:sp modelId="{117B27AB-6C14-41A4-814B-7C2AAF62C20D}">
      <dsp:nvSpPr>
        <dsp:cNvPr id="0" name=""/>
        <dsp:cNvSpPr/>
      </dsp:nvSpPr>
      <dsp:spPr>
        <a:xfrm>
          <a:off x="0" y="3498772"/>
          <a:ext cx="8712968" cy="810884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0" kern="0" spc="0" baseline="0" dirty="0" smtClean="0">
              <a:latin typeface="Calibri" pitchFamily="34" charset="0"/>
              <a:cs typeface="Arial" pitchFamily="34" charset="0"/>
            </a:rPr>
            <a:t>Finansiranje programa i projekata  Z</a:t>
          </a:r>
          <a:r>
            <a:rPr lang="hr-HR" sz="1200" b="0" kern="0" dirty="0" smtClean="0">
              <a:latin typeface="Calibri" pitchFamily="34" charset="0"/>
              <a:cs typeface="Arial" pitchFamily="34" charset="0"/>
            </a:rPr>
            <a:t>Ž</a:t>
          </a:r>
          <a:r>
            <a:rPr lang="hr-HR" sz="1200" b="0" kern="0" spc="0" baseline="0" dirty="0" smtClean="0">
              <a:latin typeface="Calibri" pitchFamily="34" charset="0"/>
              <a:cs typeface="Arial" pitchFamily="34" charset="0"/>
            </a:rPr>
            <a:t>S  I EE</a:t>
          </a:r>
          <a:endParaRPr lang="en-US" sz="1200" b="0" kern="0" spc="0" baseline="0" dirty="0">
            <a:latin typeface="Calibri" pitchFamily="34" charset="0"/>
            <a:cs typeface="Arial" pitchFamily="34" charset="0"/>
          </a:endParaRPr>
        </a:p>
      </dsp:txBody>
      <dsp:txXfrm>
        <a:off x="0" y="3498772"/>
        <a:ext cx="2613890" cy="810884"/>
      </dsp:txXfrm>
    </dsp:sp>
    <dsp:sp modelId="{EB290103-76C4-46E3-80EE-F767BC0DDB23}">
      <dsp:nvSpPr>
        <dsp:cNvPr id="0" name=""/>
        <dsp:cNvSpPr/>
      </dsp:nvSpPr>
      <dsp:spPr>
        <a:xfrm>
          <a:off x="0" y="2229700"/>
          <a:ext cx="8712968" cy="111537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Predlaganje zakonskih 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podzakonskih akata,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nadzor nad sprovođenjem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zakona i izvještavanje</a:t>
          </a:r>
          <a:endParaRPr lang="en-US" sz="1200" kern="0" spc="0" baseline="0" dirty="0">
            <a:latin typeface="Calibri" pitchFamily="34" charset="0"/>
            <a:cs typeface="Arial" pitchFamily="34" charset="0"/>
          </a:endParaRPr>
        </a:p>
      </dsp:txBody>
      <dsp:txXfrm>
        <a:off x="0" y="2229700"/>
        <a:ext cx="2613890" cy="1115371"/>
      </dsp:txXfrm>
    </dsp:sp>
    <dsp:sp modelId="{B74BEDFB-8812-4582-89CF-967EAF3B2C8D}">
      <dsp:nvSpPr>
        <dsp:cNvPr id="0" name=""/>
        <dsp:cNvSpPr/>
      </dsp:nvSpPr>
      <dsp:spPr>
        <a:xfrm>
          <a:off x="0" y="1178123"/>
          <a:ext cx="8712968" cy="91136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Akcioni plan Republike Srpske do 2018. godine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 usvojen 18.12.2013. godine</a:t>
          </a:r>
          <a:endParaRPr lang="en-US" sz="1200" kern="0" spc="0" baseline="0" dirty="0">
            <a:latin typeface="Calibri" pitchFamily="34" charset="0"/>
            <a:cs typeface="Arial" pitchFamily="34" charset="0"/>
          </a:endParaRPr>
        </a:p>
      </dsp:txBody>
      <dsp:txXfrm>
        <a:off x="0" y="1178123"/>
        <a:ext cx="2613890" cy="911361"/>
      </dsp:txXfrm>
    </dsp:sp>
    <dsp:sp modelId="{97EF32F3-C42C-4B76-AC21-F68CAAA60E0E}">
      <dsp:nvSpPr>
        <dsp:cNvPr id="0" name=""/>
        <dsp:cNvSpPr/>
      </dsp:nvSpPr>
      <dsp:spPr>
        <a:xfrm>
          <a:off x="0" y="151319"/>
          <a:ext cx="8712968" cy="810884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Strategija</a:t>
          </a:r>
          <a:r>
            <a:rPr lang="en-US" sz="1200" kern="0" spc="0" baseline="0" dirty="0" smtClean="0">
              <a:latin typeface="Calibri" pitchFamily="34" charset="0"/>
              <a:cs typeface="Arial" pitchFamily="34" charset="0"/>
            </a:rPr>
            <a:t> </a:t>
          </a:r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razvoja energetike Republike Srpske do 2030. godine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0" spc="0" baseline="0" dirty="0" smtClean="0">
              <a:latin typeface="Calibri" pitchFamily="34" charset="0"/>
              <a:cs typeface="Arial" pitchFamily="34" charset="0"/>
            </a:rPr>
            <a:t>usvojena 14.03.2012. godine</a:t>
          </a:r>
          <a:endParaRPr lang="en-US" sz="1200" kern="0" spc="0" baseline="0" dirty="0">
            <a:latin typeface="Calibri" pitchFamily="34" charset="0"/>
            <a:cs typeface="Arial" pitchFamily="34" charset="0"/>
          </a:endParaRPr>
        </a:p>
      </dsp:txBody>
      <dsp:txXfrm>
        <a:off x="0" y="151319"/>
        <a:ext cx="2613890" cy="810884"/>
      </dsp:txXfrm>
    </dsp:sp>
    <dsp:sp modelId="{10B9795B-AAE9-4648-8203-739DC289985B}">
      <dsp:nvSpPr>
        <dsp:cNvPr id="0" name=""/>
        <dsp:cNvSpPr/>
      </dsp:nvSpPr>
      <dsp:spPr>
        <a:xfrm>
          <a:off x="4320528" y="333962"/>
          <a:ext cx="3109022" cy="4407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latin typeface="Calibri" pitchFamily="34" charset="0"/>
              <a:cs typeface="Arial" pitchFamily="34" charset="0"/>
            </a:rPr>
            <a:t>Narodna skupština Republike Srpske</a:t>
          </a:r>
          <a:endParaRPr lang="en-US" sz="1200" b="1" kern="1200" dirty="0">
            <a:latin typeface="Calibri" pitchFamily="34" charset="0"/>
            <a:cs typeface="Arial" pitchFamily="34" charset="0"/>
          </a:endParaRPr>
        </a:p>
      </dsp:txBody>
      <dsp:txXfrm>
        <a:off x="4333436" y="346870"/>
        <a:ext cx="3083206" cy="414906"/>
      </dsp:txXfrm>
    </dsp:sp>
    <dsp:sp modelId="{1109563D-891C-4F7D-872E-3C2D0D3B2A80}">
      <dsp:nvSpPr>
        <dsp:cNvPr id="0" name=""/>
        <dsp:cNvSpPr/>
      </dsp:nvSpPr>
      <dsp:spPr>
        <a:xfrm>
          <a:off x="5829319" y="774685"/>
          <a:ext cx="91440" cy="5555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7792"/>
              </a:lnTo>
              <a:lnTo>
                <a:pt x="48912" y="277792"/>
              </a:lnTo>
              <a:lnTo>
                <a:pt x="48912" y="555584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C6099-242D-47FD-94C3-11B03B3DD29D}">
      <dsp:nvSpPr>
        <dsp:cNvPr id="0" name=""/>
        <dsp:cNvSpPr/>
      </dsp:nvSpPr>
      <dsp:spPr>
        <a:xfrm>
          <a:off x="4326908" y="1330269"/>
          <a:ext cx="3102647" cy="3899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latin typeface="Calibri" pitchFamily="34" charset="0"/>
              <a:cs typeface="Arial" pitchFamily="34" charset="0"/>
            </a:rPr>
            <a:t>Vlada Republike Srpske</a:t>
          </a:r>
          <a:endParaRPr lang="en-US" sz="1200" b="1" kern="1200" dirty="0">
            <a:latin typeface="Calibri" pitchFamily="34" charset="0"/>
            <a:cs typeface="Arial" pitchFamily="34" charset="0"/>
          </a:endParaRPr>
        </a:p>
      </dsp:txBody>
      <dsp:txXfrm>
        <a:off x="4338330" y="1341691"/>
        <a:ext cx="3079803" cy="367144"/>
      </dsp:txXfrm>
    </dsp:sp>
    <dsp:sp modelId="{B1470F73-EAA8-4FAF-B0D0-DC64E28500A9}">
      <dsp:nvSpPr>
        <dsp:cNvPr id="0" name=""/>
        <dsp:cNvSpPr/>
      </dsp:nvSpPr>
      <dsp:spPr>
        <a:xfrm>
          <a:off x="3584554" y="1720257"/>
          <a:ext cx="2293678" cy="626678"/>
        </a:xfrm>
        <a:custGeom>
          <a:avLst/>
          <a:gdLst/>
          <a:ahLst/>
          <a:cxnLst/>
          <a:rect l="0" t="0" r="0" b="0"/>
          <a:pathLst>
            <a:path>
              <a:moveTo>
                <a:pt x="2293678" y="0"/>
              </a:moveTo>
              <a:lnTo>
                <a:pt x="2293678" y="313339"/>
              </a:lnTo>
              <a:lnTo>
                <a:pt x="0" y="313339"/>
              </a:lnTo>
              <a:lnTo>
                <a:pt x="0" y="62667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F8A2D-24F8-4D8C-A863-DA33FDEDA43B}">
      <dsp:nvSpPr>
        <dsp:cNvPr id="0" name=""/>
        <dsp:cNvSpPr/>
      </dsp:nvSpPr>
      <dsp:spPr>
        <a:xfrm>
          <a:off x="2614974" y="2346936"/>
          <a:ext cx="1939159" cy="8874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latin typeface="Calibri" pitchFamily="34" charset="0"/>
              <a:cs typeface="Arial" pitchFamily="34" charset="0"/>
            </a:rPr>
            <a:t>Ministarstvo za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latin typeface="Calibri" pitchFamily="34" charset="0"/>
              <a:cs typeface="Arial" pitchFamily="34" charset="0"/>
            </a:rPr>
            <a:t>prostorno uređenje,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latin typeface="Calibri" pitchFamily="34" charset="0"/>
              <a:cs typeface="Arial" pitchFamily="34" charset="0"/>
            </a:rPr>
            <a:t>građevinarstvo i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latin typeface="Calibri" pitchFamily="34" charset="0"/>
              <a:cs typeface="Arial" pitchFamily="34" charset="0"/>
            </a:rPr>
            <a:t>ekologiju</a:t>
          </a:r>
          <a:endParaRPr lang="en-US" sz="1200" b="1" kern="1200" dirty="0">
            <a:latin typeface="Calibri" pitchFamily="34" charset="0"/>
            <a:cs typeface="Arial" pitchFamily="34" charset="0"/>
          </a:endParaRPr>
        </a:p>
      </dsp:txBody>
      <dsp:txXfrm>
        <a:off x="2640966" y="2372928"/>
        <a:ext cx="1887175" cy="835441"/>
      </dsp:txXfrm>
    </dsp:sp>
    <dsp:sp modelId="{A6575BC8-E541-4C8F-894D-9FE5E84A818C}">
      <dsp:nvSpPr>
        <dsp:cNvPr id="0" name=""/>
        <dsp:cNvSpPr/>
      </dsp:nvSpPr>
      <dsp:spPr>
        <a:xfrm>
          <a:off x="5830946" y="1720257"/>
          <a:ext cx="91440" cy="613981"/>
        </a:xfrm>
        <a:custGeom>
          <a:avLst/>
          <a:gdLst/>
          <a:ahLst/>
          <a:cxnLst/>
          <a:rect l="0" t="0" r="0" b="0"/>
          <a:pathLst>
            <a:path>
              <a:moveTo>
                <a:pt x="47286" y="0"/>
              </a:moveTo>
              <a:lnTo>
                <a:pt x="47286" y="306990"/>
              </a:lnTo>
              <a:lnTo>
                <a:pt x="45720" y="306990"/>
              </a:lnTo>
              <a:lnTo>
                <a:pt x="45720" y="613981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86EF4-5240-480E-B3C4-546D480DF4F6}">
      <dsp:nvSpPr>
        <dsp:cNvPr id="0" name=""/>
        <dsp:cNvSpPr/>
      </dsp:nvSpPr>
      <dsp:spPr>
        <a:xfrm>
          <a:off x="4858215" y="2334239"/>
          <a:ext cx="2036901" cy="88742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latin typeface="Calibri" pitchFamily="34" charset="0"/>
              <a:cs typeface="Arial" pitchFamily="34" charset="0"/>
            </a:rPr>
            <a:t>Ministarstvo</a:t>
          </a:r>
          <a:endParaRPr lang="ru-RU" sz="1200" b="1" kern="1200" dirty="0" smtClean="0">
            <a:latin typeface="Calibri" pitchFamily="34" charset="0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latin typeface="Calibri" pitchFamily="34" charset="0"/>
              <a:cs typeface="Arial" pitchFamily="34" charset="0"/>
            </a:rPr>
            <a:t>industrije</a:t>
          </a:r>
          <a:r>
            <a:rPr lang="ru-RU" sz="1200" b="1" kern="1200" dirty="0" smtClean="0">
              <a:latin typeface="Calibri" pitchFamily="34" charset="0"/>
              <a:cs typeface="Arial" pitchFamily="34" charset="0"/>
            </a:rPr>
            <a:t>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latin typeface="Calibri" pitchFamily="34" charset="0"/>
              <a:cs typeface="Arial" pitchFamily="34" charset="0"/>
            </a:rPr>
            <a:t>energetike i rudarstva</a:t>
          </a:r>
          <a:endParaRPr lang="en-US" sz="1200" b="1" kern="1200" dirty="0">
            <a:latin typeface="Calibri" pitchFamily="34" charset="0"/>
            <a:cs typeface="Arial" pitchFamily="34" charset="0"/>
          </a:endParaRPr>
        </a:p>
      </dsp:txBody>
      <dsp:txXfrm>
        <a:off x="4884207" y="2360231"/>
        <a:ext cx="1984917" cy="835441"/>
      </dsp:txXfrm>
    </dsp:sp>
    <dsp:sp modelId="{EF7A5C81-5ECD-43A8-83CE-8B9459428591}">
      <dsp:nvSpPr>
        <dsp:cNvPr id="0" name=""/>
        <dsp:cNvSpPr/>
      </dsp:nvSpPr>
      <dsp:spPr>
        <a:xfrm>
          <a:off x="5830946" y="3221664"/>
          <a:ext cx="91440" cy="4128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88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EB608-610D-4EF1-ABBE-A796EED5CB8F}">
      <dsp:nvSpPr>
        <dsp:cNvPr id="0" name=""/>
        <dsp:cNvSpPr/>
      </dsp:nvSpPr>
      <dsp:spPr>
        <a:xfrm>
          <a:off x="3688438" y="3634553"/>
          <a:ext cx="4376455" cy="5483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latin typeface="Calibri" pitchFamily="34" charset="0"/>
              <a:cs typeface="Arial" pitchFamily="34" charset="0"/>
            </a:rPr>
            <a:t>Fond za zaštitu životne sredine i energetsku</a:t>
          </a:r>
          <a:r>
            <a:rPr lang="x-none" sz="1200" b="1" kern="1200" smtClean="0">
              <a:latin typeface="Calibri" pitchFamily="34" charset="0"/>
              <a:cs typeface="Arial" pitchFamily="34" charset="0"/>
            </a:rPr>
            <a:t/>
          </a:r>
          <a:br>
            <a:rPr lang="x-none" sz="1200" b="1" kern="1200" smtClean="0">
              <a:latin typeface="Calibri" pitchFamily="34" charset="0"/>
              <a:cs typeface="Arial" pitchFamily="34" charset="0"/>
            </a:rPr>
          </a:br>
          <a:r>
            <a:rPr lang="hr-HR" sz="1200" b="1" kern="1200" dirty="0" smtClean="0">
              <a:latin typeface="Calibri" pitchFamily="34" charset="0"/>
              <a:cs typeface="Arial" pitchFamily="34" charset="0"/>
            </a:rPr>
            <a:t>efikasnost  Republike Srpske</a:t>
          </a:r>
          <a:endParaRPr lang="en-US" sz="1200" b="1" kern="1200" dirty="0">
            <a:latin typeface="Calibri" pitchFamily="34" charset="0"/>
            <a:cs typeface="Arial" pitchFamily="34" charset="0"/>
          </a:endParaRPr>
        </a:p>
      </dsp:txBody>
      <dsp:txXfrm>
        <a:off x="3704498" y="3650613"/>
        <a:ext cx="4344335" cy="516206"/>
      </dsp:txXfrm>
    </dsp:sp>
    <dsp:sp modelId="{3F127DDA-2872-48E3-8EE5-925714E92EC2}">
      <dsp:nvSpPr>
        <dsp:cNvPr id="0" name=""/>
        <dsp:cNvSpPr/>
      </dsp:nvSpPr>
      <dsp:spPr>
        <a:xfrm>
          <a:off x="5830946" y="4182880"/>
          <a:ext cx="91440" cy="4107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5393"/>
              </a:lnTo>
              <a:lnTo>
                <a:pt x="57903" y="205393"/>
              </a:lnTo>
              <a:lnTo>
                <a:pt x="57903" y="410787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998617-47DE-4829-9724-1E0B987F2184}">
      <dsp:nvSpPr>
        <dsp:cNvPr id="0" name=""/>
        <dsp:cNvSpPr/>
      </dsp:nvSpPr>
      <dsp:spPr>
        <a:xfrm>
          <a:off x="3694474" y="4593667"/>
          <a:ext cx="4388750" cy="440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latin typeface="Calibri" pitchFamily="34" charset="0"/>
              <a:cs typeface="Arial" pitchFamily="34" charset="0"/>
            </a:rPr>
            <a:t>Jedinice lokalne samouprave, fizička i pravna lica</a:t>
          </a:r>
          <a:endParaRPr lang="en-US" sz="1200" b="1" kern="1200" dirty="0">
            <a:latin typeface="Calibri" pitchFamily="34" charset="0"/>
            <a:cs typeface="Arial" pitchFamily="34" charset="0"/>
          </a:endParaRPr>
        </a:p>
      </dsp:txBody>
      <dsp:txXfrm>
        <a:off x="3707365" y="4606558"/>
        <a:ext cx="4362968" cy="414359"/>
      </dsp:txXfrm>
    </dsp:sp>
    <dsp:sp modelId="{2A8D2C49-6296-463B-886E-7CF62F322821}">
      <dsp:nvSpPr>
        <dsp:cNvPr id="0" name=""/>
        <dsp:cNvSpPr/>
      </dsp:nvSpPr>
      <dsp:spPr>
        <a:xfrm>
          <a:off x="5878232" y="1720257"/>
          <a:ext cx="1990179" cy="626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339"/>
              </a:lnTo>
              <a:lnTo>
                <a:pt x="1990179" y="313339"/>
              </a:lnTo>
              <a:lnTo>
                <a:pt x="1990179" y="626678"/>
              </a:lnTo>
            </a:path>
          </a:pathLst>
        </a:custGeom>
        <a:noFill/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87074-0214-4283-A264-C678FCB5D4D7}">
      <dsp:nvSpPr>
        <dsp:cNvPr id="0" name=""/>
        <dsp:cNvSpPr/>
      </dsp:nvSpPr>
      <dsp:spPr>
        <a:xfrm>
          <a:off x="7199198" y="2346936"/>
          <a:ext cx="1338425" cy="87996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>
              <a:latin typeface="Calibri" pitchFamily="34" charset="0"/>
              <a:cs typeface="Arial" pitchFamily="34" charset="0"/>
            </a:rPr>
            <a:t>Ostale</a:t>
          </a:r>
          <a:br>
            <a:rPr lang="hr-HR" sz="1200" b="1" kern="1200" dirty="0" smtClean="0">
              <a:latin typeface="Calibri" pitchFamily="34" charset="0"/>
              <a:cs typeface="Arial" pitchFamily="34" charset="0"/>
            </a:rPr>
          </a:br>
          <a:r>
            <a:rPr lang="hr-HR" sz="1200" b="1" kern="1200" dirty="0" smtClean="0">
              <a:latin typeface="Calibri" pitchFamily="34" charset="0"/>
              <a:cs typeface="Arial" pitchFamily="34" charset="0"/>
            </a:rPr>
            <a:t> institucije</a:t>
          </a:r>
          <a:endParaRPr lang="en-US" sz="1200" b="1" kern="1200" dirty="0">
            <a:latin typeface="Calibri" pitchFamily="34" charset="0"/>
            <a:cs typeface="Arial" pitchFamily="34" charset="0"/>
          </a:endParaRPr>
        </a:p>
      </dsp:txBody>
      <dsp:txXfrm>
        <a:off x="7224971" y="2372709"/>
        <a:ext cx="1286879" cy="8284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83873-9824-413D-A12F-4E8AB3B33EB6}">
      <dsp:nvSpPr>
        <dsp:cNvPr id="0" name=""/>
        <dsp:cNvSpPr/>
      </dsp:nvSpPr>
      <dsp:spPr>
        <a:xfrm>
          <a:off x="0" y="0"/>
          <a:ext cx="8786874" cy="5786478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latin typeface="Calibri" pitchFamily="34" charset="0"/>
          </a:endParaRPr>
        </a:p>
      </dsp:txBody>
      <dsp:txXfrm>
        <a:off x="0" y="0"/>
        <a:ext cx="8786874" cy="1735943"/>
      </dsp:txXfrm>
    </dsp:sp>
    <dsp:sp modelId="{6BE6CD2A-7FE2-452E-9B05-F12DC256EB97}">
      <dsp:nvSpPr>
        <dsp:cNvPr id="0" name=""/>
        <dsp:cNvSpPr/>
      </dsp:nvSpPr>
      <dsp:spPr>
        <a:xfrm>
          <a:off x="878687" y="1500197"/>
          <a:ext cx="7029499" cy="5555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>
              <a:latin typeface="Calibri" pitchFamily="34" charset="0"/>
            </a:rPr>
            <a:t>Zakon o  Fondu i  finansiranju zaštite životne sredine Republike Srpske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>
              <a:latin typeface="Calibri" pitchFamily="34" charset="0"/>
            </a:rPr>
            <a:t>(“Službeni glasnik Republike Srpske”, broj 117/11)</a:t>
          </a:r>
          <a:endParaRPr lang="en-US" sz="1400" kern="1200" dirty="0">
            <a:latin typeface="Calibri" pitchFamily="34" charset="0"/>
          </a:endParaRPr>
        </a:p>
      </dsp:txBody>
      <dsp:txXfrm>
        <a:off x="894958" y="1516468"/>
        <a:ext cx="6996957" cy="523007"/>
      </dsp:txXfrm>
    </dsp:sp>
    <dsp:sp modelId="{359385E0-BFBC-4E67-A3BB-8C0E489D4F71}">
      <dsp:nvSpPr>
        <dsp:cNvPr id="0" name=""/>
        <dsp:cNvSpPr/>
      </dsp:nvSpPr>
      <dsp:spPr>
        <a:xfrm>
          <a:off x="878687" y="2141216"/>
          <a:ext cx="7029499" cy="5555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kern="1200" dirty="0" smtClean="0">
              <a:latin typeface="Calibri" pitchFamily="34" charset="0"/>
            </a:rPr>
            <a:t>Zakon o energetskoj efikasnosti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1400" kern="1200" dirty="0" smtClean="0">
              <a:latin typeface="Calibri" pitchFamily="34" charset="0"/>
            </a:rPr>
            <a:t>("Službeni glasnik Republike Srpske" broj 59/13)</a:t>
          </a:r>
          <a:endParaRPr lang="en-US" sz="1400" kern="1200" dirty="0">
            <a:latin typeface="Calibri" pitchFamily="34" charset="0"/>
          </a:endParaRPr>
        </a:p>
      </dsp:txBody>
      <dsp:txXfrm>
        <a:off x="894958" y="2157487"/>
        <a:ext cx="6996957" cy="523007"/>
      </dsp:txXfrm>
    </dsp:sp>
    <dsp:sp modelId="{157BBE17-43A4-467E-8AC3-8BA70AA3C642}">
      <dsp:nvSpPr>
        <dsp:cNvPr id="0" name=""/>
        <dsp:cNvSpPr/>
      </dsp:nvSpPr>
      <dsp:spPr>
        <a:xfrm>
          <a:off x="878687" y="2782235"/>
          <a:ext cx="7029499" cy="5555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Calibri" pitchFamily="34" charset="0"/>
            </a:rPr>
            <a:t>Zakon o uređenju prostora i građenju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>
              <a:latin typeface="Calibri" pitchFamily="34" charset="0"/>
            </a:rPr>
            <a:t>(“Službeni glasnik Republike Srpske”, br. 40/13)</a:t>
          </a:r>
          <a:r>
            <a:rPr lang="hr-HR" sz="1400" kern="1200" dirty="0" smtClean="0">
              <a:latin typeface="Calibri" pitchFamily="34" charset="0"/>
            </a:rPr>
            <a:t> </a:t>
          </a:r>
          <a:endParaRPr lang="en-US" sz="1400" kern="1200" dirty="0">
            <a:latin typeface="Calibri" pitchFamily="34" charset="0"/>
          </a:endParaRPr>
        </a:p>
      </dsp:txBody>
      <dsp:txXfrm>
        <a:off x="894958" y="2798506"/>
        <a:ext cx="6996957" cy="523007"/>
      </dsp:txXfrm>
    </dsp:sp>
    <dsp:sp modelId="{B616E2D9-A6E5-45DF-9955-5DAAA0BC69A4}">
      <dsp:nvSpPr>
        <dsp:cNvPr id="0" name=""/>
        <dsp:cNvSpPr/>
      </dsp:nvSpPr>
      <dsp:spPr>
        <a:xfrm>
          <a:off x="878687" y="3423254"/>
          <a:ext cx="7029499" cy="5555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latin typeface="Calibri" pitchFamily="34" charset="0"/>
            </a:rPr>
            <a:t>Zakon o obnovljivim izvorima energije i efikasnoj kogeneraciji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>
              <a:latin typeface="Calibri" pitchFamily="34" charset="0"/>
            </a:rPr>
            <a:t>(“Službeni glasnik Republike Srpske”, br. 39/13)</a:t>
          </a:r>
          <a:r>
            <a:rPr lang="hr-HR" sz="1400" kern="1200" dirty="0" smtClean="0">
              <a:latin typeface="Calibri" pitchFamily="34" charset="0"/>
            </a:rPr>
            <a:t> </a:t>
          </a:r>
          <a:endParaRPr lang="en-US" sz="1400" kern="1200" dirty="0">
            <a:latin typeface="Calibri" pitchFamily="34" charset="0"/>
          </a:endParaRPr>
        </a:p>
      </dsp:txBody>
      <dsp:txXfrm>
        <a:off x="894958" y="3439525"/>
        <a:ext cx="6996957" cy="523007"/>
      </dsp:txXfrm>
    </dsp:sp>
    <dsp:sp modelId="{DD57F9D9-BD62-4CBE-9377-E45715F41537}">
      <dsp:nvSpPr>
        <dsp:cNvPr id="0" name=""/>
        <dsp:cNvSpPr/>
      </dsp:nvSpPr>
      <dsp:spPr>
        <a:xfrm>
          <a:off x="878687" y="4064273"/>
          <a:ext cx="7029499" cy="5555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1400" kern="1200" dirty="0" smtClean="0">
              <a:latin typeface="Calibri" pitchFamily="34" charset="0"/>
            </a:rPr>
            <a:t>Statut Fonda</a:t>
          </a:r>
          <a:r>
            <a:rPr lang="ru-RU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za</a:t>
          </a:r>
          <a:r>
            <a:rPr lang="ru-RU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zaštitu</a:t>
          </a:r>
          <a:r>
            <a:rPr lang="ru-RU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životne</a:t>
          </a:r>
          <a:r>
            <a:rPr lang="ru-RU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sredine</a:t>
          </a:r>
          <a:r>
            <a:rPr lang="ru-RU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i</a:t>
          </a:r>
          <a:r>
            <a:rPr lang="ru-RU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energetsku</a:t>
          </a:r>
          <a:r>
            <a:rPr lang="ru-RU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efikasnost</a:t>
          </a:r>
          <a:r>
            <a:rPr lang="ru-RU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Republike</a:t>
          </a:r>
          <a:r>
            <a:rPr lang="ru-RU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Srpske</a:t>
          </a:r>
          <a:r>
            <a:rPr lang="sr-Latn-BA" sz="1400" kern="1200" dirty="0" smtClean="0">
              <a:latin typeface="Calibri" pitchFamily="34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400" kern="1200" dirty="0" smtClean="0">
              <a:latin typeface="Calibri" pitchFamily="34" charset="0"/>
            </a:rPr>
            <a:t>(„Službeni glasnik Republike Srpske“, broj 112/12)</a:t>
          </a:r>
          <a:endParaRPr lang="sl-SI" sz="1400" kern="1200" dirty="0" smtClean="0">
            <a:latin typeface="Calibri" pitchFamily="34" charset="0"/>
          </a:endParaRPr>
        </a:p>
      </dsp:txBody>
      <dsp:txXfrm>
        <a:off x="894958" y="4080544"/>
        <a:ext cx="6996957" cy="523007"/>
      </dsp:txXfrm>
    </dsp:sp>
    <dsp:sp modelId="{6D4DDEC7-6D30-4A55-9E62-DF4B9A943522}">
      <dsp:nvSpPr>
        <dsp:cNvPr id="0" name=""/>
        <dsp:cNvSpPr/>
      </dsp:nvSpPr>
      <dsp:spPr>
        <a:xfrm>
          <a:off x="878687" y="4705292"/>
          <a:ext cx="7029499" cy="5555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>
              <a:latin typeface="Calibri" pitchFamily="34" charset="0"/>
            </a:rPr>
            <a:t>Podzakonski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en-US" sz="1400" kern="1200" dirty="0" err="1" smtClean="0">
              <a:latin typeface="Calibri" pitchFamily="34" charset="0"/>
            </a:rPr>
            <a:t>akti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sl-SI" sz="1400" kern="1200" dirty="0" smtClean="0">
              <a:latin typeface="Calibri" pitchFamily="34" charset="0"/>
            </a:rPr>
            <a:t>koji</a:t>
          </a:r>
          <a:r>
            <a:rPr lang="en-US" sz="1400" kern="1200" dirty="0" smtClean="0">
              <a:latin typeface="Calibri" pitchFamily="34" charset="0"/>
            </a:rPr>
            <a:t>ma se </a:t>
          </a:r>
          <a:r>
            <a:rPr lang="en-US" sz="1400" kern="1200" dirty="0" err="1" smtClean="0">
              <a:latin typeface="Calibri" pitchFamily="34" charset="0"/>
            </a:rPr>
            <a:t>detaljnije</a:t>
          </a:r>
          <a:r>
            <a:rPr lang="en-US" sz="1400" kern="1200" dirty="0" smtClean="0">
              <a:latin typeface="Calibri" pitchFamily="34" charset="0"/>
            </a:rPr>
            <a:t> </a:t>
          </a:r>
          <a:r>
            <a:rPr lang="sl-SI" sz="1400" kern="1200" dirty="0" smtClean="0">
              <a:latin typeface="Calibri" pitchFamily="34" charset="0"/>
            </a:rPr>
            <a:t> uređuj</a:t>
          </a:r>
          <a:r>
            <a:rPr lang="en-US" sz="1400" kern="1200" dirty="0" smtClean="0">
              <a:latin typeface="Calibri" pitchFamily="34" charset="0"/>
            </a:rPr>
            <a:t>e</a:t>
          </a:r>
          <a:r>
            <a:rPr lang="sl-SI" sz="1400" kern="1200" dirty="0" smtClean="0">
              <a:latin typeface="Calibri" pitchFamily="34" charset="0"/>
            </a:rPr>
            <a:t> rad Fonda u oblasti zaštite životne sredine i energetske efikasnosti</a:t>
          </a:r>
          <a:endParaRPr lang="sr-Cyrl-CS" sz="1400" kern="1200" dirty="0" smtClean="0">
            <a:latin typeface="Calibri" pitchFamily="34" charset="0"/>
          </a:endParaRPr>
        </a:p>
      </dsp:txBody>
      <dsp:txXfrm>
        <a:off x="894958" y="4721563"/>
        <a:ext cx="6996957" cy="523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03" cy="496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386" y="1"/>
            <a:ext cx="2946202" cy="496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5.3.2014.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729"/>
            <a:ext cx="2946203" cy="496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386" y="9429729"/>
            <a:ext cx="2946202" cy="496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B0D3C2E-EE54-48FB-8532-436BE461B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5065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03" cy="496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386" y="1"/>
            <a:ext cx="2946202" cy="4961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5.3.2014.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11" y="4716024"/>
            <a:ext cx="5438140" cy="446793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729"/>
            <a:ext cx="2946203" cy="496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386" y="9429729"/>
            <a:ext cx="2946202" cy="4961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F8C1A59-B9C0-4D86-A89F-0953C38CF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5138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5.3.2014.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8C1A59-B9C0-4D86-A89F-0953C38CFB5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5.3.2014.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8C1A59-B9C0-4D86-A89F-0953C38CFB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5.3.2014.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8C1A59-B9C0-4D86-A89F-0953C38CFB5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5.3.2014.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8C1A59-B9C0-4D86-A89F-0953C38CFB5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24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5.3.2014.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8C1A59-B9C0-4D86-A89F-0953C38CFB5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5.3.2014.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8C1A59-B9C0-4D86-A89F-0953C38CFB5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0DEF8-EA54-4DE6-8B60-16F3BB42D371}" type="datetimeFigureOut">
              <a:rPr lang="sr-Latn-CS"/>
              <a:pPr>
                <a:defRPr/>
              </a:pPr>
              <a:t>25.9.2014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FEBA2-0E14-42B4-8647-46CD3C971946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AE4A4-49D3-4BA4-8060-194DBD4CA8E5}" type="datetimeFigureOut">
              <a:rPr lang="sr-Latn-CS"/>
              <a:pPr>
                <a:defRPr/>
              </a:pPr>
              <a:t>25.9.2014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DF066-F439-41DD-A685-0B0C74ACE937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8C4FE-C1F1-4060-8ABF-1791C0EA7C0E}" type="datetimeFigureOut">
              <a:rPr lang="sr-Latn-CS"/>
              <a:pPr>
                <a:defRPr/>
              </a:pPr>
              <a:t>25.9.2014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3B0FC-D34C-44C4-8AE1-2E96FE185A7C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5313" y="177800"/>
            <a:ext cx="709612" cy="485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Subtitle 2"/>
          <p:cNvSpPr txBox="1">
            <a:spLocks/>
          </p:cNvSpPr>
          <p:nvPr userDrawn="1"/>
        </p:nvSpPr>
        <p:spPr bwMode="auto">
          <a:xfrm>
            <a:off x="1071563" y="277813"/>
            <a:ext cx="69294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0" indent="-255588" algn="ctr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defRPr/>
            </a:pPr>
            <a:r>
              <a:rPr lang="sr-Cyrl-B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Fond za zaštitu životne sredine i energetsku efikasnost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Republike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Srpske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7" descr="amblemv_transparent_back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0325"/>
            <a:ext cx="7461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>
            <a:off x="142875" y="855663"/>
            <a:ext cx="8786813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5313" y="177800"/>
            <a:ext cx="709612" cy="48577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Subtitle 2"/>
          <p:cNvSpPr txBox="1">
            <a:spLocks/>
          </p:cNvSpPr>
          <p:nvPr userDrawn="1"/>
        </p:nvSpPr>
        <p:spPr bwMode="auto">
          <a:xfrm>
            <a:off x="1071563" y="277813"/>
            <a:ext cx="692943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0" indent="-255588" algn="ctr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defRPr/>
            </a:pPr>
            <a:r>
              <a:rPr lang="sr-Cyrl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Fond za zaštitu životne sredine i energetsku efikasnost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Republike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Srpske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2875" y="855663"/>
            <a:ext cx="8786813" cy="1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9" descr="amblemv_transparent_back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42875" y="60325"/>
            <a:ext cx="7461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EA879-22C3-436F-9B89-0D39EE13B825}" type="datetimeFigureOut">
              <a:rPr lang="sr-Latn-CS"/>
              <a:pPr>
                <a:defRPr/>
              </a:pPr>
              <a:t>25.9.2014</a:t>
            </a:fld>
            <a:endParaRPr lang="bs-Latn-BA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9860A-5C2A-4AFF-8E50-4CE784EC3F0B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0E677-022B-4534-A00B-97297C460681}" type="datetimeFigureOut">
              <a:rPr lang="sr-Latn-CS"/>
              <a:pPr>
                <a:defRPr/>
              </a:pPr>
              <a:t>25.9.2014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BD8A-504A-4C8D-86C0-F6D09BDB7A4B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176F7-A165-498A-933F-F20F56843020}" type="datetimeFigureOut">
              <a:rPr lang="sr-Latn-CS"/>
              <a:pPr>
                <a:defRPr/>
              </a:pPr>
              <a:t>25.9.2014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B45EE-54E4-403D-A921-25D706A01AC1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7A9A4-F374-48A8-BD32-1ABE0FD31FF5}" type="datetimeFigureOut">
              <a:rPr lang="sr-Latn-CS"/>
              <a:pPr>
                <a:defRPr/>
              </a:pPr>
              <a:t>25.9.2014</a:t>
            </a:fld>
            <a:endParaRPr lang="bs-Latn-B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1A32D-F45F-47E3-AA0D-80256BA1BC86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8BDA-ECEE-4394-B5F6-3D4BC9FEEF1C}" type="datetimeFigureOut">
              <a:rPr lang="sr-Latn-CS"/>
              <a:pPr>
                <a:defRPr/>
              </a:pPr>
              <a:t>25.9.2014</a:t>
            </a:fld>
            <a:endParaRPr lang="bs-Latn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95A53-EAB1-4B36-BC0F-60664BF1ECB9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4491D-F111-436A-8D67-4B57FC71D82A}" type="datetimeFigureOut">
              <a:rPr lang="sr-Latn-CS"/>
              <a:pPr>
                <a:defRPr/>
              </a:pPr>
              <a:t>25.9.2014</a:t>
            </a:fld>
            <a:endParaRPr lang="bs-Latn-B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841B4-30D0-44E3-B502-33A61705AF37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073B4-8012-4A78-917B-282DD7DC3217}" type="datetimeFigureOut">
              <a:rPr lang="sr-Latn-CS"/>
              <a:pPr>
                <a:defRPr/>
              </a:pPr>
              <a:t>25.9.2014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CAB2-D9C1-49B7-8D93-7E87D0F2D876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s-Latn-B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A8DAB-0247-4466-B1D8-03B8BC0F5E24}" type="datetimeFigureOut">
              <a:rPr lang="sr-Latn-CS"/>
              <a:pPr>
                <a:defRPr/>
              </a:pPr>
              <a:t>25.9.2014</a:t>
            </a:fld>
            <a:endParaRPr lang="bs-Latn-B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1F66B-DA25-4111-A286-169CC1159922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8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bs-Latn-B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s-Latn-B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9E01B14-035C-44EC-96C9-2D754FCF540E}" type="datetimeFigureOut">
              <a:rPr lang="sr-Latn-CS"/>
              <a:pPr>
                <a:defRPr/>
              </a:pPr>
              <a:t>25.9.2014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07BBA6-45B8-4E9F-AF03-6F4EDE87B47B}" type="slidenum">
              <a:rPr lang="bs-Latn-BA"/>
              <a:pPr>
                <a:defRPr/>
              </a:pPr>
              <a:t>‹#›</a:t>
            </a:fld>
            <a:endParaRPr lang="bs-Latn-B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2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  <p:sldLayoutId id="21474845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kofondrs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ijana.glamocic@ekofondrs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066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400" b="1" dirty="0" smtClean="0"/>
              <a:t/>
            </a:r>
            <a:br>
              <a:rPr lang="hr-HR" sz="2400" b="1" dirty="0" smtClean="0"/>
            </a:br>
            <a:r>
              <a:rPr lang="hr-HR" sz="2400" b="1" dirty="0" smtClean="0"/>
              <a:t/>
            </a:r>
            <a:br>
              <a:rPr lang="hr-HR" sz="2400" b="1" dirty="0" smtClean="0"/>
            </a:br>
            <a:r>
              <a:rPr lang="hr-HR" sz="2400" b="1" dirty="0" smtClean="0"/>
              <a:t/>
            </a:r>
            <a:br>
              <a:rPr lang="hr-HR" sz="2400" b="1" dirty="0" smtClean="0"/>
            </a:br>
            <a:r>
              <a:rPr lang="bs-Latn-BA" sz="2400" b="1" dirty="0" smtClean="0"/>
              <a:t>INFORMACIONI SISTEM ENERGETSKE EFIKASNOSTI –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bs-Latn-BA" sz="2400" b="1" dirty="0" smtClean="0"/>
              <a:t>ZAKONSKI OKVIR I OBAVEZE FONDA ZA ZAŠTITU ŽIVOTNE SREDINE I ENERGETSKU EFIKASNOST REPUBLIKE SRPSKE</a:t>
            </a:r>
            <a:br>
              <a:rPr lang="bs-Latn-BA" sz="2400" b="1" dirty="0" smtClean="0"/>
            </a:br>
            <a:endParaRPr lang="en-US" sz="2400" b="1" dirty="0" smtClean="0"/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485775" y="2428875"/>
            <a:ext cx="8229600" cy="4324350"/>
          </a:xfrm>
        </p:spPr>
        <p:txBody>
          <a:bodyPr rtlCol="0">
            <a:normAutofit/>
          </a:bodyPr>
          <a:lstStyle/>
          <a:p>
            <a:pPr marL="63500" algn="ctr" eaLnBrk="1" fontAlgn="auto" hangingPunct="1">
              <a:lnSpc>
                <a:spcPct val="90000"/>
              </a:lnSpc>
              <a:spcAft>
                <a:spcPts val="0"/>
              </a:spcAft>
              <a:buFont typeface="Georgia" pitchFamily="18" charset="0"/>
              <a:buNone/>
              <a:defRPr/>
            </a:pPr>
            <a:endParaRPr lang="sl-SI" sz="2300" b="1" i="1" dirty="0" smtClean="0"/>
          </a:p>
          <a:p>
            <a:pPr marL="63500" algn="ctr" eaLnBrk="1" fontAlgn="auto" hangingPunct="1">
              <a:lnSpc>
                <a:spcPct val="90000"/>
              </a:lnSpc>
              <a:spcAft>
                <a:spcPts val="0"/>
              </a:spcAft>
              <a:buFont typeface="Georgia" pitchFamily="18" charset="0"/>
              <a:buNone/>
              <a:defRPr/>
            </a:pPr>
            <a:endParaRPr lang="hr-HR" sz="1800" dirty="0" smtClean="0"/>
          </a:p>
          <a:p>
            <a:pPr marL="63500" algn="ctr" eaLnBrk="1" fontAlgn="auto" hangingPunct="1">
              <a:lnSpc>
                <a:spcPct val="90000"/>
              </a:lnSpc>
              <a:spcAft>
                <a:spcPts val="0"/>
              </a:spcAft>
              <a:buFont typeface="Georgia" pitchFamily="18" charset="0"/>
              <a:buNone/>
              <a:defRPr/>
            </a:pPr>
            <a:endParaRPr lang="hr-HR" sz="1800" dirty="0" smtClean="0"/>
          </a:p>
          <a:p>
            <a:pPr marL="63500" algn="ctr" eaLnBrk="1" fontAlgn="auto" hangingPunct="1">
              <a:lnSpc>
                <a:spcPct val="90000"/>
              </a:lnSpc>
              <a:spcAft>
                <a:spcPts val="0"/>
              </a:spcAft>
              <a:buFont typeface="Georgia" pitchFamily="18" charset="0"/>
              <a:buNone/>
              <a:defRPr/>
            </a:pPr>
            <a:endParaRPr lang="hr-HR" sz="1800" dirty="0" smtClean="0"/>
          </a:p>
          <a:p>
            <a:pPr marL="63500" algn="ctr" eaLnBrk="1" fontAlgn="auto" hangingPunct="1">
              <a:lnSpc>
                <a:spcPct val="90000"/>
              </a:lnSpc>
              <a:spcAft>
                <a:spcPts val="0"/>
              </a:spcAft>
              <a:buFont typeface="Georgia" pitchFamily="18" charset="0"/>
              <a:buNone/>
              <a:defRPr/>
            </a:pPr>
            <a:endParaRPr lang="hr-HR" sz="1800" dirty="0" smtClean="0"/>
          </a:p>
          <a:p>
            <a:pPr marL="63500" algn="ctr" eaLnBrk="1" fontAlgn="auto" hangingPunct="1">
              <a:lnSpc>
                <a:spcPct val="90000"/>
              </a:lnSpc>
              <a:spcAft>
                <a:spcPts val="0"/>
              </a:spcAft>
              <a:buFont typeface="Georgia" pitchFamily="18" charset="0"/>
              <a:buNone/>
              <a:defRPr/>
            </a:pPr>
            <a:endParaRPr lang="hr-HR" sz="1800" dirty="0" smtClean="0"/>
          </a:p>
          <a:p>
            <a:pPr marL="63500" algn="ctr" eaLnBrk="1" fontAlgn="auto" hangingPunct="1">
              <a:lnSpc>
                <a:spcPct val="90000"/>
              </a:lnSpc>
              <a:spcAft>
                <a:spcPts val="0"/>
              </a:spcAft>
              <a:buFont typeface="Georgia" pitchFamily="18" charset="0"/>
              <a:buNone/>
              <a:defRPr/>
            </a:pPr>
            <a:endParaRPr lang="hr-HR" sz="1800" dirty="0" smtClean="0"/>
          </a:p>
          <a:p>
            <a:pPr marL="63500" algn="ctr" eaLnBrk="1" fontAlgn="auto" hangingPunct="1">
              <a:lnSpc>
                <a:spcPct val="90000"/>
              </a:lnSpc>
              <a:spcAft>
                <a:spcPts val="0"/>
              </a:spcAft>
              <a:buFont typeface="Georgia" pitchFamily="18" charset="0"/>
              <a:buNone/>
              <a:defRPr/>
            </a:pPr>
            <a:endParaRPr lang="hr-HR" sz="1800" dirty="0" smtClean="0"/>
          </a:p>
          <a:p>
            <a:pPr marL="63500" algn="ctr" eaLnBrk="1" fontAlgn="auto" hangingPunct="1">
              <a:lnSpc>
                <a:spcPct val="90000"/>
              </a:lnSpc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hr-HR" sz="1800" dirty="0" smtClean="0">
                <a:solidFill>
                  <a:srgbClr val="0070C0"/>
                </a:solidFill>
              </a:rPr>
              <a:t>Tijana Glamočić</a:t>
            </a:r>
            <a:r>
              <a:rPr lang="sl-SI" sz="1800" dirty="0" smtClean="0">
                <a:solidFill>
                  <a:srgbClr val="0070C0"/>
                </a:solidFill>
              </a:rPr>
              <a:t>, dipl.ing.arh.</a:t>
            </a:r>
            <a:endParaRPr lang="en-US" sz="2000" dirty="0" smtClean="0"/>
          </a:p>
          <a:p>
            <a:pPr>
              <a:buNone/>
            </a:pPr>
            <a:endParaRPr lang="bs-Latn-BA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1600" dirty="0" smtClean="0">
                <a:solidFill>
                  <a:srgbClr val="0070C0"/>
                </a:solidFill>
              </a:rPr>
              <a:t>     </a:t>
            </a:r>
            <a:r>
              <a:rPr lang="bs-Latn-BA" sz="1600" dirty="0" smtClean="0">
                <a:solidFill>
                  <a:srgbClr val="0070C0"/>
                </a:solidFill>
              </a:rPr>
              <a:t>Radionica: 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r>
              <a:rPr lang="bs-Latn-BA" sz="1600" dirty="0" smtClean="0">
                <a:solidFill>
                  <a:srgbClr val="0070C0"/>
                </a:solidFill>
              </a:rPr>
              <a:t>„UVOĐENjE  INFORMACIONOG  SISTEMA  ZA  ENERGETSKU</a:t>
            </a:r>
            <a:r>
              <a:rPr lang="en-US" sz="1600" dirty="0" smtClean="0">
                <a:solidFill>
                  <a:srgbClr val="0070C0"/>
                </a:solidFill>
              </a:rPr>
              <a:t> EFIKASNOST U 			          REPUBLICI SRPSKOJ</a:t>
            </a:r>
            <a:r>
              <a:rPr lang="bs-Latn-BA" sz="1600" dirty="0" smtClean="0">
                <a:solidFill>
                  <a:srgbClr val="0070C0"/>
                </a:solidFill>
              </a:rPr>
              <a:t>“</a:t>
            </a:r>
            <a:endParaRPr lang="en-US" sz="1600" dirty="0" smtClean="0">
              <a:solidFill>
                <a:srgbClr val="0070C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bs-Latn-BA" sz="1400" dirty="0" smtClean="0">
                <a:solidFill>
                  <a:srgbClr val="0070C0"/>
                </a:solidFill>
              </a:rPr>
              <a:t>Fond za zaštitu životne sredine i energetsku efikasnost Republike Srpske </a:t>
            </a:r>
          </a:p>
          <a:p>
            <a:pPr marL="63500" algn="ctr" eaLnBrk="1" fontAlgn="auto" hangingPunct="1">
              <a:spcAft>
                <a:spcPts val="0"/>
              </a:spcAft>
              <a:buNone/>
              <a:defRPr/>
            </a:pPr>
            <a:r>
              <a:rPr lang="bs-Latn-BA" sz="1400" dirty="0" smtClean="0">
                <a:solidFill>
                  <a:srgbClr val="0070C0"/>
                </a:solidFill>
              </a:rPr>
              <a:t>Banja Luka,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sl-SI" sz="1400" dirty="0" smtClean="0">
                <a:solidFill>
                  <a:srgbClr val="0070C0"/>
                </a:solidFill>
              </a:rPr>
              <a:t>25. septembar 2014.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843" t="55951" r="31047" b="14882"/>
          <a:stretch>
            <a:fillRect/>
          </a:stretch>
        </p:blipFill>
        <p:spPr bwMode="auto">
          <a:xfrm>
            <a:off x="928661" y="2000239"/>
            <a:ext cx="6786611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32136" t="21781" r="30754" b="67108"/>
          <a:stretch>
            <a:fillRect/>
          </a:stretch>
        </p:blipFill>
        <p:spPr bwMode="auto">
          <a:xfrm>
            <a:off x="1000100" y="5000636"/>
            <a:ext cx="678661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000100" y="1285860"/>
            <a:ext cx="2857520" cy="357190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</a:t>
            </a:r>
            <a:r>
              <a:rPr kumimoji="0" lang="hr-HR" sz="1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 sektoru usluga</a:t>
            </a:r>
            <a:endParaRPr kumimoji="0" lang="bs-Latn-BA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136" t="32198" r="30754" b="28913"/>
          <a:stretch>
            <a:fillRect/>
          </a:stretch>
        </p:blipFill>
        <p:spPr bwMode="auto">
          <a:xfrm>
            <a:off x="1000100" y="1785926"/>
            <a:ext cx="678661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000100" y="1142984"/>
            <a:ext cx="4857784" cy="357190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</a:t>
            </a:r>
            <a:r>
              <a:rPr kumimoji="0" lang="hr-HR" sz="1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 industrijskom sektoru i sektoru saobraćaja </a:t>
            </a:r>
            <a:endParaRPr kumimoji="0" lang="bs-Latn-BA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000100" y="6000768"/>
            <a:ext cx="3500462" cy="357190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UKUPNE UŠTEDE ZA SVE SEKTORE u PJ</a:t>
            </a:r>
            <a:endParaRPr kumimoji="0" lang="bs-Latn-BA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189185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vi-VN" sz="1600" b="1" dirty="0" smtClean="0">
                <a:latin typeface="Calibri" pitchFamily="34" charset="0"/>
              </a:rPr>
              <a:t>Jedinica lokalne samouprave </a:t>
            </a:r>
            <a:r>
              <a:rPr lang="vi-VN" sz="1600" dirty="0" smtClean="0">
                <a:latin typeface="Calibri" pitchFamily="34" charset="0"/>
              </a:rPr>
              <a:t>koja ima više od </a:t>
            </a:r>
            <a:r>
              <a:rPr lang="vi-VN" sz="1600" b="1" dirty="0" smtClean="0">
                <a:latin typeface="Calibri" pitchFamily="34" charset="0"/>
              </a:rPr>
              <a:t>20.000 stanovnika</a:t>
            </a:r>
            <a:r>
              <a:rPr lang="vi-VN" sz="1600" dirty="0" smtClean="0">
                <a:latin typeface="Calibri" pitchFamily="34" charset="0"/>
              </a:rPr>
              <a:t> dužna je donijeti svoj akcioni</a:t>
            </a:r>
            <a:r>
              <a:rPr lang="hr-HR" sz="1600" dirty="0" smtClean="0">
                <a:latin typeface="Calibri" pitchFamily="34" charset="0"/>
              </a:rPr>
              <a:t> </a:t>
            </a:r>
            <a:r>
              <a:rPr lang="vi-VN" sz="1600" dirty="0" smtClean="0">
                <a:latin typeface="Calibri" pitchFamily="34" charset="0"/>
              </a:rPr>
              <a:t>plan energetske efikasnosti, koji je usklađen sa </a:t>
            </a:r>
            <a:r>
              <a:rPr lang="vi-VN" sz="1600" b="1" dirty="0" smtClean="0">
                <a:latin typeface="Calibri" pitchFamily="34" charset="0"/>
              </a:rPr>
              <a:t>Akcioni</a:t>
            </a:r>
            <a:r>
              <a:rPr lang="hr-HR" sz="1600" b="1" dirty="0" smtClean="0">
                <a:latin typeface="Calibri" pitchFamily="34" charset="0"/>
              </a:rPr>
              <a:t>m</a:t>
            </a:r>
            <a:r>
              <a:rPr lang="vi-VN" sz="1600" b="1" dirty="0" smtClean="0">
                <a:latin typeface="Calibri" pitchFamily="34" charset="0"/>
              </a:rPr>
              <a:t> plan</a:t>
            </a:r>
            <a:r>
              <a:rPr lang="hr-HR" sz="1600" b="1" dirty="0" smtClean="0">
                <a:latin typeface="Calibri" pitchFamily="34" charset="0"/>
              </a:rPr>
              <a:t>om</a:t>
            </a:r>
            <a:r>
              <a:rPr lang="vi-VN" sz="1600" b="1" dirty="0" smtClean="0">
                <a:latin typeface="Calibri" pitchFamily="34" charset="0"/>
              </a:rPr>
              <a:t> energetske efikasnosti</a:t>
            </a:r>
            <a:r>
              <a:rPr lang="hr-HR" sz="1600" b="1" dirty="0" smtClean="0">
                <a:latin typeface="Calibri" pitchFamily="34" charset="0"/>
              </a:rPr>
              <a:t> </a:t>
            </a:r>
            <a:r>
              <a:rPr lang="vi-VN" sz="1600" b="1" dirty="0" smtClean="0">
                <a:latin typeface="Calibri" pitchFamily="34" charset="0"/>
              </a:rPr>
              <a:t>Republike Srpske</a:t>
            </a:r>
            <a:r>
              <a:rPr lang="hr-HR" sz="1600" b="1" dirty="0" smtClean="0">
                <a:latin typeface="Calibri" pitchFamily="34" charset="0"/>
              </a:rPr>
              <a:t>, </a:t>
            </a:r>
            <a:r>
              <a:rPr lang="hr-HR" sz="1600" dirty="0" smtClean="0">
                <a:latin typeface="Calibri" pitchFamily="34" charset="0"/>
              </a:rPr>
              <a:t>koji se </a:t>
            </a:r>
            <a:r>
              <a:rPr lang="pl-PL" sz="1600" dirty="0" smtClean="0"/>
              <a:t>donosi za period od tri godine.</a:t>
            </a:r>
          </a:p>
          <a:p>
            <a:pPr algn="just">
              <a:buNone/>
            </a:pPr>
            <a:endParaRPr lang="bs-Latn-BA" sz="1600" dirty="0" smtClean="0"/>
          </a:p>
          <a:p>
            <a:pPr algn="just">
              <a:buNone/>
            </a:pPr>
            <a:r>
              <a:rPr lang="bs-Latn-BA" sz="1600" dirty="0" smtClean="0"/>
              <a:t>Jedinica lokalne samouprave dostavlja Ministarstvu i Fondu godišnji izvještaj o realizaciji akcionog plana, koji obavezno sadrži analizu ciljeva postignutih u prethodnoj godini, najkasnije do 31. marta tekuće godine za prethodnu godinu. </a:t>
            </a:r>
          </a:p>
          <a:p>
            <a:pPr algn="just">
              <a:buNone/>
            </a:pPr>
            <a:endParaRPr lang="bs-Latn-BA" sz="1600" dirty="0" smtClean="0"/>
          </a:p>
          <a:p>
            <a:pPr algn="just">
              <a:buNone/>
            </a:pPr>
            <a:r>
              <a:rPr lang="bs-Latn-BA" sz="1600" dirty="0" smtClean="0"/>
              <a:t>Ministar industrije, energetike i rudarstva donijelo je uputstvo o izradi pomenutih izvještaja.</a:t>
            </a:r>
          </a:p>
          <a:p>
            <a:pPr algn="just">
              <a:buNone/>
            </a:pPr>
            <a:endParaRPr lang="bs-Latn-BA" sz="1600" dirty="0" smtClean="0"/>
          </a:p>
          <a:p>
            <a:pPr algn="just">
              <a:buNone/>
            </a:pPr>
            <a:r>
              <a:rPr lang="hr-HR" sz="1600" dirty="0" smtClean="0"/>
              <a:t>Ovdje je bitno definisati način dostavljanja podataka i način izvještavnja Fondu i Ministarstvu, </a:t>
            </a:r>
          </a:p>
          <a:p>
            <a:pPr algn="just">
              <a:buNone/>
            </a:pPr>
            <a:r>
              <a:rPr lang="hr-HR" sz="1600" dirty="0" smtClean="0"/>
              <a:t>koji je u ovom trenutku dat u formi izvještaja u Word – formatu. </a:t>
            </a:r>
          </a:p>
          <a:p>
            <a:pPr algn="just">
              <a:buNone/>
            </a:pPr>
            <a:endParaRPr lang="hr-HR" sz="1600" dirty="0" smtClean="0"/>
          </a:p>
          <a:p>
            <a:pPr algn="just">
              <a:buNone/>
            </a:pPr>
            <a:endParaRPr lang="bs-Latn-BA" sz="1600" dirty="0"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1416594"/>
            <a:ext cx="8229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1800" dirty="0">
                <a:ln w="11430"/>
                <a:solidFill>
                  <a:srgbClr val="1F2D8E"/>
                </a:solidFill>
                <a:latin typeface="+mj-lt"/>
              </a:rPr>
              <a:t>AKTIVNOSTI </a:t>
            </a:r>
            <a:r>
              <a:rPr lang="hr-HR" sz="1800" dirty="0" smtClean="0">
                <a:ln w="11430"/>
                <a:solidFill>
                  <a:srgbClr val="1F2D8E"/>
                </a:solidFill>
                <a:latin typeface="+mj-lt"/>
              </a:rPr>
              <a:t>LOKALNIH ZAJEDNICA</a:t>
            </a:r>
            <a:endParaRPr lang="en-US" sz="1800" dirty="0">
              <a:ln w="11430"/>
              <a:solidFill>
                <a:srgbClr val="1F2D8E"/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5720" y="928670"/>
            <a:ext cx="8643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dirty="0" smtClean="0">
                <a:ln w="11430"/>
                <a:solidFill>
                  <a:srgbClr val="1F2D8E"/>
                </a:solidFill>
                <a:latin typeface="+mj-lt"/>
              </a:rPr>
              <a:t>AKCIONI  PLANOVI  ENERGETSKE  EFIKASNOSTI  JEDINICA  LOKALNE  SAMOUPRAVE</a:t>
            </a:r>
            <a:endParaRPr lang="en-US" dirty="0">
              <a:ln w="11430"/>
              <a:solidFill>
                <a:srgbClr val="1F2D8E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028" t="25359" r="25140" b="21712"/>
          <a:stretch>
            <a:fillRect/>
          </a:stretch>
        </p:blipFill>
        <p:spPr bwMode="auto">
          <a:xfrm>
            <a:off x="571472" y="1714488"/>
            <a:ext cx="8037356" cy="4900341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85750" y="928670"/>
            <a:ext cx="8643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s-Latn-BA" dirty="0" smtClean="0">
                <a:latin typeface="+mn-lt"/>
              </a:rPr>
              <a:t>UPUTSTVO O IZRADI GODIŠNjEG IZVJEŠTAJA O REALIZACIJI AKCIONOG PLANA ENERGETSKE EFIKASNOSTI JEDINICE LOKALNE SAMOUPRAVE</a:t>
            </a:r>
            <a:endParaRPr lang="en-US" dirty="0">
              <a:ln w="11430"/>
              <a:solidFill>
                <a:srgbClr val="1F2D8E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416" t="32515" r="18619" b="18555"/>
          <a:stretch>
            <a:fillRect/>
          </a:stretch>
        </p:blipFill>
        <p:spPr bwMode="auto">
          <a:xfrm>
            <a:off x="201821" y="1857364"/>
            <a:ext cx="8799335" cy="3786214"/>
          </a:xfrm>
          <a:prstGeom prst="rect">
            <a:avLst/>
          </a:prstGeom>
          <a:noFill/>
          <a:ln w="9525">
            <a:solidFill>
              <a:srgbClr val="1F2D8E"/>
            </a:solidFill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0034" y="5857892"/>
            <a:ext cx="822960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600" dirty="0" err="1" smtClean="0">
                <a:latin typeface="Calibri" pitchFamily="34" charset="0"/>
              </a:rPr>
              <a:t>Pri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izvještavanj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</a:t>
            </a: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je 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potrebno</a:t>
            </a:r>
            <a:r>
              <a:rPr kumimoji="0" lang="en-US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uklju</a:t>
            </a:r>
            <a:r>
              <a:rPr lang="en-US" sz="1600" dirty="0" err="1" smtClean="0">
                <a:latin typeface="Calibri" pitchFamily="34" charset="0"/>
              </a:rPr>
              <a:t>citi</a:t>
            </a:r>
            <a:r>
              <a:rPr lang="en-US" sz="1600" dirty="0" smtClean="0">
                <a:latin typeface="Calibri" pitchFamily="34" charset="0"/>
              </a:rPr>
              <a:t> I </a:t>
            </a: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konkretne uštede u PJ</a:t>
            </a:r>
            <a:r>
              <a:rPr lang="hr-HR" sz="1600" baseline="0" dirty="0" smtClean="0">
                <a:latin typeface="Calibri" pitchFamily="34" charset="0"/>
              </a:rPr>
              <a:t>,</a:t>
            </a:r>
            <a:r>
              <a:rPr lang="hr-HR" sz="1600" dirty="0" smtClean="0">
                <a:latin typeface="Calibri" pitchFamily="34" charset="0"/>
              </a:rPr>
              <a:t> niti u GWh, </a:t>
            </a:r>
            <a:r>
              <a:rPr lang="en-US" sz="1600" dirty="0" err="1" smtClean="0">
                <a:latin typeface="Calibri" pitchFamily="34" charset="0"/>
              </a:rPr>
              <a:t>ili</a:t>
            </a:r>
            <a:r>
              <a:rPr lang="hr-HR" sz="1600" dirty="0" smtClean="0">
                <a:latin typeface="Calibri" pitchFamily="34" charset="0"/>
              </a:rPr>
              <a:t> konkretnu potrošnj</a:t>
            </a:r>
            <a:r>
              <a:rPr lang="en-US" sz="1600" dirty="0" smtClean="0">
                <a:latin typeface="Calibri" pitchFamily="34" charset="0"/>
              </a:rPr>
              <a:t>u</a:t>
            </a:r>
            <a:r>
              <a:rPr lang="hr-HR" sz="1600" dirty="0" smtClean="0">
                <a:latin typeface="Calibri" pitchFamily="34" charset="0"/>
              </a:rPr>
              <a:t> energije.</a:t>
            </a:r>
            <a:endParaRPr kumimoji="0" lang="bs-Latn-BA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85750" y="928670"/>
            <a:ext cx="86439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s-Latn-BA" dirty="0" smtClean="0">
                <a:latin typeface="+mn-lt"/>
              </a:rPr>
              <a:t>UPUTSTVO O IZRADI GODIŠNjEG IZVJEŠTAJA O REALIZACIJI AKCIONOG PLANA ENERGETSKE EFIKASNOSTI JEDINICE LOKALNE SAMOUPRAVE</a:t>
            </a:r>
            <a:endParaRPr lang="en-US" dirty="0">
              <a:ln w="11430"/>
              <a:solidFill>
                <a:srgbClr val="1F2D8E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3301"/>
            <a:ext cx="8229600" cy="4525963"/>
          </a:xfrm>
        </p:spPr>
        <p:txBody>
          <a:bodyPr/>
          <a:lstStyle/>
          <a:p>
            <a:pPr algn="just"/>
            <a:r>
              <a:rPr lang="hr-HR" sz="1600" b="1" dirty="0" err="1" smtClean="0">
                <a:latin typeface="Calibri" pitchFamily="34" charset="0"/>
              </a:rPr>
              <a:t>V</a:t>
            </a:r>
            <a:r>
              <a:rPr lang="en-US" sz="1600" b="1" dirty="0" err="1" smtClean="0">
                <a:latin typeface="Calibri" pitchFamily="34" charset="0"/>
              </a:rPr>
              <a:t>eliki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potrošač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energije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hr-HR" sz="1600" dirty="0" smtClean="0">
                <a:latin typeface="Calibri" pitchFamily="34" charset="0"/>
              </a:rPr>
              <a:t>- </a:t>
            </a:r>
            <a:r>
              <a:rPr lang="en-US" sz="1600" dirty="0" err="1" smtClean="0">
                <a:latin typeface="Calibri" pitchFamily="34" charset="0"/>
              </a:rPr>
              <a:t>krajnji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kupac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energije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čija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ukupna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godišnja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potrošnja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energije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prelazi</a:t>
            </a:r>
            <a:r>
              <a:rPr lang="en-US" sz="1600" dirty="0" smtClean="0">
                <a:latin typeface="Calibri" pitchFamily="34" charset="0"/>
              </a:rPr>
              <a:t> 36 </a:t>
            </a:r>
            <a:r>
              <a:rPr lang="en-US" sz="1600" dirty="0" err="1" smtClean="0">
                <a:latin typeface="Calibri" pitchFamily="34" charset="0"/>
              </a:rPr>
              <a:t>teradžula</a:t>
            </a:r>
            <a:r>
              <a:rPr lang="en-US" sz="1600" dirty="0" smtClean="0">
                <a:latin typeface="Calibri" pitchFamily="34" charset="0"/>
              </a:rPr>
              <a:t> (TJ) </a:t>
            </a:r>
            <a:r>
              <a:rPr lang="en-US" sz="1600" dirty="0" err="1" smtClean="0">
                <a:latin typeface="Calibri" pitchFamily="34" charset="0"/>
              </a:rPr>
              <a:t>ili</a:t>
            </a:r>
            <a:r>
              <a:rPr lang="en-US" sz="1600" dirty="0" smtClean="0">
                <a:latin typeface="Calibri" pitchFamily="34" charset="0"/>
              </a:rPr>
              <a:t> 10 </a:t>
            </a:r>
            <a:r>
              <a:rPr lang="en-US" sz="1600" dirty="0" err="1" smtClean="0">
                <a:latin typeface="Calibri" pitchFamily="34" charset="0"/>
              </a:rPr>
              <a:t>GVh</a:t>
            </a:r>
            <a:r>
              <a:rPr lang="en-US" sz="1600" dirty="0" smtClean="0">
                <a:latin typeface="Calibri" pitchFamily="34" charset="0"/>
              </a:rPr>
              <a:t>,</a:t>
            </a:r>
            <a:r>
              <a:rPr lang="hr-HR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donosi</a:t>
            </a:r>
            <a:r>
              <a:rPr lang="en-US" sz="1600" dirty="0" smtClean="0">
                <a:latin typeface="Calibri" pitchFamily="34" charset="0"/>
              </a:rPr>
              <a:t> plan </a:t>
            </a:r>
            <a:r>
              <a:rPr lang="en-US" sz="1600" dirty="0" err="1" smtClean="0">
                <a:latin typeface="Calibri" pitchFamily="34" charset="0"/>
              </a:rPr>
              <a:t>energetske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efikasnosti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za</a:t>
            </a:r>
            <a:r>
              <a:rPr lang="en-US" sz="1600" dirty="0" smtClean="0">
                <a:latin typeface="Calibri" pitchFamily="34" charset="0"/>
              </a:rPr>
              <a:t> period </a:t>
            </a:r>
            <a:r>
              <a:rPr lang="en-US" sz="1600" dirty="0" err="1" smtClean="0">
                <a:latin typeface="Calibri" pitchFamily="34" charset="0"/>
              </a:rPr>
              <a:t>od</a:t>
            </a:r>
            <a:r>
              <a:rPr lang="en-US" sz="1600" dirty="0" smtClean="0">
                <a:latin typeface="Calibri" pitchFamily="34" charset="0"/>
              </a:rPr>
              <a:t> tri </a:t>
            </a:r>
            <a:r>
              <a:rPr lang="en-US" sz="1600" dirty="0" err="1" smtClean="0">
                <a:latin typeface="Calibri" pitchFamily="34" charset="0"/>
              </a:rPr>
              <a:t>godine</a:t>
            </a:r>
            <a:r>
              <a:rPr lang="hr-HR" sz="1600" dirty="0" smtClean="0">
                <a:latin typeface="Calibri" pitchFamily="34" charset="0"/>
              </a:rPr>
              <a:t>.</a:t>
            </a:r>
            <a:endParaRPr lang="en-US" sz="1600" dirty="0" smtClean="0">
              <a:latin typeface="Calibri" pitchFamily="34" charset="0"/>
            </a:endParaRPr>
          </a:p>
          <a:p>
            <a:pPr algn="just"/>
            <a:endParaRPr lang="en-US" sz="1600" dirty="0" smtClean="0">
              <a:latin typeface="Calibri" pitchFamily="34" charset="0"/>
            </a:endParaRPr>
          </a:p>
          <a:p>
            <a:pPr algn="just"/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Veliki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potrošač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dužan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je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da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dostavi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godišnji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izvještaj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o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realizaciji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plana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velikog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potrošača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Ministarstvu</a:t>
            </a:r>
            <a:r>
              <a:rPr lang="hr-HR" sz="1600" dirty="0" smtClean="0">
                <a:solidFill>
                  <a:srgbClr val="FF0000"/>
                </a:solidFill>
                <a:latin typeface="Calibri" pitchFamily="34" charset="0"/>
              </a:rPr>
              <a:t> industrije, energetike i rudarstva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i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Fondu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najkasnije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do 31.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marta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tekuće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godine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za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prethodnu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alibri" pitchFamily="34" charset="0"/>
              </a:rPr>
              <a:t>godinu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  <a:endParaRPr lang="hr-HR" sz="1600" dirty="0" smtClean="0">
              <a:solidFill>
                <a:srgbClr val="FF0000"/>
              </a:solidFill>
              <a:latin typeface="Calibri" pitchFamily="34" charset="0"/>
            </a:endParaRPr>
          </a:p>
          <a:p>
            <a:pPr algn="just"/>
            <a:endParaRPr lang="hr-HR" sz="1600" dirty="0" smtClean="0">
              <a:latin typeface="Calibri" pitchFamily="34" charset="0"/>
            </a:endParaRPr>
          </a:p>
          <a:p>
            <a:pPr algn="just"/>
            <a:r>
              <a:rPr lang="vi-VN" sz="1600" b="1" dirty="0" smtClean="0">
                <a:latin typeface="Calibri" pitchFamily="34" charset="0"/>
              </a:rPr>
              <a:t>Energetski menadžment </a:t>
            </a:r>
            <a:r>
              <a:rPr lang="vi-VN" sz="1600" dirty="0" smtClean="0">
                <a:latin typeface="Calibri" pitchFamily="34" charset="0"/>
              </a:rPr>
              <a:t>je sistem organizacionih i tehničkih mjera i aktivnosti, kojima se vrši praćenje i analiza potrošnje energije, te utvrđuju mjere za poboljšanje energetske efikasnosti i racionalno korišćenje energije. </a:t>
            </a:r>
            <a:endParaRPr lang="hr-HR" sz="1600" dirty="0" smtClean="0">
              <a:latin typeface="Calibri" pitchFamily="34" charset="0"/>
            </a:endParaRPr>
          </a:p>
          <a:p>
            <a:pPr algn="just"/>
            <a:endParaRPr lang="vi-VN" sz="1600" dirty="0" smtClean="0">
              <a:latin typeface="Calibri" pitchFamily="34" charset="0"/>
            </a:endParaRPr>
          </a:p>
          <a:p>
            <a:pPr algn="just"/>
            <a:r>
              <a:rPr lang="en-US" sz="1600" b="1" dirty="0" err="1" smtClean="0">
                <a:latin typeface="Calibri" pitchFamily="34" charset="0"/>
              </a:rPr>
              <a:t>Energetski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menadžment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obuhvata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sljedeće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aktivnosti</a:t>
            </a:r>
            <a:r>
              <a:rPr lang="hr-HR" sz="1600" b="1" dirty="0" smtClean="0">
                <a:latin typeface="Calibri" pitchFamily="34" charset="0"/>
              </a:rPr>
              <a:t>:</a:t>
            </a:r>
            <a:endParaRPr lang="en-US" sz="1600" b="1" dirty="0" smtClean="0">
              <a:latin typeface="Calibri" pitchFamily="34" charset="0"/>
            </a:endParaRPr>
          </a:p>
          <a:p>
            <a:pPr algn="just"/>
            <a:r>
              <a:rPr lang="en-US" sz="1600" dirty="0" smtClean="0">
                <a:latin typeface="Calibri" pitchFamily="34" charset="0"/>
              </a:rPr>
              <a:t>d) </a:t>
            </a:r>
            <a:r>
              <a:rPr lang="en-US" sz="1600" dirty="0" err="1" smtClean="0">
                <a:latin typeface="Calibri" pitchFamily="34" charset="0"/>
              </a:rPr>
              <a:t>usvajanje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operativnih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planova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za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poboljšanje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energetske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efikasnosti</a:t>
            </a:r>
            <a:r>
              <a:rPr lang="en-US" sz="1600" dirty="0" smtClean="0">
                <a:latin typeface="Calibri" pitchFamily="34" charset="0"/>
              </a:rPr>
              <a:t>,</a:t>
            </a:r>
          </a:p>
          <a:p>
            <a:pPr algn="just"/>
            <a:r>
              <a:rPr lang="pl-PL" sz="1600" dirty="0" smtClean="0">
                <a:latin typeface="Calibri" pitchFamily="34" charset="0"/>
              </a:rPr>
              <a:t>đ) vođenje baze podataka o potrošnji energije i</a:t>
            </a:r>
          </a:p>
          <a:p>
            <a:pPr algn="just"/>
            <a:r>
              <a:rPr lang="vi-VN" sz="1600" b="1" dirty="0" smtClean="0">
                <a:latin typeface="Calibri" pitchFamily="34" charset="0"/>
              </a:rPr>
              <a:t>e)godišnje dostavljanje podataka Fondu za potrebe vođenja baze podataka o energetskoj efikasnosti.</a:t>
            </a:r>
            <a:endParaRPr lang="hr-HR" sz="1600" b="1" dirty="0" smtClean="0">
              <a:latin typeface="Calibri" pitchFamily="34" charset="0"/>
            </a:endParaRPr>
          </a:p>
          <a:p>
            <a:pPr algn="just"/>
            <a:endParaRPr lang="en-US" sz="1600" dirty="0" smtClean="0">
              <a:latin typeface="Calibri" pitchFamily="34" charset="0"/>
            </a:endParaRPr>
          </a:p>
          <a:p>
            <a:pPr algn="just"/>
            <a:r>
              <a:rPr lang="en-US" sz="1600" b="1" dirty="0" err="1" smtClean="0">
                <a:latin typeface="Calibri" pitchFamily="34" charset="0"/>
              </a:rPr>
              <a:t>Javni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sektor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i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veliki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potrošač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koji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koristi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zgradu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korisnom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površinom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većom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od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b="1" dirty="0" smtClean="0">
                <a:latin typeface="Calibri" pitchFamily="34" charset="0"/>
              </a:rPr>
              <a:t>500 m2 </a:t>
            </a:r>
            <a:r>
              <a:rPr lang="en-US" sz="1600" dirty="0" err="1" smtClean="0">
                <a:latin typeface="Calibri" pitchFamily="34" charset="0"/>
              </a:rPr>
              <a:t>dužan</a:t>
            </a:r>
            <a:r>
              <a:rPr lang="en-US" sz="1600" dirty="0" smtClean="0">
                <a:latin typeface="Calibri" pitchFamily="34" charset="0"/>
              </a:rPr>
              <a:t> je </a:t>
            </a:r>
            <a:r>
              <a:rPr lang="en-US" sz="1600" dirty="0" err="1" smtClean="0">
                <a:latin typeface="Calibri" pitchFamily="34" charset="0"/>
              </a:rPr>
              <a:t>da</a:t>
            </a:r>
            <a:r>
              <a:rPr lang="en-US" sz="1600" dirty="0" smtClean="0">
                <a:latin typeface="Calibri" pitchFamily="34" charset="0"/>
              </a:rPr>
              <a:t> u </a:t>
            </a:r>
            <a:r>
              <a:rPr lang="en-US" sz="1600" dirty="0" err="1" smtClean="0">
                <a:latin typeface="Calibri" pitchFamily="34" charset="0"/>
              </a:rPr>
              <a:t>toj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zgradi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uvede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energetski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menadžment</a:t>
            </a:r>
            <a:r>
              <a:rPr lang="en-US" sz="1600" dirty="0" smtClean="0">
                <a:latin typeface="Calibri" pitchFamily="34" charset="0"/>
              </a:rPr>
              <a:t> u </a:t>
            </a:r>
            <a:r>
              <a:rPr lang="en-US" sz="1600" dirty="0" err="1" smtClean="0">
                <a:latin typeface="Calibri" pitchFamily="34" charset="0"/>
              </a:rPr>
              <a:t>roku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od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godinu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dana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od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dana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stupanja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na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snagu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ovog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zakona</a:t>
            </a:r>
            <a:r>
              <a:rPr lang="en-US" sz="1600" dirty="0" smtClean="0">
                <a:latin typeface="Calibri" pitchFamily="34" charset="0"/>
              </a:rPr>
              <a:t>. </a:t>
            </a:r>
          </a:p>
          <a:p>
            <a:pPr algn="just"/>
            <a:endParaRPr lang="hr-HR" sz="1600" dirty="0" smtClean="0">
              <a:latin typeface="Calibri" pitchFamily="34" charset="0"/>
            </a:endParaRPr>
          </a:p>
          <a:p>
            <a:pPr algn="just"/>
            <a:endParaRPr lang="en-US" sz="1600" dirty="0" smtClean="0">
              <a:latin typeface="Calibri" pitchFamily="34" charset="0"/>
            </a:endParaRPr>
          </a:p>
          <a:p>
            <a:pPr algn="just"/>
            <a:endParaRPr lang="bs-Latn-BA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0623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n-US" sz="1600" b="1" dirty="0" err="1" smtClean="0">
                <a:latin typeface="Calibri" pitchFamily="34" charset="0"/>
              </a:rPr>
              <a:t>Operatori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distributivnog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sistema</a:t>
            </a:r>
            <a:r>
              <a:rPr lang="en-US" sz="1600" b="1" dirty="0" smtClean="0">
                <a:latin typeface="Calibri" pitchFamily="34" charset="0"/>
              </a:rPr>
              <a:t>, </a:t>
            </a:r>
            <a:r>
              <a:rPr lang="en-US" sz="1600" b="1" dirty="0" err="1" smtClean="0">
                <a:latin typeface="Calibri" pitchFamily="34" charset="0"/>
              </a:rPr>
              <a:t>distributeri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energije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i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snabdjevači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energijom</a:t>
            </a:r>
            <a:r>
              <a:rPr lang="en-US" sz="1600" b="1" dirty="0" smtClean="0">
                <a:latin typeface="Calibri" pitchFamily="34" charset="0"/>
              </a:rPr>
              <a:t>  </a:t>
            </a:r>
            <a:r>
              <a:rPr lang="en-US" sz="1600" dirty="0" err="1" smtClean="0">
                <a:latin typeface="Calibri" pitchFamily="34" charset="0"/>
              </a:rPr>
              <a:t>dužni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su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podnose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godišnji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izvještaj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Fondu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</a:rPr>
              <a:t>najkasnije</a:t>
            </a:r>
            <a:r>
              <a:rPr lang="en-US" sz="1600" dirty="0" smtClean="0">
                <a:latin typeface="Calibri" pitchFamily="34" charset="0"/>
              </a:rPr>
              <a:t> do 31. </a:t>
            </a:r>
            <a:r>
              <a:rPr lang="en-US" sz="1600" dirty="0" err="1" smtClean="0">
                <a:latin typeface="Calibri" pitchFamily="34" charset="0"/>
              </a:rPr>
              <a:t>marta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tekuće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godine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za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prethodnu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godinu</a:t>
            </a:r>
            <a:endParaRPr lang="hr-HR" sz="1600" dirty="0" smtClean="0">
              <a:latin typeface="Calibri" pitchFamily="34" charset="0"/>
            </a:endParaRPr>
          </a:p>
          <a:p>
            <a:pPr algn="just">
              <a:buNone/>
            </a:pPr>
            <a:endParaRPr lang="en-US" sz="1600" dirty="0" smtClean="0">
              <a:latin typeface="Calibri" pitchFamily="34" charset="0"/>
            </a:endParaRPr>
          </a:p>
          <a:p>
            <a:pPr algn="just">
              <a:buNone/>
            </a:pPr>
            <a:r>
              <a:rPr lang="hr-HR" sz="1600" dirty="0" smtClean="0">
                <a:latin typeface="Calibri" pitchFamily="34" charset="0"/>
              </a:rPr>
              <a:t>Navedeni </a:t>
            </a:r>
            <a:r>
              <a:rPr lang="en-US" sz="1600" dirty="0" err="1" smtClean="0">
                <a:latin typeface="Calibri" pitchFamily="34" charset="0"/>
              </a:rPr>
              <a:t>Izvještaj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sadrži</a:t>
            </a:r>
            <a:r>
              <a:rPr lang="en-US" sz="1600" dirty="0" smtClean="0">
                <a:latin typeface="Calibri" pitchFamily="34" charset="0"/>
              </a:rPr>
              <a:t>:</a:t>
            </a:r>
          </a:p>
          <a:p>
            <a:pPr algn="just">
              <a:buNone/>
            </a:pPr>
            <a:endParaRPr lang="en-US" sz="1600" dirty="0" smtClean="0">
              <a:latin typeface="Calibri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pregled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energije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energenata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</a:rPr>
              <a:t>prema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strukturi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krajnjih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kupaca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</a:rPr>
              <a:t>kategoriji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vrsti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potrošnje</a:t>
            </a:r>
            <a:r>
              <a:rPr lang="en-US" sz="1600" dirty="0" smtClean="0">
                <a:latin typeface="Calibri" pitchFamily="34" charset="0"/>
              </a:rPr>
              <a:t>, </a:t>
            </a:r>
          </a:p>
          <a:p>
            <a:pPr algn="just">
              <a:buFont typeface="+mj-lt"/>
              <a:buAutoNum type="arabicPeriod"/>
            </a:pPr>
            <a:r>
              <a:rPr lang="pl-PL" sz="1600" dirty="0" smtClean="0">
                <a:latin typeface="Calibri" pitchFamily="34" charset="0"/>
              </a:rPr>
              <a:t>geografsku lokaciju njihovih krajnjih kupaca, ako je to moguće,</a:t>
            </a:r>
          </a:p>
          <a:p>
            <a:pPr algn="just">
              <a:buFont typeface="+mj-lt"/>
              <a:buAutoNum type="arabicPeriod"/>
            </a:pPr>
            <a:r>
              <a:rPr lang="en-US" sz="1600" b="1" dirty="0" err="1" smtClean="0">
                <a:latin typeface="Calibri" pitchFamily="34" charset="0"/>
              </a:rPr>
              <a:t>procjenu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stanja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energetske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err="1" smtClean="0">
                <a:latin typeface="Calibri" pitchFamily="34" charset="0"/>
              </a:rPr>
              <a:t>efikasnosti</a:t>
            </a:r>
            <a:r>
              <a:rPr lang="en-US" sz="1600" b="1" dirty="0" smtClean="0">
                <a:latin typeface="Calibri" pitchFamily="34" charset="0"/>
              </a:rPr>
              <a:t>,</a:t>
            </a:r>
          </a:p>
          <a:p>
            <a:pPr algn="just">
              <a:buFont typeface="+mj-lt"/>
              <a:buAutoNum type="arabicPeriod"/>
            </a:pPr>
            <a:r>
              <a:rPr lang="en-US" sz="1600" dirty="0" err="1" smtClean="0">
                <a:latin typeface="Calibri" pitchFamily="34" charset="0"/>
              </a:rPr>
              <a:t>podatke</a:t>
            </a:r>
            <a:r>
              <a:rPr lang="en-US" sz="1600" dirty="0" smtClean="0">
                <a:latin typeface="Calibri" pitchFamily="34" charset="0"/>
              </a:rPr>
              <a:t> o </a:t>
            </a:r>
            <a:r>
              <a:rPr lang="en-US" sz="1600" dirty="0" err="1" smtClean="0">
                <a:latin typeface="Calibri" pitchFamily="34" charset="0"/>
              </a:rPr>
              <a:t>stepenu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mjerenja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energije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prema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strukturi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krajnjih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kupaca</a:t>
            </a:r>
            <a:r>
              <a:rPr lang="en-US" sz="1600" dirty="0" smtClean="0">
                <a:latin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</a:rPr>
              <a:t>kategoriji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vrsti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potrošnje</a:t>
            </a:r>
            <a:r>
              <a:rPr lang="en-US" sz="1600" dirty="0" smtClean="0">
                <a:latin typeface="Calibri" pitchFamily="34" charset="0"/>
              </a:rPr>
              <a:t>, </a:t>
            </a:r>
          </a:p>
          <a:p>
            <a:pPr algn="just">
              <a:buFont typeface="+mj-lt"/>
              <a:buAutoNum type="arabicPeriod"/>
            </a:pPr>
            <a:r>
              <a:rPr lang="en-US" sz="1600" dirty="0" err="1" smtClean="0">
                <a:latin typeface="Calibri" pitchFamily="34" charset="0"/>
              </a:rPr>
              <a:t>podatke</a:t>
            </a:r>
            <a:r>
              <a:rPr lang="en-US" sz="1600" dirty="0" smtClean="0">
                <a:latin typeface="Calibri" pitchFamily="34" charset="0"/>
              </a:rPr>
              <a:t> o </a:t>
            </a:r>
            <a:r>
              <a:rPr lang="en-US" sz="1600" dirty="0" err="1" smtClean="0">
                <a:latin typeface="Calibri" pitchFamily="34" charset="0"/>
              </a:rPr>
              <a:t>ponudama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energetskih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usluga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krajnjim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kupcima</a:t>
            </a:r>
            <a:r>
              <a:rPr lang="en-US" sz="1600" dirty="0" smtClean="0">
                <a:latin typeface="Calibri" pitchFamily="34" charset="0"/>
              </a:rPr>
              <a:t>,</a:t>
            </a:r>
          </a:p>
          <a:p>
            <a:pPr algn="just">
              <a:buFont typeface="+mj-lt"/>
              <a:buAutoNum type="arabicPeriod"/>
            </a:pPr>
            <a:r>
              <a:rPr lang="vi-VN" sz="1600" dirty="0" smtClean="0">
                <a:latin typeface="Calibri" pitchFamily="34" charset="0"/>
              </a:rPr>
              <a:t>podatke o ponudama za ugradnju individualnih uređaja za mjerenje potrošnje energije i</a:t>
            </a:r>
          </a:p>
          <a:p>
            <a:pPr algn="just">
              <a:buFont typeface="+mj-lt"/>
              <a:buAutoNum type="arabicPeriod"/>
            </a:pPr>
            <a:r>
              <a:rPr lang="en-US" sz="1600" dirty="0" err="1" smtClean="0">
                <a:latin typeface="Calibri" pitchFamily="34" charset="0"/>
              </a:rPr>
              <a:t>druge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podatke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koji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mogu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da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budu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relevantni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za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energetsku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</a:rPr>
              <a:t>efikasnost</a:t>
            </a:r>
            <a:r>
              <a:rPr lang="en-US" sz="1600" dirty="0" smtClean="0">
                <a:latin typeface="Calibri" pitchFamily="34" charset="0"/>
              </a:rPr>
              <a:t>.</a:t>
            </a:r>
            <a:endParaRPr lang="bs-Latn-BA" sz="1600" dirty="0"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4282" y="1142984"/>
            <a:ext cx="8643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dirty="0" smtClean="0">
                <a:ln w="11430"/>
                <a:solidFill>
                  <a:srgbClr val="1F2D8E"/>
                </a:solidFill>
                <a:latin typeface="+mj-lt"/>
              </a:rPr>
              <a:t>OBAVEZE OPERATORA DISTRIBUTIVNOG SISTEMA, DISTRIBUTERA ENERGIJE I SNABDJEVA</a:t>
            </a:r>
            <a:r>
              <a:rPr lang="hr-HR" sz="2000" dirty="0" smtClean="0">
                <a:ln w="11430"/>
                <a:solidFill>
                  <a:srgbClr val="1F2D8E"/>
                </a:solidFill>
                <a:latin typeface="+mj-lt"/>
              </a:rPr>
              <a:t>Č</a:t>
            </a:r>
            <a:r>
              <a:rPr lang="en-US" sz="2000" dirty="0" smtClean="0">
                <a:ln w="11430"/>
                <a:solidFill>
                  <a:srgbClr val="1F2D8E"/>
                </a:solidFill>
                <a:latin typeface="+mj-lt"/>
              </a:rPr>
              <a:t>A ENERGIJOM</a:t>
            </a:r>
            <a:endParaRPr lang="en-US" sz="2000" dirty="0">
              <a:ln w="11430"/>
              <a:solidFill>
                <a:srgbClr val="1F2D8E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3499"/>
            <a:ext cx="8229600" cy="4025897"/>
          </a:xfrm>
        </p:spPr>
        <p:txBody>
          <a:bodyPr/>
          <a:lstStyle/>
          <a:p>
            <a:r>
              <a:rPr lang="vi-VN" sz="1600" dirty="0" smtClean="0">
                <a:latin typeface="Calibri" pitchFamily="34" charset="0"/>
              </a:rPr>
              <a:t>U cilju obezbjeđenja najvećeg nivoa dostupnosti informacija u skladu sa ovim zakonom, </a:t>
            </a:r>
            <a:r>
              <a:rPr lang="vi-VN" sz="1600" b="1" dirty="0" smtClean="0">
                <a:latin typeface="Calibri" pitchFamily="34" charset="0"/>
              </a:rPr>
              <a:t>Fond uspostavlja i vodi bazu podataka o energetskoj efikasnosti</a:t>
            </a:r>
            <a:r>
              <a:rPr lang="hr-HR" sz="1600" b="1" dirty="0" smtClean="0">
                <a:latin typeface="Calibri" pitchFamily="34" charset="0"/>
              </a:rPr>
              <a:t>.</a:t>
            </a:r>
            <a:r>
              <a:rPr lang="hr-HR" sz="1600" dirty="0" smtClean="0">
                <a:latin typeface="Calibri" pitchFamily="34" charset="0"/>
              </a:rPr>
              <a:t/>
            </a:r>
            <a:br>
              <a:rPr lang="hr-HR" sz="1600" dirty="0" smtClean="0">
                <a:latin typeface="Calibri" pitchFamily="34" charset="0"/>
              </a:rPr>
            </a:br>
            <a:endParaRPr lang="vi-VN" sz="1600" dirty="0" smtClean="0">
              <a:latin typeface="Calibri" pitchFamily="34" charset="0"/>
            </a:endParaRPr>
          </a:p>
          <a:p>
            <a:pPr algn="just"/>
            <a:r>
              <a:rPr lang="vi-VN" sz="1600" b="1" dirty="0" smtClean="0">
                <a:latin typeface="Calibri" pitchFamily="34" charset="0"/>
              </a:rPr>
              <a:t>Sadržaj, strukturu i način prikupljanja i pružanja informacija za potrebe vođenja baze podataka o energetskoj efikasnosti</a:t>
            </a:r>
            <a:r>
              <a:rPr lang="vi-VN" sz="1600" dirty="0" smtClean="0">
                <a:latin typeface="Calibri" pitchFamily="34" charset="0"/>
              </a:rPr>
              <a:t>, kao i dostupnost ovih informacija javnosti, propisuje Fond, uz prethodno pribavljeno mišljenje Ministarstva i ministarstva nadležnog za poslove građevinarstva i zaštite životne sredine. </a:t>
            </a:r>
            <a:endParaRPr lang="hr-HR" sz="1600" dirty="0" smtClean="0">
              <a:latin typeface="Calibri" pitchFamily="34" charset="0"/>
            </a:endParaRPr>
          </a:p>
          <a:p>
            <a:pPr algn="just"/>
            <a:endParaRPr lang="vi-VN" sz="1600" dirty="0" smtClean="0">
              <a:latin typeface="Calibri" pitchFamily="34" charset="0"/>
            </a:endParaRPr>
          </a:p>
          <a:p>
            <a:pPr algn="just"/>
            <a:r>
              <a:rPr lang="vi-VN" sz="1600" dirty="0" smtClean="0">
                <a:latin typeface="Calibri" pitchFamily="34" charset="0"/>
              </a:rPr>
              <a:t>Fond je dužan da Ministarstvu i ministarstvu nadležnom za poslove građevinarstva i zaštite životne sredine obezbijedi dostupnost podataka iz baze podataka o energetskoj efikasnosti.</a:t>
            </a:r>
            <a:endParaRPr lang="hr-HR" sz="1600" dirty="0" smtClean="0">
              <a:latin typeface="Calibri" pitchFamily="34" charset="0"/>
            </a:endParaRPr>
          </a:p>
          <a:p>
            <a:pPr algn="just"/>
            <a:endParaRPr lang="hr-HR" sz="1600" dirty="0" smtClean="0">
              <a:latin typeface="Calibri" pitchFamily="34" charset="0"/>
            </a:endParaRPr>
          </a:p>
          <a:p>
            <a:pPr algn="just"/>
            <a:r>
              <a:rPr lang="vi-VN" sz="1600" dirty="0" smtClean="0">
                <a:latin typeface="Calibri" pitchFamily="34" charset="0"/>
              </a:rPr>
              <a:t>Direktor Fonda će u roku od godinu dana od dana stupanja na snagu ovog zakona donijeti </a:t>
            </a:r>
            <a:r>
              <a:rPr lang="vi-VN" sz="1600" b="1" dirty="0" smtClean="0">
                <a:latin typeface="Calibri" pitchFamily="34" charset="0"/>
              </a:rPr>
              <a:t>podzakonski akt, </a:t>
            </a:r>
            <a:r>
              <a:rPr lang="vi-VN" sz="1600" dirty="0" smtClean="0">
                <a:latin typeface="Calibri" pitchFamily="34" charset="0"/>
              </a:rPr>
              <a:t>uz prethodno pribavljeno mišljenje Ministarstva i ministarstva nadležnog za poslove građevinarstva i zaštite životne sredin</a:t>
            </a:r>
            <a:r>
              <a:rPr lang="hr-HR" sz="1600" dirty="0" smtClean="0">
                <a:latin typeface="Calibri" pitchFamily="34" charset="0"/>
              </a:rPr>
              <a:t>e.</a:t>
            </a:r>
            <a:endParaRPr lang="vi-VN" sz="1600" dirty="0" smtClean="0">
              <a:latin typeface="Calibri" pitchFamily="34" charset="0"/>
            </a:endParaRPr>
          </a:p>
          <a:p>
            <a:pPr algn="just"/>
            <a:endParaRPr lang="bs-Latn-BA" sz="1600" dirty="0">
              <a:latin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5780" y="1214422"/>
            <a:ext cx="8643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vi-VN" sz="2000" dirty="0" smtClean="0">
                <a:latin typeface="Calibri" pitchFamily="34" charset="0"/>
              </a:rPr>
              <a:t>VOĐENJ</a:t>
            </a:r>
            <a:r>
              <a:rPr lang="en-US" sz="2000" dirty="0" smtClean="0">
                <a:latin typeface="Calibri" pitchFamily="34" charset="0"/>
              </a:rPr>
              <a:t>E</a:t>
            </a:r>
            <a:r>
              <a:rPr lang="vi-VN" sz="2000" dirty="0" smtClean="0">
                <a:latin typeface="Calibri" pitchFamily="34" charset="0"/>
              </a:rPr>
              <a:t> BAZE PODATAKA O ENERGETSKOJ EFIKASNOSTI</a:t>
            </a:r>
            <a:r>
              <a:rPr lang="en-US" sz="2000" dirty="0" smtClean="0">
                <a:latin typeface="Calibri" pitchFamily="34" charset="0"/>
              </a:rPr>
              <a:t> I DONO</a:t>
            </a:r>
            <a:r>
              <a:rPr lang="vi-VN" sz="2000" dirty="0" smtClean="0">
                <a:latin typeface="Calibri" pitchFamily="34" charset="0"/>
              </a:rPr>
              <a:t>Š</a:t>
            </a:r>
            <a:r>
              <a:rPr lang="en-US" sz="2000" dirty="0" smtClean="0">
                <a:latin typeface="Calibri" pitchFamily="34" charset="0"/>
              </a:rPr>
              <a:t>ENJE PODZAKONSKIH AKATA</a:t>
            </a:r>
            <a:endParaRPr lang="en-US" sz="2000" dirty="0">
              <a:ln w="11430"/>
              <a:solidFill>
                <a:srgbClr val="1F2D8E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28596" y="1403367"/>
            <a:ext cx="8229600" cy="4525963"/>
          </a:xfrm>
        </p:spPr>
        <p:txBody>
          <a:bodyPr/>
          <a:lstStyle/>
          <a:p>
            <a:pPr algn="just" eaLnBrk="1" hangingPunct="1"/>
            <a:endParaRPr lang="hr-HR" sz="1600" dirty="0" smtClean="0"/>
          </a:p>
          <a:p>
            <a:pPr algn="just" eaLnBrk="1" hangingPunct="1">
              <a:buFont typeface="Arial" charset="0"/>
              <a:buNone/>
            </a:pPr>
            <a:r>
              <a:rPr lang="hr-HR" sz="1600" dirty="0" smtClean="0"/>
              <a:t>Prema odredbama</a:t>
            </a:r>
            <a:r>
              <a:rPr lang="hr-HR" sz="1600" b="1" dirty="0" smtClean="0"/>
              <a:t> Z</a:t>
            </a:r>
            <a:r>
              <a:rPr lang="sr-Cyrl-BA" sz="1600" b="1" dirty="0" smtClean="0"/>
              <a:t>akon</a:t>
            </a:r>
            <a:r>
              <a:rPr lang="hr-HR" sz="1600" b="1" dirty="0" smtClean="0"/>
              <a:t>a</a:t>
            </a:r>
            <a:r>
              <a:rPr lang="sr-Cyrl-BA" sz="1600" b="1" dirty="0" smtClean="0"/>
              <a:t> </a:t>
            </a:r>
            <a:r>
              <a:rPr lang="hr-HR" sz="1600" b="1" dirty="0" smtClean="0"/>
              <a:t>o </a:t>
            </a:r>
            <a:r>
              <a:rPr lang="bs-Latn-BA" sz="1600" b="1" dirty="0" smtClean="0"/>
              <a:t>uređenju prostora i građenju</a:t>
            </a:r>
            <a:r>
              <a:rPr lang="bs-Latn-BA" sz="1600" dirty="0" smtClean="0"/>
              <a:t> i implementirajući osnovne odredbe </a:t>
            </a:r>
            <a:r>
              <a:rPr lang="bs-Latn-BA" sz="1600" b="1" dirty="0" smtClean="0"/>
              <a:t>Direktive 20</a:t>
            </a:r>
            <a:r>
              <a:rPr lang="en-US" sz="1600" b="1" dirty="0" smtClean="0"/>
              <a:t>10</a:t>
            </a:r>
            <a:r>
              <a:rPr lang="bs-Latn-BA" sz="1600" b="1" dirty="0" smtClean="0"/>
              <a:t>/</a:t>
            </a:r>
            <a:r>
              <a:rPr lang="en-US" sz="1600" b="1" dirty="0" smtClean="0"/>
              <a:t>3</a:t>
            </a:r>
            <a:r>
              <a:rPr lang="bs-Latn-BA" sz="1600" b="1" dirty="0" smtClean="0"/>
              <a:t>1</a:t>
            </a:r>
            <a:r>
              <a:rPr lang="en-US" sz="1600" b="1" dirty="0" smtClean="0"/>
              <a:t>/EU</a:t>
            </a:r>
            <a:r>
              <a:rPr lang="bs-Latn-BA" sz="1600" b="1" dirty="0" smtClean="0"/>
              <a:t> o energetskim svojstvima zgrada </a:t>
            </a:r>
            <a:r>
              <a:rPr lang="hr-HR" sz="1600" dirty="0" smtClean="0"/>
              <a:t>p</a:t>
            </a:r>
            <a:r>
              <a:rPr lang="ru-RU" sz="1600" dirty="0" smtClean="0"/>
              <a:t>rije izdavanja upotrebne dozvole, </a:t>
            </a:r>
            <a:r>
              <a:rPr lang="sr-Cyrl-CS" sz="1600" dirty="0" smtClean="0"/>
              <a:t>odobrenja za probni rad</a:t>
            </a:r>
            <a:r>
              <a:rPr lang="ru-RU" sz="1600" dirty="0" smtClean="0"/>
              <a:t>, odnosno prije promjene vlasništva ili iznajmljivanja </a:t>
            </a:r>
            <a:r>
              <a:rPr lang="sr-Cyrl-RS" sz="1600" dirty="0" smtClean="0"/>
              <a:t>nove </a:t>
            </a:r>
            <a:r>
              <a:rPr lang="ru-RU" sz="1600" dirty="0" smtClean="0"/>
              <a:t>zgrade</a:t>
            </a:r>
            <a:r>
              <a:rPr lang="sr-Cyrl-RS" sz="1600" dirty="0" smtClean="0"/>
              <a:t> izgrađene</a:t>
            </a:r>
            <a:r>
              <a:rPr lang="ru-RU" sz="1600" dirty="0" smtClean="0"/>
              <a:t>, </a:t>
            </a:r>
            <a:r>
              <a:rPr lang="ru-RU" sz="1600" b="1" dirty="0" smtClean="0"/>
              <a:t>mora se pribaviti </a:t>
            </a:r>
            <a:r>
              <a:rPr lang="sr-Cyrl-BA" sz="1600" b="1" dirty="0" smtClean="0"/>
              <a:t>energetski certifikat </a:t>
            </a:r>
            <a:r>
              <a:rPr lang="ru-RU" sz="1600" dirty="0" smtClean="0"/>
              <a:t>koji se izdaje </a:t>
            </a:r>
            <a:r>
              <a:rPr lang="sr-Cyrl-RS" sz="1600" dirty="0" smtClean="0"/>
              <a:t>u skladu sa odredbama </a:t>
            </a:r>
            <a:r>
              <a:rPr lang="hr-HR" sz="1600" dirty="0" smtClean="0"/>
              <a:t>pomenutog </a:t>
            </a:r>
            <a:r>
              <a:rPr lang="sr-Cyrl-RS" sz="1600" dirty="0" smtClean="0"/>
              <a:t>zakona i propisima </a:t>
            </a:r>
            <a:r>
              <a:rPr lang="sr-Cyrl-BA" sz="1600" dirty="0" smtClean="0"/>
              <a:t>koji se odnose na</a:t>
            </a:r>
            <a:r>
              <a:rPr lang="sr-Cyrl-RS" sz="1600" dirty="0" smtClean="0"/>
              <a:t> energetsk</a:t>
            </a:r>
            <a:r>
              <a:rPr lang="sr-Cyrl-BA" sz="1600" dirty="0" smtClean="0"/>
              <a:t>u</a:t>
            </a:r>
            <a:r>
              <a:rPr lang="sr-Cyrl-RS" sz="1600" dirty="0" smtClean="0"/>
              <a:t> efikasnost.</a:t>
            </a:r>
            <a:endParaRPr lang="hr-HR" sz="1600" dirty="0" smtClean="0"/>
          </a:p>
          <a:p>
            <a:pPr>
              <a:buNone/>
            </a:pPr>
            <a:endParaRPr lang="bs-Latn-BA" sz="1600" b="1" dirty="0" smtClean="0"/>
          </a:p>
          <a:p>
            <a:pPr algn="just" eaLnBrk="1" hangingPunct="1">
              <a:buNone/>
            </a:pPr>
            <a:r>
              <a:rPr lang="sr-Latn-CS" sz="1600" b="1" dirty="0" smtClean="0"/>
              <a:t>Ovlaš</a:t>
            </a:r>
            <a:r>
              <a:rPr lang="en-US" sz="1600" b="1" dirty="0" smtClean="0"/>
              <a:t>t</a:t>
            </a:r>
            <a:r>
              <a:rPr lang="sr-Latn-CS" sz="1600" b="1" dirty="0" smtClean="0"/>
              <a:t>eno lice koje je izvršilo energetski pregled, </a:t>
            </a:r>
            <a:r>
              <a:rPr lang="sr-Cyrl-BA" sz="1600" b="1" dirty="0" smtClean="0"/>
              <a:t>Fondu</a:t>
            </a:r>
            <a:r>
              <a:rPr lang="sr-Latn-CS" sz="1600" b="1" dirty="0" smtClean="0"/>
              <a:t> dostavlja</a:t>
            </a:r>
            <a:r>
              <a:rPr lang="sr-Cyrl-CS" sz="1600" b="1" dirty="0" smtClean="0"/>
              <a:t> izvještaj o sprovedenom pregledu i utvrđenoj energetskoj klasi zgrade, </a:t>
            </a:r>
            <a:r>
              <a:rPr lang="sr-Cyrl-BA" sz="1600" b="1" dirty="0" smtClean="0"/>
              <a:t>u roku od osam dana od dana povjeravanja pregleda.</a:t>
            </a:r>
            <a:endParaRPr lang="en-US" sz="1600" b="1" dirty="0" smtClean="0"/>
          </a:p>
          <a:p>
            <a:pPr algn="just" eaLnBrk="1" hangingPunct="1"/>
            <a:endParaRPr lang="bs-Latn-BA" sz="1600" dirty="0" smtClean="0"/>
          </a:p>
          <a:p>
            <a:pPr algn="just" eaLnBrk="1" hangingPunct="1"/>
            <a:r>
              <a:rPr lang="sr-Cyrl-CS" sz="1600" b="1" dirty="0" smtClean="0"/>
              <a:t>Fond</a:t>
            </a:r>
            <a:r>
              <a:rPr lang="sr-Latn-CS" sz="1600" dirty="0" smtClean="0"/>
              <a:t> na osnovu dostavljenog izvještaja </a:t>
            </a:r>
            <a:r>
              <a:rPr lang="sr-Latn-CS" sz="1600" b="1" dirty="0" smtClean="0"/>
              <a:t>izdaje energetski certifikat </a:t>
            </a:r>
            <a:r>
              <a:rPr lang="sr-Latn-CS" sz="1600" dirty="0" smtClean="0"/>
              <a:t>koji dostavlja ovlašćenom licu koje je izvršilo energetski pregled, Ministarstvu i nadležnom organu jedinice lokalne samouprave, u roku od osam dana od dostavljanja izvještaja. </a:t>
            </a:r>
          </a:p>
          <a:p>
            <a:pPr algn="just" eaLnBrk="1" hangingPunct="1"/>
            <a:endParaRPr lang="sr-Latn-CS" sz="1600" dirty="0" smtClean="0"/>
          </a:p>
          <a:p>
            <a:pPr algn="just" eaLnBrk="1" hangingPunct="1"/>
            <a:r>
              <a:rPr lang="sr-Cyrl-CS" sz="1600" b="1" dirty="0" smtClean="0"/>
              <a:t>FOND </a:t>
            </a:r>
            <a:r>
              <a:rPr lang="bs-Latn-BA" sz="1600" b="1" dirty="0" smtClean="0"/>
              <a:t>USPOSTAVLJA I VODI BAZE PODATAKA O ENERGETSKOJ EFIKASNOSTI ZGRADA I IZDATIM ENERGETSKIM CERTIFIKATIMA.</a:t>
            </a:r>
          </a:p>
          <a:p>
            <a:pPr algn="just" eaLnBrk="1" hangingPunct="1"/>
            <a:endParaRPr lang="bs-Latn-BA" sz="1600" dirty="0" smtClean="0"/>
          </a:p>
          <a:p>
            <a:pPr>
              <a:buNone/>
            </a:pPr>
            <a:endParaRPr lang="hr-HR" sz="1600" dirty="0" smtClean="0"/>
          </a:p>
          <a:p>
            <a:pPr algn="just" eaLnBrk="1" hangingPunct="1"/>
            <a:endParaRPr lang="en-US" sz="1600" dirty="0" smtClean="0"/>
          </a:p>
          <a:p>
            <a:pPr algn="just" eaLnBrk="1" hangingPunct="1">
              <a:buFont typeface="Arial" charset="0"/>
              <a:buNone/>
            </a:pPr>
            <a:endParaRPr lang="bs-Latn-BA" sz="1600" dirty="0" smtClean="0"/>
          </a:p>
          <a:p>
            <a:pPr algn="just" eaLnBrk="1" hangingPunct="1"/>
            <a:endParaRPr lang="bs-Latn-BA" sz="1600" dirty="0" smtClean="0"/>
          </a:p>
          <a:p>
            <a:pPr algn="just" eaLnBrk="1" hangingPunct="1"/>
            <a:endParaRPr lang="hr-HR" sz="1600" dirty="0" smtClean="0"/>
          </a:p>
          <a:p>
            <a:pPr algn="just" eaLnBrk="1" hangingPunct="1"/>
            <a:endParaRPr lang="hr-HR" sz="16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85750" y="1071546"/>
            <a:ext cx="8643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000" dirty="0">
                <a:ln w="11430"/>
                <a:solidFill>
                  <a:srgbClr val="1F2D8E"/>
                </a:solidFill>
                <a:latin typeface="+mj-lt"/>
              </a:rPr>
              <a:t>ENERGETSKO SERTIFIKOVANJE OBJEKATA</a:t>
            </a:r>
            <a:endParaRPr lang="en-US" sz="2000" dirty="0">
              <a:ln w="11430"/>
              <a:solidFill>
                <a:srgbClr val="1F2D8E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1831975"/>
            <a:ext cx="8229600" cy="4525963"/>
          </a:xfrm>
        </p:spPr>
        <p:txBody>
          <a:bodyPr/>
          <a:lstStyle/>
          <a:p>
            <a:pPr algn="just" eaLnBrk="1" hangingPunct="1"/>
            <a:r>
              <a:rPr lang="hr-HR" sz="1600" dirty="0" smtClean="0"/>
              <a:t>Uspješno završena </a:t>
            </a:r>
            <a:r>
              <a:rPr lang="vi-VN" sz="1600" b="1" dirty="0" smtClean="0">
                <a:latin typeface="Calibri" pitchFamily="34" charset="0"/>
              </a:rPr>
              <a:t>Posebn</a:t>
            </a:r>
            <a:r>
              <a:rPr lang="hr-HR" sz="1600" b="1" dirty="0" smtClean="0"/>
              <a:t>a</a:t>
            </a:r>
            <a:r>
              <a:rPr lang="vi-VN" sz="1600" b="1" dirty="0" smtClean="0">
                <a:latin typeface="Calibri" pitchFamily="34" charset="0"/>
              </a:rPr>
              <a:t> stručn</a:t>
            </a:r>
            <a:r>
              <a:rPr lang="hr-HR" sz="1600" b="1" dirty="0" smtClean="0"/>
              <a:t>a </a:t>
            </a:r>
            <a:r>
              <a:rPr lang="vi-VN" sz="1600" b="1" dirty="0" smtClean="0">
                <a:latin typeface="Calibri" pitchFamily="34" charset="0"/>
              </a:rPr>
              <a:t>obuk</a:t>
            </a:r>
            <a:r>
              <a:rPr lang="hr-HR" sz="1600" b="1" dirty="0" smtClean="0"/>
              <a:t>a</a:t>
            </a:r>
            <a:r>
              <a:rPr lang="vi-VN" sz="1600" b="1" dirty="0" smtClean="0">
                <a:latin typeface="Calibri" pitchFamily="34" charset="0"/>
              </a:rPr>
              <a:t> za obavljanje energetskih pregleda</a:t>
            </a:r>
            <a:r>
              <a:rPr lang="hr-HR" sz="1600" dirty="0" smtClean="0"/>
              <a:t>,</a:t>
            </a:r>
            <a:r>
              <a:rPr lang="hr-HR" sz="1600" b="1" dirty="0" smtClean="0"/>
              <a:t> </a:t>
            </a:r>
            <a:r>
              <a:rPr lang="hr-HR" sz="1600" dirty="0" smtClean="0"/>
              <a:t>biće osnov za sticanje </a:t>
            </a:r>
            <a:r>
              <a:rPr lang="hr-HR" sz="1600" b="1" dirty="0" smtClean="0"/>
              <a:t>licence za vršenje energetskog pregleda </a:t>
            </a:r>
            <a:r>
              <a:rPr lang="hr-HR" sz="1600" dirty="0" smtClean="0"/>
              <a:t>koja se </a:t>
            </a:r>
            <a:r>
              <a:rPr lang="sr-Cyrl-BA" sz="1600" dirty="0" smtClean="0"/>
              <a:t>izdaje</a:t>
            </a:r>
            <a:r>
              <a:rPr lang="en-US" sz="1600" dirty="0" smtClean="0"/>
              <a:t> </a:t>
            </a:r>
            <a:r>
              <a:rPr lang="sr-Cyrl-BA" sz="1600" b="1" dirty="0" smtClean="0"/>
              <a:t>fizičkim licima </a:t>
            </a:r>
            <a:r>
              <a:rPr lang="sr-Cyrl-BA" sz="1600" dirty="0" smtClean="0"/>
              <a:t>sa licencom za izradu ili reviziju tehničke dokumentacije ili građenje, stečenu prema odredbama </a:t>
            </a:r>
            <a:r>
              <a:rPr lang="hr-HR" sz="1600" b="1" dirty="0" smtClean="0"/>
              <a:t>Z</a:t>
            </a:r>
            <a:r>
              <a:rPr lang="sr-Cyrl-BA" sz="1600" b="1" dirty="0" smtClean="0"/>
              <a:t>akona </a:t>
            </a:r>
            <a:r>
              <a:rPr lang="hr-HR" sz="1600" b="1" dirty="0" smtClean="0"/>
              <a:t>o </a:t>
            </a:r>
            <a:r>
              <a:rPr lang="bs-Latn-BA" sz="1600" b="1" dirty="0" smtClean="0"/>
              <a:t>uređenju prostora i građenju </a:t>
            </a:r>
            <a:r>
              <a:rPr lang="sr-Cyrl-BA" sz="1600" dirty="0" smtClean="0"/>
              <a:t>i propisima o energetskoj efikasnosti.</a:t>
            </a:r>
            <a:endParaRPr lang="hr-HR" sz="1600" dirty="0" smtClean="0"/>
          </a:p>
          <a:p>
            <a:pPr algn="just" eaLnBrk="1" hangingPunct="1"/>
            <a:endParaRPr lang="en-US" sz="1600" dirty="0" smtClean="0"/>
          </a:p>
          <a:p>
            <a:pPr algn="just" eaLnBrk="1" hangingPunct="1"/>
            <a:r>
              <a:rPr lang="vi-VN" sz="1600" b="1" dirty="0" smtClean="0">
                <a:latin typeface="Calibri" pitchFamily="34" charset="0"/>
              </a:rPr>
              <a:t>Fond za zaštitu životne sredine i energetsku efikasnost Republike Srpske </a:t>
            </a:r>
            <a:r>
              <a:rPr lang="vi-VN" sz="1600" dirty="0" smtClean="0">
                <a:latin typeface="Calibri" pitchFamily="34" charset="0"/>
              </a:rPr>
              <a:t>organizuje Posebnu stručnu obuku</a:t>
            </a:r>
            <a:r>
              <a:rPr lang="hr-HR" sz="1600" dirty="0" smtClean="0">
                <a:latin typeface="Calibri" pitchFamily="34" charset="0"/>
              </a:rPr>
              <a:t> i stručno usavršavanje</a:t>
            </a:r>
            <a:r>
              <a:rPr lang="vi-VN" sz="1600" dirty="0" smtClean="0">
                <a:latin typeface="Calibri" pitchFamily="34" charset="0"/>
              </a:rPr>
              <a:t> za obavljanje energetskih pregled</a:t>
            </a:r>
            <a:r>
              <a:rPr lang="hr-HR" sz="1600" dirty="0" smtClean="0"/>
              <a:t>a.</a:t>
            </a:r>
            <a:endParaRPr lang="en-US" sz="1600" dirty="0" smtClean="0"/>
          </a:p>
          <a:p>
            <a:pPr algn="just" eaLnBrk="1" hangingPunct="1"/>
            <a:endParaRPr lang="hr-HR" sz="1600" dirty="0" smtClean="0"/>
          </a:p>
          <a:p>
            <a:pPr algn="just" eaLnBrk="1" hangingPunct="1"/>
            <a:r>
              <a:rPr lang="hr-HR" sz="1600" dirty="0" smtClean="0"/>
              <a:t>Program o</a:t>
            </a:r>
            <a:r>
              <a:rPr lang="en-US" sz="1600" dirty="0" err="1" smtClean="0"/>
              <a:t>buke</a:t>
            </a:r>
            <a:r>
              <a:rPr lang="hr-HR" sz="1600" dirty="0" smtClean="0"/>
              <a:t> i stručnog usavršavanja obuhvata:</a:t>
            </a:r>
          </a:p>
          <a:p>
            <a:pPr algn="just" eaLnBrk="1" hangingPunct="1"/>
            <a:r>
              <a:rPr lang="bs-Latn-BA" sz="1600" b="1" dirty="0" smtClean="0"/>
              <a:t>MODUL 1</a:t>
            </a:r>
            <a:r>
              <a:rPr lang="bs-Latn-BA" sz="1600" dirty="0" smtClean="0"/>
              <a:t> =</a:t>
            </a:r>
            <a:r>
              <a:rPr lang="en-US" sz="1600" dirty="0" smtClean="0"/>
              <a:t> </a:t>
            </a:r>
            <a:r>
              <a:rPr lang="bs-Latn-BA" sz="1600" b="1" dirty="0" smtClean="0"/>
              <a:t>40 </a:t>
            </a:r>
            <a:r>
              <a:rPr lang="vi-VN" sz="1600" b="1" dirty="0" smtClean="0">
                <a:latin typeface="Calibri" pitchFamily="34" charset="0"/>
              </a:rPr>
              <a:t>č</a:t>
            </a:r>
            <a:r>
              <a:rPr lang="en-US" sz="1600" b="1" dirty="0" err="1" smtClean="0"/>
              <a:t>asova</a:t>
            </a:r>
            <a:r>
              <a:rPr lang="bs-Latn-BA" sz="1600" u="sng" dirty="0" smtClean="0"/>
              <a:t>,</a:t>
            </a:r>
            <a:endParaRPr lang="bs-Latn-BA" sz="1600" dirty="0" smtClean="0"/>
          </a:p>
          <a:p>
            <a:pPr algn="just" eaLnBrk="1" hangingPunct="1"/>
            <a:r>
              <a:rPr lang="bs-Latn-BA" sz="1600" b="1" dirty="0" smtClean="0"/>
              <a:t>MODUL 2</a:t>
            </a:r>
            <a:r>
              <a:rPr lang="bs-Latn-BA" sz="1600" dirty="0" smtClean="0"/>
              <a:t> =</a:t>
            </a:r>
            <a:r>
              <a:rPr lang="en-US" sz="1600" dirty="0" smtClean="0"/>
              <a:t> </a:t>
            </a:r>
            <a:r>
              <a:rPr lang="bs-Latn-BA" sz="1600" b="1" dirty="0" smtClean="0"/>
              <a:t>40 </a:t>
            </a:r>
            <a:r>
              <a:rPr lang="vi-VN" sz="1600" b="1" dirty="0" smtClean="0">
                <a:latin typeface="Calibri" pitchFamily="34" charset="0"/>
              </a:rPr>
              <a:t>č</a:t>
            </a:r>
            <a:r>
              <a:rPr lang="en-US" sz="1600" b="1" dirty="0" err="1" smtClean="0"/>
              <a:t>asova</a:t>
            </a:r>
            <a:r>
              <a:rPr lang="hr-HR" sz="1600" dirty="0" smtClean="0">
                <a:latin typeface="Calibri" pitchFamily="34" charset="0"/>
              </a:rPr>
              <a:t>,</a:t>
            </a:r>
            <a:r>
              <a:rPr lang="bs-Latn-BA" sz="1600" dirty="0" smtClean="0"/>
              <a:t> </a:t>
            </a:r>
          </a:p>
          <a:p>
            <a:pPr algn="just" eaLnBrk="1" hangingPunct="1"/>
            <a:r>
              <a:rPr lang="bs-Latn-BA" sz="1600" b="1" dirty="0" smtClean="0"/>
              <a:t>Program stručnog usavršavanja </a:t>
            </a:r>
            <a:r>
              <a:rPr lang="bs-Latn-BA" sz="1600" dirty="0" smtClean="0"/>
              <a:t>=  </a:t>
            </a:r>
            <a:r>
              <a:rPr lang="bs-Latn-BA" sz="1600" b="1" dirty="0" smtClean="0"/>
              <a:t>8 </a:t>
            </a:r>
            <a:r>
              <a:rPr lang="vi-VN" sz="1600" b="1" dirty="0" smtClean="0">
                <a:latin typeface="Calibri" pitchFamily="34" charset="0"/>
              </a:rPr>
              <a:t>č</a:t>
            </a:r>
            <a:r>
              <a:rPr lang="en-US" sz="1600" b="1" dirty="0" err="1" smtClean="0"/>
              <a:t>asova</a:t>
            </a:r>
            <a:endParaRPr lang="hr-HR" sz="1600" dirty="0" smtClean="0"/>
          </a:p>
          <a:p>
            <a:pPr algn="just" eaLnBrk="1" hangingPunct="1">
              <a:buNone/>
            </a:pPr>
            <a:r>
              <a:rPr lang="vi-VN" sz="1600" dirty="0" smtClean="0">
                <a:latin typeface="Calibri" pitchFamily="34" charset="0"/>
              </a:rPr>
              <a:t> </a:t>
            </a:r>
            <a:endParaRPr lang="hr-HR" sz="1600" dirty="0" smtClean="0"/>
          </a:p>
          <a:p>
            <a:pPr algn="just" eaLnBrk="1" hangingPunct="1"/>
            <a:r>
              <a:rPr lang="bs-Latn-BA" sz="1600" dirty="0" smtClean="0"/>
              <a:t>Nakon odslušanog Programa obuke (MODUL 1, MODUL 2)</a:t>
            </a:r>
            <a:r>
              <a:rPr lang="en-US" sz="1600" dirty="0" smtClean="0"/>
              <a:t> </a:t>
            </a:r>
            <a:r>
              <a:rPr lang="bs-Latn-BA" sz="1600" dirty="0" smtClean="0"/>
              <a:t>polaznici pristupaju pismenoj provjeri znanja. Položen ispit je uslov za sticanje </a:t>
            </a:r>
            <a:r>
              <a:rPr lang="hr-HR" sz="1600" b="1" dirty="0" smtClean="0"/>
              <a:t>licence za vršenje energetskog pregleda </a:t>
            </a:r>
            <a:r>
              <a:rPr lang="hr-HR" sz="1600" dirty="0" smtClean="0"/>
              <a:t>koja se </a:t>
            </a:r>
            <a:r>
              <a:rPr lang="sr-Cyrl-BA" sz="1600" dirty="0" smtClean="0"/>
              <a:t>izdaje se fizičkim licima sa licencom za izradu ili reviziju tehničke dokumentacije ili građenje, stečenu prema odredbama </a:t>
            </a:r>
            <a:r>
              <a:rPr lang="hr-HR" sz="1600" b="1" dirty="0" smtClean="0"/>
              <a:t>Z</a:t>
            </a:r>
            <a:r>
              <a:rPr lang="sr-Cyrl-BA" sz="1600" b="1" dirty="0" smtClean="0"/>
              <a:t>akona </a:t>
            </a:r>
            <a:r>
              <a:rPr lang="hr-HR" sz="1600" b="1" dirty="0" smtClean="0"/>
              <a:t>o </a:t>
            </a:r>
            <a:r>
              <a:rPr lang="bs-Latn-BA" sz="1600" b="1" dirty="0" smtClean="0"/>
              <a:t>uređenju prostora i građenju.</a:t>
            </a:r>
            <a:endParaRPr lang="hr-HR" sz="1600" dirty="0" smtClean="0"/>
          </a:p>
          <a:p>
            <a:pPr algn="just" eaLnBrk="1" hangingPunct="1">
              <a:buFont typeface="Arial" charset="0"/>
              <a:buNone/>
            </a:pPr>
            <a:endParaRPr lang="hr-HR" sz="1600" dirty="0" smtClean="0"/>
          </a:p>
          <a:p>
            <a:pPr>
              <a:buNone/>
            </a:pPr>
            <a:r>
              <a:rPr lang="sr-Cyrl-CS" sz="1600" dirty="0" smtClean="0"/>
              <a:t> </a:t>
            </a:r>
            <a:endParaRPr lang="bs-Latn-BA" sz="1600" dirty="0" smtClean="0"/>
          </a:p>
          <a:p>
            <a:pPr algn="just" eaLnBrk="1" hangingPunct="1">
              <a:buFont typeface="Arial" charset="0"/>
              <a:buNone/>
            </a:pPr>
            <a:endParaRPr lang="bs-Latn-BA" sz="16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85780" y="1214422"/>
            <a:ext cx="86439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000" dirty="0">
                <a:ln w="11430"/>
                <a:solidFill>
                  <a:srgbClr val="1F2D8E"/>
                </a:solidFill>
                <a:latin typeface="+mj-lt"/>
              </a:rPr>
              <a:t>POSEBNA STRUČNA OBUKA ZA OBAVLJANJE ENERGETSKIH PREGLEDA</a:t>
            </a:r>
            <a:endParaRPr lang="en-US" sz="2000" dirty="0">
              <a:ln w="11430"/>
              <a:solidFill>
                <a:srgbClr val="1F2D8E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85750" y="863726"/>
            <a:ext cx="8643938" cy="707886"/>
          </a:xfrm>
          <a:extLst/>
        </p:spPr>
        <p:txBody>
          <a:bodyPr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BA" sz="2000" dirty="0" smtClean="0">
                <a:ln w="11430"/>
                <a:solidFill>
                  <a:srgbClr val="1F2D8E"/>
                </a:solidFill>
                <a:ea typeface="+mn-ea"/>
                <a:cs typeface="+mn-cs"/>
              </a:rPr>
              <a:t>I</a:t>
            </a:r>
            <a:r>
              <a:rPr lang="sl-SI" sz="2000" dirty="0" smtClean="0">
                <a:ln w="11430"/>
                <a:solidFill>
                  <a:srgbClr val="1F2D8E"/>
                </a:solidFill>
                <a:ea typeface="+mn-ea"/>
                <a:cs typeface="+mn-cs"/>
              </a:rPr>
              <a:t>NSTITUCIONALNI OKVIR ZA ZAŠTITU ŽIVOTNE SREDINE I ENERGETSKU</a:t>
            </a:r>
            <a:br>
              <a:rPr lang="sl-SI" sz="2000" dirty="0" smtClean="0">
                <a:ln w="11430"/>
                <a:solidFill>
                  <a:srgbClr val="1F2D8E"/>
                </a:solidFill>
                <a:ea typeface="+mn-ea"/>
                <a:cs typeface="+mn-cs"/>
              </a:rPr>
            </a:br>
            <a:r>
              <a:rPr lang="sl-SI" sz="2000" dirty="0" smtClean="0">
                <a:ln w="11430"/>
                <a:solidFill>
                  <a:srgbClr val="1F2D8E"/>
                </a:solidFill>
                <a:ea typeface="+mn-ea"/>
                <a:cs typeface="+mn-cs"/>
              </a:rPr>
              <a:t>EFIKASNOST U REPUBLICI SRPSKOJ- POZICIJA FONDA</a:t>
            </a:r>
            <a:endParaRPr lang="en-US" sz="2000" dirty="0" smtClean="0">
              <a:ln w="11430"/>
              <a:solidFill>
                <a:srgbClr val="1F2D8E"/>
              </a:solidFill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16750" y="1571636"/>
          <a:ext cx="8712968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691086" y="3429000"/>
            <a:ext cx="3381376" cy="3081739"/>
            <a:chOff x="5076825" y="704451"/>
            <a:chExt cx="3381376" cy="3081739"/>
          </a:xfrm>
        </p:grpSpPr>
        <p:pic>
          <p:nvPicPr>
            <p:cNvPr id="4" name="Picture 2" descr="http://www.ukgbc.org/sites/files/ukgbc/imagecache/image_main/image/Display%20Energy%20Certificate%20croppe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521" y="1379273"/>
              <a:ext cx="1749699" cy="12324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ukgbc.org/sites/files/ukgbc/imagecache/image_main/image/Display%20Energy%20Certificate%20croppe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2047" y="1904167"/>
              <a:ext cx="1749699" cy="12324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ukgbc.org/sites/files/ukgbc/imagecache/image_main/image/Display%20Energy%20Certificate%20croppe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361" y="2320885"/>
              <a:ext cx="1749699" cy="12324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ounded Rectangle 6"/>
            <p:cNvSpPr/>
            <p:nvPr/>
          </p:nvSpPr>
          <p:spPr>
            <a:xfrm>
              <a:off x="5076825" y="704451"/>
              <a:ext cx="3381376" cy="3081739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s-Latn-BA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214942" y="1214422"/>
            <a:ext cx="3169106" cy="1524286"/>
            <a:chOff x="1403670" y="4616506"/>
            <a:chExt cx="3169106" cy="1524286"/>
          </a:xfrm>
        </p:grpSpPr>
        <p:grpSp>
          <p:nvGrpSpPr>
            <p:cNvPr id="9" name="Group 8"/>
            <p:cNvGrpSpPr/>
            <p:nvPr/>
          </p:nvGrpSpPr>
          <p:grpSpPr>
            <a:xfrm>
              <a:off x="3133435" y="4836095"/>
              <a:ext cx="1248100" cy="1259481"/>
              <a:chOff x="2874263" y="4769418"/>
              <a:chExt cx="1248100" cy="1259481"/>
            </a:xfrm>
          </p:grpSpPr>
          <p:pic>
            <p:nvPicPr>
              <p:cNvPr id="10" name="Picture 4" descr="http://www.lakegenevaballoon.com/img/docico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4465" y="4769418"/>
                <a:ext cx="937898" cy="937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://www.lakegenevaballoon.com/img/docico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8088" y="4920427"/>
                <a:ext cx="937898" cy="937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://www.lakegenevaballoon.com/img/docico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4263" y="5091001"/>
                <a:ext cx="937898" cy="937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3" name="Rounded Rectangle 12"/>
            <p:cNvSpPr/>
            <p:nvPr/>
          </p:nvSpPr>
          <p:spPr>
            <a:xfrm>
              <a:off x="1403670" y="4616506"/>
              <a:ext cx="3169106" cy="1524286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s-Latn-BA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79179" y="4857079"/>
              <a:ext cx="1467565" cy="9541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hr-HR" sz="1400" cap="small" dirty="0" smtClean="0"/>
                <a:t>Baza podataka o izvršenim energetskim pregledima</a:t>
              </a:r>
              <a:endParaRPr lang="en-US" sz="1400" cap="small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85852" y="5000636"/>
            <a:ext cx="321471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1600" cap="small" dirty="0" smtClean="0"/>
              <a:t>Baza podataka o izdatim energetskim certifikatima</a:t>
            </a:r>
            <a:endParaRPr lang="en-US" sz="1600" cap="small" dirty="0"/>
          </a:p>
        </p:txBody>
      </p:sp>
      <p:cxnSp>
        <p:nvCxnSpPr>
          <p:cNvPr id="51" name="Elbow Connector 50"/>
          <p:cNvCxnSpPr>
            <a:stCxn id="55" idx="1"/>
            <a:endCxn id="56" idx="1"/>
          </p:cNvCxnSpPr>
          <p:nvPr/>
        </p:nvCxnSpPr>
        <p:spPr>
          <a:xfrm rot="10800000" flipV="1">
            <a:off x="571087" y="1410945"/>
            <a:ext cx="32445" cy="595723"/>
          </a:xfrm>
          <a:prstGeom prst="bentConnector3">
            <a:avLst>
              <a:gd name="adj1" fmla="val 804577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55" idx="1"/>
            <a:endCxn id="57" idx="1"/>
          </p:cNvCxnSpPr>
          <p:nvPr/>
        </p:nvCxnSpPr>
        <p:spPr>
          <a:xfrm rot="10800000" flipV="1">
            <a:off x="571087" y="1410946"/>
            <a:ext cx="32445" cy="1199780"/>
          </a:xfrm>
          <a:prstGeom prst="bentConnector3">
            <a:avLst>
              <a:gd name="adj1" fmla="val 804577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55" idx="1"/>
            <a:endCxn id="58" idx="1"/>
          </p:cNvCxnSpPr>
          <p:nvPr/>
        </p:nvCxnSpPr>
        <p:spPr>
          <a:xfrm rot="10800000" flipV="1">
            <a:off x="571087" y="1410946"/>
            <a:ext cx="32445" cy="1841584"/>
          </a:xfrm>
          <a:prstGeom prst="bentConnector3">
            <a:avLst>
              <a:gd name="adj1" fmla="val 804577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285720" y="1214422"/>
            <a:ext cx="3786214" cy="3214710"/>
            <a:chOff x="1071538" y="2477470"/>
            <a:chExt cx="3243283" cy="1999291"/>
          </a:xfrm>
        </p:grpSpPr>
        <p:sp>
          <p:nvSpPr>
            <p:cNvPr id="55" name="Rectangle 54"/>
            <p:cNvSpPr/>
            <p:nvPr/>
          </p:nvSpPr>
          <p:spPr>
            <a:xfrm>
              <a:off x="1343776" y="2477470"/>
              <a:ext cx="2971045" cy="244444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cap="small" dirty="0" smtClean="0"/>
                <a:t>R</a:t>
              </a:r>
              <a:r>
                <a:rPr lang="bs-Latn-BA" sz="1400" cap="small" dirty="0" smtClean="0"/>
                <a:t>EGISTAR LICENCI</a:t>
              </a:r>
              <a:endParaRPr lang="en-US" sz="1400" cap="small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15983" y="2784763"/>
              <a:ext cx="2797522" cy="3708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s-Latn-BA" sz="1200" cap="small" dirty="0" smtClean="0">
                  <a:latin typeface="Calibri" pitchFamily="34" charset="0"/>
                </a:rPr>
                <a:t>FIZIČKA/PRAVNA LICA KOJA VRŠE ENERGETSKE PREGLEDE ZGRADA</a:t>
              </a:r>
              <a:endParaRPr lang="en-US" sz="1200" cap="small" dirty="0">
                <a:latin typeface="Calibri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15983" y="3160438"/>
              <a:ext cx="2797522" cy="3708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s-Latn-BA" sz="1200" cap="small" dirty="0" smtClean="0">
                  <a:latin typeface="Calibri" pitchFamily="34" charset="0"/>
                </a:rPr>
                <a:t>FIZIČKA/PRAVNA LICA KOJA VRŠE REDOVNE PREGLEDE SISTEMA GRIJANJA I HLAĐENJA</a:t>
              </a:r>
              <a:endParaRPr lang="en-US" sz="1200" cap="small" dirty="0">
                <a:latin typeface="Calibri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315983" y="3559588"/>
              <a:ext cx="2797522" cy="37084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s-Latn-BA" sz="1200" cap="small" dirty="0" smtClean="0">
                  <a:latin typeface="+mn-lt"/>
                </a:rPr>
                <a:t>FIZIČKA/PRAVNA LICA KOJA VRŠE ENERGETSKE PREGLEDE U INDUSTRIJI</a:t>
              </a:r>
              <a:endParaRPr lang="en-US" sz="1200" cap="small" dirty="0">
                <a:latin typeface="+mn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15982" y="3957584"/>
              <a:ext cx="2797522" cy="51917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s-Latn-BA" sz="1200" cap="small" dirty="0" smtClean="0">
                  <a:latin typeface="Calibri" pitchFamily="34" charset="0"/>
                </a:rPr>
                <a:t>FIZIČKA/PRAVNA LICA KOJA VRŠE ENERGETSKE PREGLEDE KOMUNALNIH USLUGA</a:t>
              </a:r>
              <a:endParaRPr lang="en-US" sz="1200" cap="small" dirty="0">
                <a:latin typeface="Calibri" pitchFamily="34" charset="0"/>
              </a:endParaRPr>
            </a:p>
          </p:txBody>
        </p:sp>
        <p:cxnSp>
          <p:nvCxnSpPr>
            <p:cNvPr id="60" name="Elbow Connector 59"/>
            <p:cNvCxnSpPr>
              <a:endCxn id="59" idx="1"/>
            </p:cNvCxnSpPr>
            <p:nvPr/>
          </p:nvCxnSpPr>
          <p:spPr>
            <a:xfrm rot="16200000" flipH="1">
              <a:off x="423129" y="3324320"/>
              <a:ext cx="1541262" cy="244444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28625" y="1000108"/>
            <a:ext cx="8258175" cy="400110"/>
          </a:xfrm>
          <a:extLst/>
        </p:spPr>
        <p:txBody>
          <a:bodyPr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000" dirty="0" smtClean="0">
                <a:ln w="11430"/>
                <a:solidFill>
                  <a:srgbClr val="1F2D8E"/>
                </a:solidFill>
                <a:ea typeface="+mn-ea"/>
                <a:cs typeface="+mn-cs"/>
              </a:rPr>
              <a:t>SARADNJA FONDA SA RELEVANTNIM INSTITUCIJAMA I PARTNERIMA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14313" y="1571612"/>
            <a:ext cx="8821737" cy="4819650"/>
          </a:xfrm>
        </p:spPr>
        <p:txBody>
          <a:bodyPr/>
          <a:lstStyle/>
          <a:p>
            <a:pPr marL="85725" indent="0" algn="just" eaLnBrk="1" hangingPunct="1">
              <a:buFont typeface="Georgia" pitchFamily="18" charset="0"/>
              <a:buNone/>
              <a:defRPr/>
            </a:pPr>
            <a:r>
              <a:rPr lang="sl-SI" sz="1600" dirty="0" smtClean="0">
                <a:cs typeface="Arial" charset="0"/>
              </a:rPr>
              <a:t>Kako bi se obezbijedilo što kvalitetnije djelovanje na polju energetske efikasnosti i rješavanja postojećeg problema</a:t>
            </a:r>
            <a:r>
              <a:rPr lang="hr-HR" sz="1600" dirty="0" smtClean="0">
                <a:cs typeface="Arial" charset="0"/>
              </a:rPr>
              <a:t>,</a:t>
            </a:r>
            <a:r>
              <a:rPr lang="en-US" sz="1600" dirty="0" smtClean="0">
                <a:cs typeface="Arial" charset="0"/>
              </a:rPr>
              <a:t> </a:t>
            </a:r>
            <a:r>
              <a:rPr lang="sl-SI" sz="1600" b="1" dirty="0" smtClean="0">
                <a:cs typeface="Arial" charset="0"/>
              </a:rPr>
              <a:t>Fond</a:t>
            </a:r>
            <a:r>
              <a:rPr lang="sl-SI" sz="1600" dirty="0" smtClean="0">
                <a:cs typeface="Arial" charset="0"/>
              </a:rPr>
              <a:t> intenzivno sarađuje </a:t>
            </a:r>
            <a:r>
              <a:rPr lang="sl-SI" sz="1600" b="1" dirty="0" smtClean="0">
                <a:cs typeface="Arial" charset="0"/>
              </a:rPr>
              <a:t>sa Ministarstvom za prostorno uređenje, građevinarstvo i ekologiju i Ministarstvom industrije, energetike i rudarstva</a:t>
            </a:r>
            <a:r>
              <a:rPr lang="sl-SI" sz="1600" dirty="0" smtClean="0">
                <a:cs typeface="Arial" charset="0"/>
              </a:rPr>
              <a:t>.</a:t>
            </a:r>
          </a:p>
          <a:p>
            <a:pPr marL="85725" indent="0" algn="just" eaLnBrk="1" hangingPunct="1">
              <a:buFont typeface="Georgia" pitchFamily="18" charset="0"/>
              <a:buNone/>
              <a:defRPr/>
            </a:pPr>
            <a:endParaRPr lang="en-US" sz="1600" b="1" dirty="0" smtClean="0"/>
          </a:p>
          <a:p>
            <a:pPr eaLnBrk="1" hangingPunct="1">
              <a:buNone/>
              <a:defRPr/>
            </a:pPr>
            <a:r>
              <a:rPr lang="sl-SI" sz="1600" b="1" dirty="0" smtClean="0">
                <a:cs typeface="Arial" charset="0"/>
              </a:rPr>
              <a:t>Sa ciljem što intezivnijeg sprovođenja </a:t>
            </a:r>
            <a:r>
              <a:rPr lang="vi-VN" sz="1600" b="1" dirty="0" smtClean="0">
                <a:latin typeface="Calibri" pitchFamily="34" charset="0"/>
              </a:rPr>
              <a:t>politike energetske efikasnosti</a:t>
            </a:r>
            <a:r>
              <a:rPr lang="sl-SI" sz="1600" b="1" dirty="0" smtClean="0">
                <a:cs typeface="Arial" charset="0"/>
              </a:rPr>
              <a:t> Fond </a:t>
            </a:r>
            <a:r>
              <a:rPr lang="hr-HR" sz="1600" b="1" dirty="0" smtClean="0"/>
              <a:t>je uspostavio saradnju sa:</a:t>
            </a:r>
            <a:endParaRPr lang="en-US" sz="1600" dirty="0" smtClean="0"/>
          </a:p>
          <a:p>
            <a:pPr eaLnBrk="1" hangingPunct="1">
              <a:defRPr/>
            </a:pPr>
            <a:r>
              <a:rPr lang="hr-HR" sz="1600" dirty="0" smtClean="0"/>
              <a:t>Njemačkim društvom za međunarodnu saradnju - </a:t>
            </a:r>
            <a:r>
              <a:rPr lang="en-US" sz="1600" dirty="0" smtClean="0"/>
              <a:t>GIZ u </a:t>
            </a:r>
            <a:r>
              <a:rPr lang="en-US" sz="1600" dirty="0" err="1" smtClean="0"/>
              <a:t>BiH</a:t>
            </a:r>
            <a:r>
              <a:rPr lang="hr-HR" sz="1600" dirty="0" smtClean="0"/>
              <a:t>,</a:t>
            </a:r>
          </a:p>
          <a:p>
            <a:pPr eaLnBrk="1" hangingPunct="1">
              <a:defRPr/>
            </a:pPr>
            <a:r>
              <a:rPr lang="hr-HR" sz="1600" dirty="0" smtClean="0"/>
              <a:t>Razvojnim programom Ujedinjenih nacija - </a:t>
            </a:r>
            <a:r>
              <a:rPr lang="en-US" sz="1600" dirty="0" smtClean="0"/>
              <a:t>UNDP u </a:t>
            </a:r>
            <a:r>
              <a:rPr lang="en-US" sz="1600" dirty="0" err="1" smtClean="0"/>
              <a:t>BiH</a:t>
            </a:r>
            <a:r>
              <a:rPr lang="hr-HR" sz="1600" dirty="0" smtClean="0"/>
              <a:t>,</a:t>
            </a:r>
            <a:r>
              <a:rPr lang="bs-Latn-BA" sz="1600" dirty="0" smtClean="0"/>
              <a:t> </a:t>
            </a:r>
            <a:endParaRPr lang="en-US" sz="1600" dirty="0" smtClean="0"/>
          </a:p>
          <a:p>
            <a:pPr eaLnBrk="1" hangingPunct="1">
              <a:defRPr/>
            </a:pPr>
            <a:r>
              <a:rPr lang="hr-HR" sz="1600" dirty="0" smtClean="0"/>
              <a:t>Evropskom bankom za obnovu i razvoj – EBRD.</a:t>
            </a:r>
            <a:endParaRPr lang="en-US" sz="1600" dirty="0" smtClean="0"/>
          </a:p>
          <a:p>
            <a:pPr eaLnBrk="1" hangingPunct="1">
              <a:buNone/>
              <a:defRPr/>
            </a:pPr>
            <a:endParaRPr lang="hr-HR" sz="1600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r>
              <a:rPr lang="hr-HR" sz="1600" dirty="0" smtClean="0"/>
              <a:t>U toku 2013. godine započete su aktivnosti Projekta Svjetske Banke u toku kojeg je iskazana potreba za mjerenjem i prikazivanjem ušteda koje bi se ostvarile nakon realizacije samog projekta.</a:t>
            </a:r>
          </a:p>
          <a:p>
            <a:pPr eaLnBrk="1" hangingPunct="1">
              <a:buNone/>
              <a:defRPr/>
            </a:pPr>
            <a:endParaRPr lang="sl-SI" sz="1600" dirty="0" smtClean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buNone/>
              <a:defRPr/>
            </a:pPr>
            <a:r>
              <a:rPr lang="hr-HR" sz="1600" b="1" dirty="0" smtClean="0"/>
              <a:t>Projekti koji su značajni za uključivanje korisnika i promociju ee nakon uvođenja informacionog sistema energetske efikasnosti:</a:t>
            </a:r>
          </a:p>
          <a:p>
            <a:pPr eaLnBrk="1" hangingPunct="1">
              <a:defRPr/>
            </a:pPr>
            <a:r>
              <a:rPr lang="hr-HR" sz="1600" dirty="0" err="1" smtClean="0"/>
              <a:t>P</a:t>
            </a:r>
            <a:r>
              <a:rPr lang="en-US" sz="1600" dirty="0" err="1" smtClean="0"/>
              <a:t>rojekat</a:t>
            </a:r>
            <a:r>
              <a:rPr lang="en-US" sz="1600" dirty="0" smtClean="0"/>
              <a:t> WORLD BANK-a 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„Unapređenje energetske efikasnosti u zgradama javnih institucija“</a:t>
            </a:r>
            <a:r>
              <a:rPr lang="hr-HR" sz="1600" dirty="0" smtClean="0">
                <a:latin typeface="Calibri" pitchFamily="34" charset="0"/>
                <a:cs typeface="Calibri" pitchFamily="34" charset="0"/>
              </a:rPr>
              <a:t>,</a:t>
            </a:r>
            <a:endParaRPr lang="bs-Latn-BA" sz="16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hr-HR" sz="1600" dirty="0" smtClean="0"/>
              <a:t>Projekat </a:t>
            </a:r>
            <a:r>
              <a:rPr lang="en-US" sz="1600" dirty="0" smtClean="0"/>
              <a:t>GIZ</a:t>
            </a:r>
            <a:r>
              <a:rPr lang="hr-HR" sz="1600" dirty="0" smtClean="0"/>
              <a:t>-a “Konsultacije za energetsku efikasnost - obaveze za lokalne zajednice u BiH”, </a:t>
            </a:r>
          </a:p>
          <a:p>
            <a:pPr eaLnBrk="1" hangingPunct="1">
              <a:defRPr/>
            </a:pPr>
            <a:r>
              <a:rPr lang="hr-HR" sz="1600" dirty="0" smtClean="0"/>
              <a:t>Projekat UNDP-a “Zeleni ekonomski razvoj”.</a:t>
            </a:r>
          </a:p>
          <a:p>
            <a:pPr marL="85725" indent="0" eaLnBrk="1" hangingPunct="1">
              <a:buClr>
                <a:schemeClr val="tx1"/>
              </a:buClr>
              <a:defRPr/>
            </a:pPr>
            <a:endParaRPr lang="en-US" sz="1600" dirty="0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3287" y="1517017"/>
            <a:ext cx="2971044" cy="244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400" cap="small" dirty="0" smtClean="0"/>
              <a:t>REGISTAR AKCIONIH PLANOVA</a:t>
            </a:r>
            <a:endParaRPr lang="en-US" sz="1400" cap="small" dirty="0"/>
          </a:p>
        </p:txBody>
      </p:sp>
      <p:sp>
        <p:nvSpPr>
          <p:cNvPr id="6" name="Rectangle 5"/>
          <p:cNvSpPr/>
          <p:nvPr/>
        </p:nvSpPr>
        <p:spPr>
          <a:xfrm>
            <a:off x="5296277" y="1521543"/>
            <a:ext cx="2971045" cy="244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200" cap="small" dirty="0" smtClean="0"/>
              <a:t>PLATFORMA ZA MONITORING I VERIFIKACIJU</a:t>
            </a:r>
            <a:endParaRPr lang="en-US" sz="1200" cap="small" dirty="0"/>
          </a:p>
        </p:txBody>
      </p:sp>
      <p:sp>
        <p:nvSpPr>
          <p:cNvPr id="7" name="Rectangle 6"/>
          <p:cNvSpPr/>
          <p:nvPr/>
        </p:nvSpPr>
        <p:spPr>
          <a:xfrm>
            <a:off x="1360145" y="3056765"/>
            <a:ext cx="2971045" cy="244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200" cap="small" dirty="0" smtClean="0"/>
              <a:t>BAZA PODATAKA POTROŠNJE ENERGIJE</a:t>
            </a:r>
            <a:endParaRPr lang="en-US" sz="1200" cap="small" dirty="0"/>
          </a:p>
        </p:txBody>
      </p:sp>
      <p:sp>
        <p:nvSpPr>
          <p:cNvPr id="8" name="Rectangle 7"/>
          <p:cNvSpPr/>
          <p:nvPr/>
        </p:nvSpPr>
        <p:spPr>
          <a:xfrm>
            <a:off x="5296276" y="3065391"/>
            <a:ext cx="2971045" cy="244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200" cap="small" dirty="0" smtClean="0"/>
              <a:t>REGISTAR ENERGETSKIH CERTIFIKATA</a:t>
            </a:r>
            <a:endParaRPr lang="en-US" sz="1200" cap="small" dirty="0"/>
          </a:p>
        </p:txBody>
      </p:sp>
      <p:sp>
        <p:nvSpPr>
          <p:cNvPr id="9" name="Rectangle 8"/>
          <p:cNvSpPr/>
          <p:nvPr/>
        </p:nvSpPr>
        <p:spPr>
          <a:xfrm>
            <a:off x="1386033" y="4610478"/>
            <a:ext cx="2971045" cy="244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s-Latn-BA" sz="1400" cap="small" dirty="0" smtClean="0"/>
              <a:t>REGISTAR TEHNIČKIH SISTEMA</a:t>
            </a:r>
            <a:endParaRPr lang="en-US" sz="1400" cap="small" dirty="0"/>
          </a:p>
        </p:txBody>
      </p:sp>
      <p:sp>
        <p:nvSpPr>
          <p:cNvPr id="10" name="Rectangle 9"/>
          <p:cNvSpPr/>
          <p:nvPr/>
        </p:nvSpPr>
        <p:spPr>
          <a:xfrm>
            <a:off x="5175511" y="4613316"/>
            <a:ext cx="2971045" cy="244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cap="small" dirty="0" smtClean="0"/>
              <a:t>R</a:t>
            </a:r>
            <a:r>
              <a:rPr lang="bs-Latn-BA" sz="1400" cap="small" dirty="0" smtClean="0"/>
              <a:t>EGISTAR LICENCI</a:t>
            </a:r>
            <a:endParaRPr lang="en-US" sz="1400" cap="small" dirty="0"/>
          </a:p>
        </p:txBody>
      </p:sp>
      <p:sp>
        <p:nvSpPr>
          <p:cNvPr id="11" name="TextBox 10"/>
          <p:cNvSpPr txBox="1"/>
          <p:nvPr/>
        </p:nvSpPr>
        <p:spPr>
          <a:xfrm>
            <a:off x="1647730" y="1778818"/>
            <a:ext cx="1497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000" cap="small" dirty="0" smtClean="0"/>
              <a:t>AKCIONI PLAN EE RS</a:t>
            </a:r>
            <a:endParaRPr lang="en-US" sz="1000" cap="small" dirty="0"/>
          </a:p>
        </p:txBody>
      </p:sp>
      <p:sp>
        <p:nvSpPr>
          <p:cNvPr id="12" name="TextBox 11"/>
          <p:cNvSpPr txBox="1"/>
          <p:nvPr/>
        </p:nvSpPr>
        <p:spPr>
          <a:xfrm>
            <a:off x="1647730" y="2071115"/>
            <a:ext cx="26212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000" cap="small" dirty="0" smtClean="0"/>
              <a:t>AKCIONI PLAN EE JAVNIH INSTITUCIJA </a:t>
            </a:r>
            <a:endParaRPr lang="en-US" sz="1000" cap="small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647729" y="2561800"/>
            <a:ext cx="26981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000" cap="small" dirty="0" smtClean="0"/>
              <a:t>AKCIONI PLAN EE LOKALNIH ZAJEDNICA</a:t>
            </a:r>
            <a:endParaRPr lang="en-US" sz="1000" cap="small" dirty="0"/>
          </a:p>
        </p:txBody>
      </p:sp>
      <p:sp>
        <p:nvSpPr>
          <p:cNvPr id="14" name="TextBox 13"/>
          <p:cNvSpPr txBox="1"/>
          <p:nvPr/>
        </p:nvSpPr>
        <p:spPr>
          <a:xfrm>
            <a:off x="1642344" y="2301623"/>
            <a:ext cx="26468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000" cap="small" dirty="0" smtClean="0"/>
              <a:t>AKCIONI PLAN EE VELIKIH POTROŠAČA</a:t>
            </a:r>
            <a:endParaRPr lang="en-US" sz="1000" cap="small" dirty="0"/>
          </a:p>
        </p:txBody>
      </p:sp>
      <p:sp>
        <p:nvSpPr>
          <p:cNvPr id="15" name="TextBox 14"/>
          <p:cNvSpPr txBox="1"/>
          <p:nvPr/>
        </p:nvSpPr>
        <p:spPr>
          <a:xfrm>
            <a:off x="1642344" y="2606258"/>
            <a:ext cx="2575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cap="small" dirty="0"/>
          </a:p>
        </p:txBody>
      </p:sp>
      <p:cxnSp>
        <p:nvCxnSpPr>
          <p:cNvPr id="16" name="Elbow Connector 15"/>
          <p:cNvCxnSpPr>
            <a:stCxn id="5" idx="1"/>
            <a:endCxn id="13" idx="1"/>
          </p:cNvCxnSpPr>
          <p:nvPr/>
        </p:nvCxnSpPr>
        <p:spPr>
          <a:xfrm rot="10800000" flipH="1" flipV="1">
            <a:off x="1403287" y="1639239"/>
            <a:ext cx="244442" cy="1045672"/>
          </a:xfrm>
          <a:prstGeom prst="bentConnector3">
            <a:avLst>
              <a:gd name="adj1" fmla="val -93519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5" idx="1"/>
            <a:endCxn id="12" idx="1"/>
          </p:cNvCxnSpPr>
          <p:nvPr/>
        </p:nvCxnSpPr>
        <p:spPr>
          <a:xfrm rot="10800000" flipH="1" flipV="1">
            <a:off x="1403286" y="1639238"/>
            <a:ext cx="244443" cy="554987"/>
          </a:xfrm>
          <a:prstGeom prst="bentConnector3">
            <a:avLst>
              <a:gd name="adj1" fmla="val -93519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5" idx="1"/>
            <a:endCxn id="11" idx="1"/>
          </p:cNvCxnSpPr>
          <p:nvPr/>
        </p:nvCxnSpPr>
        <p:spPr>
          <a:xfrm rot="10800000" flipH="1" flipV="1">
            <a:off x="1403286" y="1639239"/>
            <a:ext cx="244443" cy="262690"/>
          </a:xfrm>
          <a:prstGeom prst="bentConnector3">
            <a:avLst>
              <a:gd name="adj1" fmla="val -93519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" idx="1"/>
            <a:endCxn id="14" idx="1"/>
          </p:cNvCxnSpPr>
          <p:nvPr/>
        </p:nvCxnSpPr>
        <p:spPr>
          <a:xfrm rot="10800000" flipH="1" flipV="1">
            <a:off x="1403286" y="1639238"/>
            <a:ext cx="239057" cy="785495"/>
          </a:xfrm>
          <a:prstGeom prst="bentConnector3">
            <a:avLst>
              <a:gd name="adj1" fmla="val -95626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86827" y="1517017"/>
            <a:ext cx="3387504" cy="1448554"/>
          </a:xfrm>
          <a:prstGeom prst="rect">
            <a:avLst/>
          </a:prstGeom>
          <a:noFill/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1" name="TextBox 20"/>
          <p:cNvSpPr txBox="1"/>
          <p:nvPr/>
        </p:nvSpPr>
        <p:spPr>
          <a:xfrm>
            <a:off x="5540719" y="1776329"/>
            <a:ext cx="2367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000" cap="small" dirty="0" smtClean="0"/>
              <a:t>PRAĆENJE ODOZDO PREMA GORE</a:t>
            </a:r>
          </a:p>
          <a:p>
            <a:r>
              <a:rPr lang="hr-HR" sz="1000" cap="small" dirty="0" smtClean="0"/>
              <a:t>Bottom-up</a:t>
            </a:r>
            <a:endParaRPr lang="en-US" sz="1000" cap="small" dirty="0"/>
          </a:p>
        </p:txBody>
      </p:sp>
      <p:cxnSp>
        <p:nvCxnSpPr>
          <p:cNvPr id="22" name="Elbow Connector 21"/>
          <p:cNvCxnSpPr>
            <a:stCxn id="6" idx="1"/>
            <a:endCxn id="21" idx="1"/>
          </p:cNvCxnSpPr>
          <p:nvPr/>
        </p:nvCxnSpPr>
        <p:spPr>
          <a:xfrm rot="10800000" flipH="1" flipV="1">
            <a:off x="5296277" y="1643764"/>
            <a:ext cx="244442" cy="332619"/>
          </a:xfrm>
          <a:prstGeom prst="bentConnector3">
            <a:avLst>
              <a:gd name="adj1" fmla="val -93519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32093" y="2162096"/>
            <a:ext cx="2345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000" cap="small" dirty="0" smtClean="0"/>
              <a:t>PRAĆENJE ODOZGO PREMA DOLE</a:t>
            </a:r>
          </a:p>
          <a:p>
            <a:r>
              <a:rPr lang="hr-HR" sz="1000" cap="small" dirty="0" smtClean="0"/>
              <a:t>Top-down</a:t>
            </a:r>
            <a:endParaRPr lang="en-US" sz="1000" cap="small" dirty="0"/>
          </a:p>
        </p:txBody>
      </p:sp>
      <p:cxnSp>
        <p:nvCxnSpPr>
          <p:cNvPr id="24" name="Elbow Connector 23"/>
          <p:cNvCxnSpPr>
            <a:stCxn id="6" idx="1"/>
            <a:endCxn id="23" idx="1"/>
          </p:cNvCxnSpPr>
          <p:nvPr/>
        </p:nvCxnSpPr>
        <p:spPr>
          <a:xfrm rot="10800000" flipH="1" flipV="1">
            <a:off x="5296277" y="1643765"/>
            <a:ext cx="235816" cy="718386"/>
          </a:xfrm>
          <a:prstGeom prst="bentConnector3">
            <a:avLst>
              <a:gd name="adj1" fmla="val -9694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575225" y="2561818"/>
            <a:ext cx="20746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000" cap="small" dirty="0" smtClean="0"/>
              <a:t>IZVJEŠTAVANJE O UŠTEDAMA</a:t>
            </a:r>
            <a:endParaRPr lang="en-US" sz="1000" cap="small" dirty="0"/>
          </a:p>
        </p:txBody>
      </p:sp>
      <p:cxnSp>
        <p:nvCxnSpPr>
          <p:cNvPr id="26" name="Elbow Connector 25"/>
          <p:cNvCxnSpPr>
            <a:stCxn id="6" idx="1"/>
            <a:endCxn id="25" idx="1"/>
          </p:cNvCxnSpPr>
          <p:nvPr/>
        </p:nvCxnSpPr>
        <p:spPr>
          <a:xfrm rot="10800000" flipH="1" flipV="1">
            <a:off x="5296277" y="1643765"/>
            <a:ext cx="278948" cy="1041164"/>
          </a:xfrm>
          <a:prstGeom prst="bentConnector3">
            <a:avLst>
              <a:gd name="adj1" fmla="val -81951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879816" y="1525037"/>
            <a:ext cx="3387504" cy="1448554"/>
          </a:xfrm>
          <a:prstGeom prst="rect">
            <a:avLst/>
          </a:prstGeom>
          <a:noFill/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8" name="TextBox 27"/>
          <p:cNvSpPr txBox="1"/>
          <p:nvPr/>
        </p:nvSpPr>
        <p:spPr>
          <a:xfrm>
            <a:off x="5540719" y="3272098"/>
            <a:ext cx="2797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cap="small" dirty="0" smtClean="0"/>
              <a:t>REGISTAR KARAKTERISTIKA ENERGETSKOG UČINKA</a:t>
            </a:r>
            <a:endParaRPr lang="en-US" sz="1000" cap="small" dirty="0" smtClean="0"/>
          </a:p>
        </p:txBody>
      </p:sp>
      <p:cxnSp>
        <p:nvCxnSpPr>
          <p:cNvPr id="29" name="Elbow Connector 28"/>
          <p:cNvCxnSpPr>
            <a:stCxn id="8" idx="1"/>
            <a:endCxn id="28" idx="1"/>
          </p:cNvCxnSpPr>
          <p:nvPr/>
        </p:nvCxnSpPr>
        <p:spPr>
          <a:xfrm rot="10800000" flipH="1" flipV="1">
            <a:off x="5296275" y="3187613"/>
            <a:ext cx="244443" cy="284540"/>
          </a:xfrm>
          <a:prstGeom prst="bentConnector3">
            <a:avLst>
              <a:gd name="adj1" fmla="val -93519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40719" y="3670244"/>
            <a:ext cx="2272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cap="small" dirty="0" smtClean="0"/>
              <a:t>REGISTAR CERTIFIKATA ZGRADA</a:t>
            </a:r>
            <a:endParaRPr lang="en-US" sz="1000" cap="small" dirty="0"/>
          </a:p>
        </p:txBody>
      </p:sp>
      <p:cxnSp>
        <p:nvCxnSpPr>
          <p:cNvPr id="31" name="Elbow Connector 30"/>
          <p:cNvCxnSpPr>
            <a:stCxn id="8" idx="1"/>
            <a:endCxn id="30" idx="1"/>
          </p:cNvCxnSpPr>
          <p:nvPr/>
        </p:nvCxnSpPr>
        <p:spPr>
          <a:xfrm rot="10800000" flipH="1" flipV="1">
            <a:off x="5296275" y="3187613"/>
            <a:ext cx="244443" cy="605742"/>
          </a:xfrm>
          <a:prstGeom prst="bentConnector3">
            <a:avLst>
              <a:gd name="adj1" fmla="val -93519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546543" y="4286256"/>
            <a:ext cx="25259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cap="small" dirty="0" smtClean="0"/>
              <a:t>TIPOLOGIJA ZGRADA</a:t>
            </a:r>
            <a:endParaRPr lang="en-US" sz="1000" cap="small" dirty="0"/>
          </a:p>
        </p:txBody>
      </p:sp>
      <p:cxnSp>
        <p:nvCxnSpPr>
          <p:cNvPr id="33" name="Elbow Connector 32"/>
          <p:cNvCxnSpPr>
            <a:stCxn id="8" idx="1"/>
            <a:endCxn id="32" idx="1"/>
          </p:cNvCxnSpPr>
          <p:nvPr/>
        </p:nvCxnSpPr>
        <p:spPr>
          <a:xfrm rot="10800000" flipH="1" flipV="1">
            <a:off x="5296275" y="3187612"/>
            <a:ext cx="250267" cy="1225601"/>
          </a:xfrm>
          <a:prstGeom prst="bentConnector3">
            <a:avLst>
              <a:gd name="adj1" fmla="val -91342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40719" y="3957584"/>
            <a:ext cx="2145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cap="small" dirty="0" smtClean="0"/>
              <a:t>BAZA PODATAKA IZVJEŠTAJA O ENERGETSKIM PREGLEDIMA</a:t>
            </a:r>
            <a:endParaRPr lang="en-US" sz="1000" cap="small" dirty="0"/>
          </a:p>
        </p:txBody>
      </p:sp>
      <p:cxnSp>
        <p:nvCxnSpPr>
          <p:cNvPr id="35" name="Elbow Connector 34"/>
          <p:cNvCxnSpPr>
            <a:stCxn id="8" idx="1"/>
            <a:endCxn id="34" idx="1"/>
          </p:cNvCxnSpPr>
          <p:nvPr/>
        </p:nvCxnSpPr>
        <p:spPr>
          <a:xfrm rot="10800000" flipH="1" flipV="1">
            <a:off x="5296275" y="3187613"/>
            <a:ext cx="244443" cy="970026"/>
          </a:xfrm>
          <a:prstGeom prst="bentConnector3">
            <a:avLst>
              <a:gd name="adj1" fmla="val -93519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4879816" y="3037226"/>
            <a:ext cx="3387504" cy="1448554"/>
          </a:xfrm>
          <a:prstGeom prst="rect">
            <a:avLst/>
          </a:prstGeom>
          <a:noFill/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37" name="TextBox 36"/>
          <p:cNvSpPr txBox="1"/>
          <p:nvPr/>
        </p:nvSpPr>
        <p:spPr>
          <a:xfrm>
            <a:off x="1642343" y="3289124"/>
            <a:ext cx="31918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900" cap="small" dirty="0" smtClean="0"/>
              <a:t>ENERGETSKA POTROŠNJA U STAMBENOM SEKTORU</a:t>
            </a:r>
            <a:endParaRPr lang="en-US" sz="900" cap="small" dirty="0"/>
          </a:p>
        </p:txBody>
      </p:sp>
      <p:cxnSp>
        <p:nvCxnSpPr>
          <p:cNvPr id="38" name="Elbow Connector 37"/>
          <p:cNvCxnSpPr>
            <a:stCxn id="7" idx="1"/>
            <a:endCxn id="37" idx="1"/>
          </p:cNvCxnSpPr>
          <p:nvPr/>
        </p:nvCxnSpPr>
        <p:spPr>
          <a:xfrm rot="10800000" flipH="1" flipV="1">
            <a:off x="1360145" y="3178986"/>
            <a:ext cx="282198" cy="225553"/>
          </a:xfrm>
          <a:prstGeom prst="bentConnector3">
            <a:avLst>
              <a:gd name="adj1" fmla="val -81007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42343" y="3500438"/>
            <a:ext cx="271022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900" cap="small" dirty="0" smtClean="0"/>
              <a:t>ENERGETSKA POTROŠNJA U JAVNOM/KOMERCIJALNOM I SEKTORU USLUGA</a:t>
            </a:r>
            <a:endParaRPr lang="en-US" sz="900" cap="small" dirty="0"/>
          </a:p>
        </p:txBody>
      </p:sp>
      <p:cxnSp>
        <p:nvCxnSpPr>
          <p:cNvPr id="40" name="Elbow Connector 39"/>
          <p:cNvCxnSpPr>
            <a:stCxn id="7" idx="1"/>
            <a:endCxn id="39" idx="1"/>
          </p:cNvCxnSpPr>
          <p:nvPr/>
        </p:nvCxnSpPr>
        <p:spPr>
          <a:xfrm rot="10800000" flipH="1" flipV="1">
            <a:off x="1360145" y="3178986"/>
            <a:ext cx="282198" cy="575367"/>
          </a:xfrm>
          <a:prstGeom prst="bentConnector3">
            <a:avLst>
              <a:gd name="adj1" fmla="val -81007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42343" y="3929066"/>
            <a:ext cx="25442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900" cap="small" dirty="0" smtClean="0"/>
              <a:t>ENERGETSKA POTROŠNJA U UNDUSTRIJI</a:t>
            </a:r>
            <a:endParaRPr lang="en-US" sz="900" cap="small" dirty="0"/>
          </a:p>
        </p:txBody>
      </p:sp>
      <p:cxnSp>
        <p:nvCxnSpPr>
          <p:cNvPr id="42" name="Elbow Connector 41"/>
          <p:cNvCxnSpPr>
            <a:stCxn id="7" idx="1"/>
            <a:endCxn id="41" idx="1"/>
          </p:cNvCxnSpPr>
          <p:nvPr/>
        </p:nvCxnSpPr>
        <p:spPr>
          <a:xfrm rot="10800000" flipH="1" flipV="1">
            <a:off x="1360145" y="3178986"/>
            <a:ext cx="282198" cy="865495"/>
          </a:xfrm>
          <a:prstGeom prst="bentConnector3">
            <a:avLst>
              <a:gd name="adj1" fmla="val -81007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42343" y="4143380"/>
            <a:ext cx="223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900" cap="small" dirty="0" smtClean="0"/>
              <a:t>ENERGETSKA POTROŠNJA U SAOBRAĆAJU</a:t>
            </a:r>
            <a:endParaRPr lang="en-US" sz="900" cap="small" dirty="0"/>
          </a:p>
        </p:txBody>
      </p:sp>
      <p:cxnSp>
        <p:nvCxnSpPr>
          <p:cNvPr id="44" name="Elbow Connector 43"/>
          <p:cNvCxnSpPr>
            <a:stCxn id="7" idx="1"/>
            <a:endCxn id="43" idx="1"/>
          </p:cNvCxnSpPr>
          <p:nvPr/>
        </p:nvCxnSpPr>
        <p:spPr>
          <a:xfrm rot="10800000" flipH="1" flipV="1">
            <a:off x="1360145" y="3178986"/>
            <a:ext cx="282198" cy="1149059"/>
          </a:xfrm>
          <a:prstGeom prst="bentConnector3">
            <a:avLst>
              <a:gd name="adj1" fmla="val -81007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986827" y="3034705"/>
            <a:ext cx="3387504" cy="1448554"/>
          </a:xfrm>
          <a:prstGeom prst="rect">
            <a:avLst/>
          </a:prstGeom>
          <a:noFill/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6" name="Rectangle 45"/>
          <p:cNvSpPr/>
          <p:nvPr/>
        </p:nvSpPr>
        <p:spPr>
          <a:xfrm>
            <a:off x="997384" y="4584599"/>
            <a:ext cx="3387504" cy="2156272"/>
          </a:xfrm>
          <a:prstGeom prst="rect">
            <a:avLst/>
          </a:prstGeom>
          <a:noFill/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7" name="Rectangle 46"/>
          <p:cNvSpPr/>
          <p:nvPr/>
        </p:nvSpPr>
        <p:spPr>
          <a:xfrm>
            <a:off x="4879816" y="4584599"/>
            <a:ext cx="3387504" cy="2156272"/>
          </a:xfrm>
          <a:prstGeom prst="rect">
            <a:avLst/>
          </a:prstGeom>
          <a:noFill/>
          <a:ln w="31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48" name="TextBox 47"/>
          <p:cNvSpPr txBox="1"/>
          <p:nvPr/>
        </p:nvSpPr>
        <p:spPr>
          <a:xfrm>
            <a:off x="1642341" y="4897291"/>
            <a:ext cx="2002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000" cap="small" dirty="0" smtClean="0"/>
              <a:t>ZGRADE: SISTEMI GRIJANJA20 kW+</a:t>
            </a:r>
            <a:endParaRPr lang="en-US" sz="1000" cap="small" dirty="0"/>
          </a:p>
        </p:txBody>
      </p:sp>
      <p:cxnSp>
        <p:nvCxnSpPr>
          <p:cNvPr id="49" name="Elbow Connector 48"/>
          <p:cNvCxnSpPr>
            <a:stCxn id="9" idx="1"/>
            <a:endCxn id="48" idx="1"/>
          </p:cNvCxnSpPr>
          <p:nvPr/>
        </p:nvCxnSpPr>
        <p:spPr>
          <a:xfrm rot="10800000" flipH="1" flipV="1">
            <a:off x="1386033" y="4732700"/>
            <a:ext cx="256308" cy="287702"/>
          </a:xfrm>
          <a:prstGeom prst="bentConnector3">
            <a:avLst>
              <a:gd name="adj1" fmla="val -8919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642341" y="5183043"/>
            <a:ext cx="23054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000" cap="small" dirty="0" smtClean="0"/>
              <a:t>ZGRADE: SISTEMI KLIMATIZACIJE 12 kW+</a:t>
            </a:r>
            <a:endParaRPr lang="en-US" sz="1000" cap="small" dirty="0"/>
          </a:p>
        </p:txBody>
      </p:sp>
      <p:cxnSp>
        <p:nvCxnSpPr>
          <p:cNvPr id="51" name="Elbow Connector 50"/>
          <p:cNvCxnSpPr>
            <a:stCxn id="9" idx="1"/>
            <a:endCxn id="50" idx="1"/>
          </p:cNvCxnSpPr>
          <p:nvPr/>
        </p:nvCxnSpPr>
        <p:spPr>
          <a:xfrm rot="10800000" flipH="1" flipV="1">
            <a:off x="1386033" y="4732700"/>
            <a:ext cx="256308" cy="573454"/>
          </a:xfrm>
          <a:prstGeom prst="bentConnector3">
            <a:avLst>
              <a:gd name="adj1" fmla="val -8919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642341" y="5386344"/>
            <a:ext cx="2461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cap="small" dirty="0" smtClean="0"/>
              <a:t>INDUSTRIJA:  TEHNIČKI SISTEMI VELIKIH POTROŠAČA</a:t>
            </a:r>
            <a:endParaRPr lang="en-US" sz="1000" cap="small" dirty="0"/>
          </a:p>
        </p:txBody>
      </p:sp>
      <p:cxnSp>
        <p:nvCxnSpPr>
          <p:cNvPr id="53" name="Elbow Connector 52"/>
          <p:cNvCxnSpPr>
            <a:stCxn id="9" idx="1"/>
            <a:endCxn id="52" idx="1"/>
          </p:cNvCxnSpPr>
          <p:nvPr/>
        </p:nvCxnSpPr>
        <p:spPr>
          <a:xfrm rot="10800000" flipH="1" flipV="1">
            <a:off x="1386033" y="4732699"/>
            <a:ext cx="256308" cy="853699"/>
          </a:xfrm>
          <a:prstGeom prst="bentConnector3">
            <a:avLst>
              <a:gd name="adj1" fmla="val -89190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625089" y="5732522"/>
            <a:ext cx="2630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cap="small" dirty="0" smtClean="0"/>
              <a:t>USLUGE:  KOMUNALNA DJELATNOST (JAVNA RASVJETA, VODOSNABDIJEVANJE, UPRAVLJANJE OTPADOM, JAVNI PREVOZ)</a:t>
            </a:r>
            <a:endParaRPr lang="en-US" sz="1000" cap="small" dirty="0"/>
          </a:p>
        </p:txBody>
      </p:sp>
      <p:cxnSp>
        <p:nvCxnSpPr>
          <p:cNvPr id="55" name="Elbow Connector 54"/>
          <p:cNvCxnSpPr>
            <a:stCxn id="9" idx="1"/>
            <a:endCxn id="54" idx="1"/>
          </p:cNvCxnSpPr>
          <p:nvPr/>
        </p:nvCxnSpPr>
        <p:spPr>
          <a:xfrm rot="10800000" flipH="1" flipV="1">
            <a:off x="1386033" y="4732699"/>
            <a:ext cx="239056" cy="1276821"/>
          </a:xfrm>
          <a:prstGeom prst="bentConnector3">
            <a:avLst>
              <a:gd name="adj1" fmla="val -95626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634143" y="6386476"/>
            <a:ext cx="2145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cap="small" dirty="0" smtClean="0"/>
              <a:t>BAZA PODATAKA IZVJEŠTAJA O ENERGETSKIM PREGLEDIMA</a:t>
            </a:r>
            <a:endParaRPr lang="en-US" sz="1000" cap="small" dirty="0"/>
          </a:p>
        </p:txBody>
      </p:sp>
      <p:cxnSp>
        <p:nvCxnSpPr>
          <p:cNvPr id="57" name="Elbow Connector 56"/>
          <p:cNvCxnSpPr>
            <a:stCxn id="9" idx="1"/>
            <a:endCxn id="56" idx="1"/>
          </p:cNvCxnSpPr>
          <p:nvPr/>
        </p:nvCxnSpPr>
        <p:spPr>
          <a:xfrm rot="10800000" flipH="1" flipV="1">
            <a:off x="1386033" y="4732699"/>
            <a:ext cx="248110" cy="1853831"/>
          </a:xfrm>
          <a:prstGeom prst="bentConnector3">
            <a:avLst>
              <a:gd name="adj1" fmla="val -92137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419955" y="4857760"/>
            <a:ext cx="27975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cap="small" dirty="0" smtClean="0"/>
              <a:t>FIZIČKA/PRAVNA LICA KOJA VRŠE ENERGETSKE PREGLEDE ZGRADA</a:t>
            </a:r>
            <a:endParaRPr lang="en-US" sz="1000" cap="small" dirty="0"/>
          </a:p>
        </p:txBody>
      </p:sp>
      <p:cxnSp>
        <p:nvCxnSpPr>
          <p:cNvPr id="59" name="Elbow Connector 58"/>
          <p:cNvCxnSpPr>
            <a:stCxn id="10" idx="1"/>
            <a:endCxn id="58" idx="1"/>
          </p:cNvCxnSpPr>
          <p:nvPr/>
        </p:nvCxnSpPr>
        <p:spPr>
          <a:xfrm rot="10800000" flipH="1" flipV="1">
            <a:off x="5175511" y="4735537"/>
            <a:ext cx="244444" cy="329971"/>
          </a:xfrm>
          <a:prstGeom prst="bentConnector3">
            <a:avLst>
              <a:gd name="adj1" fmla="val -93518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419955" y="5286388"/>
            <a:ext cx="2797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cap="small" dirty="0" smtClean="0"/>
              <a:t>FIZIČKA/PRAVNA LICA KOJA VRŠE REDOVNE PREGLEDE SISTEMA GRIJANJA I HLAĐENJA</a:t>
            </a:r>
            <a:endParaRPr lang="en-US" sz="1000" cap="small" dirty="0"/>
          </a:p>
        </p:txBody>
      </p:sp>
      <p:cxnSp>
        <p:nvCxnSpPr>
          <p:cNvPr id="61" name="Elbow Connector 60"/>
          <p:cNvCxnSpPr>
            <a:stCxn id="10" idx="1"/>
            <a:endCxn id="60" idx="1"/>
          </p:cNvCxnSpPr>
          <p:nvPr/>
        </p:nvCxnSpPr>
        <p:spPr>
          <a:xfrm rot="10800000" flipH="1" flipV="1">
            <a:off x="5175511" y="4735537"/>
            <a:ext cx="244444" cy="827849"/>
          </a:xfrm>
          <a:prstGeom prst="bentConnector3">
            <a:avLst>
              <a:gd name="adj1" fmla="val -93518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419955" y="5814972"/>
            <a:ext cx="2797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cap="small" dirty="0" smtClean="0"/>
              <a:t>FIZIČKA/PRAVNA LICA KOJA VRŠE ENERGETSKE PREGLEDE U INDUSTRIJI</a:t>
            </a:r>
            <a:endParaRPr lang="en-US" sz="1000" cap="small" dirty="0"/>
          </a:p>
        </p:txBody>
      </p:sp>
      <p:cxnSp>
        <p:nvCxnSpPr>
          <p:cNvPr id="63" name="Elbow Connector 62"/>
          <p:cNvCxnSpPr>
            <a:stCxn id="10" idx="1"/>
            <a:endCxn id="62" idx="1"/>
          </p:cNvCxnSpPr>
          <p:nvPr/>
        </p:nvCxnSpPr>
        <p:spPr>
          <a:xfrm rot="10800000" flipH="1" flipV="1">
            <a:off x="5175511" y="4735537"/>
            <a:ext cx="244444" cy="1279489"/>
          </a:xfrm>
          <a:prstGeom prst="bentConnector3">
            <a:avLst>
              <a:gd name="adj1" fmla="val -93518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419954" y="6232588"/>
            <a:ext cx="27975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000" cap="small" dirty="0" smtClean="0"/>
              <a:t>FIZIČKA/PRAVNA LICA KOJA VRŠE ENERGETSKE PREGLEDE KOMUNALNIH USLUGA</a:t>
            </a:r>
            <a:endParaRPr lang="en-US" sz="1000" cap="small" dirty="0"/>
          </a:p>
        </p:txBody>
      </p:sp>
      <p:cxnSp>
        <p:nvCxnSpPr>
          <p:cNvPr id="65" name="Elbow Connector 64"/>
          <p:cNvCxnSpPr>
            <a:stCxn id="10" idx="1"/>
            <a:endCxn id="64" idx="1"/>
          </p:cNvCxnSpPr>
          <p:nvPr/>
        </p:nvCxnSpPr>
        <p:spPr>
          <a:xfrm rot="10800000" flipH="1" flipV="1">
            <a:off x="5175510" y="4735537"/>
            <a:ext cx="244443" cy="1774049"/>
          </a:xfrm>
          <a:prstGeom prst="bentConnector3">
            <a:avLst>
              <a:gd name="adj1" fmla="val -93519"/>
            </a:avLst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7" name="Title 1"/>
          <p:cNvSpPr>
            <a:spLocks noGrp="1"/>
          </p:cNvSpPr>
          <p:nvPr>
            <p:ph type="title"/>
          </p:nvPr>
        </p:nvSpPr>
        <p:spPr>
          <a:xfrm>
            <a:off x="428625" y="928670"/>
            <a:ext cx="8258175" cy="400110"/>
          </a:xfrm>
          <a:extLst/>
        </p:spPr>
        <p:txBody>
          <a:bodyPr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smtClean="0">
                <a:ln w="11430"/>
                <a:solidFill>
                  <a:srgbClr val="1F2D8E"/>
                </a:solidFill>
                <a:ea typeface="+mn-ea"/>
                <a:cs typeface="+mn-cs"/>
              </a:rPr>
              <a:t>INTEGRISANI INFORMACIONI SISTEM ENERGETSKE EFIKASNOSTI</a:t>
            </a:r>
            <a:endParaRPr lang="sr-Latn-CS" sz="2000" dirty="0" smtClean="0">
              <a:ln w="11430"/>
              <a:solidFill>
                <a:srgbClr val="1F2D8E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55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r-Latn-CS" sz="1800" dirty="0" smtClean="0"/>
              <a:t>Karakteristike softverskih rješenja:</a:t>
            </a:r>
          </a:p>
          <a:p>
            <a:endParaRPr lang="sr-Latn-CS" sz="1400" dirty="0" smtClean="0"/>
          </a:p>
          <a:p>
            <a:pPr>
              <a:buNone/>
            </a:pPr>
            <a:r>
              <a:rPr lang="bs-Latn-BA" sz="1600" dirty="0" smtClean="0"/>
              <a:t>1) Cilj i svrha sistema (izvještavanje, analiza, alat za upravljanje) </a:t>
            </a:r>
          </a:p>
          <a:p>
            <a:pPr>
              <a:buNone/>
            </a:pPr>
            <a:r>
              <a:rPr lang="pl-PL" sz="1600" dirty="0" smtClean="0"/>
              <a:t>2) Koncept / struktura / funkcionalnosti sistema </a:t>
            </a:r>
          </a:p>
          <a:p>
            <a:pPr>
              <a:buNone/>
            </a:pPr>
            <a:r>
              <a:rPr lang="bs-Latn-BA" sz="1600" dirty="0" smtClean="0"/>
              <a:t>3) Korisnici sistema </a:t>
            </a:r>
          </a:p>
          <a:p>
            <a:pPr>
              <a:buNone/>
            </a:pPr>
            <a:r>
              <a:rPr lang="pl-PL" sz="1600" dirty="0" smtClean="0"/>
              <a:t>4) Koncept unosa podataka (kako se podaci i informacije unose u sistem) </a:t>
            </a:r>
          </a:p>
          <a:p>
            <a:pPr>
              <a:buNone/>
            </a:pPr>
            <a:r>
              <a:rPr lang="bs-Latn-BA" sz="1600" dirty="0" smtClean="0"/>
              <a:t>5) Koncept izlaznih podataka (kako korisnici mogu izvući i upotrebiti podatake) </a:t>
            </a:r>
          </a:p>
          <a:p>
            <a:pPr>
              <a:buNone/>
            </a:pPr>
            <a:r>
              <a:rPr lang="pl-PL" sz="1600" dirty="0" smtClean="0"/>
              <a:t>6) Potencijal za povezivanje sa drugim sistemima </a:t>
            </a:r>
          </a:p>
          <a:p>
            <a:pPr>
              <a:buNone/>
            </a:pPr>
            <a:r>
              <a:rPr lang="pl-PL" sz="1600" dirty="0" smtClean="0"/>
              <a:t>7) Resursi potrebni za instalaciju i održavanje </a:t>
            </a:r>
          </a:p>
          <a:p>
            <a:pPr>
              <a:buNone/>
            </a:pPr>
            <a:r>
              <a:rPr lang="bs-Latn-BA" sz="1600" dirty="0" smtClean="0"/>
              <a:t>8) Ograničenja sistema</a:t>
            </a:r>
          </a:p>
          <a:p>
            <a:pPr>
              <a:buNone/>
            </a:pPr>
            <a:endParaRPr lang="hr-HR" sz="1600" dirty="0" smtClean="0"/>
          </a:p>
          <a:p>
            <a:pPr>
              <a:buNone/>
            </a:pPr>
            <a:r>
              <a:rPr lang="hr-HR" sz="1600" dirty="0" smtClean="0"/>
              <a:t>Koraci koji slijede nakon uvođenja imformacionog sistema za energetsku efikasnost su promocija sistema, edukacija krajnjih korisnika, jačanje kapaciteta kako Fonda tako i javnih institucija.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8625" y="1100064"/>
            <a:ext cx="8258175" cy="400110"/>
          </a:xfrm>
          <a:extLst/>
        </p:spPr>
        <p:txBody>
          <a:bodyPr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2000" dirty="0" smtClean="0"/>
              <a:t>CILJ I SVRHA SISTEMA (IZVJEŠTAVANJE, ANALIZA, ALAT ZA UPRAVLJANJE)</a:t>
            </a:r>
            <a:endParaRPr lang="sr-Latn-CS" sz="2000" dirty="0" smtClean="0">
              <a:ln w="11430"/>
              <a:solidFill>
                <a:srgbClr val="1F2D8E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80728"/>
            <a:ext cx="3959870" cy="56815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47347" r="793" b="25826"/>
          <a:stretch>
            <a:fillRect/>
          </a:stretch>
        </p:blipFill>
        <p:spPr>
          <a:xfrm>
            <a:off x="171840" y="1643050"/>
            <a:ext cx="8686440" cy="4500594"/>
          </a:xfrm>
          <a:prstGeom prst="rect">
            <a:avLst/>
          </a:prstGeom>
          <a:ln>
            <a:solidFill>
              <a:srgbClr val="19479D"/>
            </a:solidFill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9388" y="928670"/>
            <a:ext cx="8856662" cy="400110"/>
          </a:xfrm>
          <a:extLst/>
        </p:spPr>
        <p:txBody>
          <a:bodyPr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000" dirty="0" smtClean="0">
                <a:ln w="11430"/>
                <a:solidFill>
                  <a:srgbClr val="1F2D8E"/>
                </a:solidFill>
                <a:ea typeface="+mn-ea"/>
                <a:cs typeface="+mn-cs"/>
              </a:rPr>
              <a:t>USPOSTAVLJANJE PROCESA RAZVOJA INFORMACIONOG SISTEMA ZA EE U RS</a:t>
            </a:r>
            <a:endParaRPr lang="en-US" sz="2000" dirty="0" smtClean="0">
              <a:ln w="11430"/>
              <a:solidFill>
                <a:srgbClr val="1F2D8E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441450"/>
            <a:ext cx="8229600" cy="4916488"/>
          </a:xfrm>
        </p:spPr>
        <p:txBody>
          <a:bodyPr rtlCol="0" anchor="ctr">
            <a:normAutofit fontScale="62500" lnSpcReduction="20000"/>
          </a:bodyPr>
          <a:lstStyle/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sr-Cyrl-BA" b="1" dirty="0" smtClean="0"/>
              <a:t>HVALA NA PAŽNJI</a:t>
            </a:r>
            <a:r>
              <a:rPr lang="hr-HR" b="1" dirty="0" smtClean="0"/>
              <a:t> !!!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sl-SI" sz="24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r-HR" sz="24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r-HR" sz="24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r-HR" sz="24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r-HR" sz="24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r-HR" sz="24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r-HR" sz="24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r-HR" sz="24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r-HR" sz="26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r-HR" sz="26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sr-Cyrl-BA" sz="26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hr-HR" sz="2600" dirty="0" smtClean="0"/>
              <a:t>Fond za zaštitu životne sredine i energetsku efikasnost Republike Srpske 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hr-HR" sz="26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600" dirty="0" err="1" smtClean="0"/>
              <a:t>Kralja</a:t>
            </a:r>
            <a:r>
              <a:rPr lang="en-US" sz="2600" dirty="0" smtClean="0"/>
              <a:t> </a:t>
            </a:r>
            <a:r>
              <a:rPr lang="en-US" sz="2600" dirty="0" err="1" smtClean="0"/>
              <a:t>Alfonsa</a:t>
            </a:r>
            <a:r>
              <a:rPr lang="en-US" sz="2600" dirty="0" smtClean="0"/>
              <a:t> XIII 21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600" dirty="0" err="1" smtClean="0"/>
              <a:t>Banja</a:t>
            </a:r>
            <a:r>
              <a:rPr lang="en-US" sz="2600" dirty="0" smtClean="0"/>
              <a:t> </a:t>
            </a:r>
            <a:r>
              <a:rPr lang="en-US" sz="2600" dirty="0" err="1" smtClean="0"/>
              <a:t>Luk</a:t>
            </a:r>
            <a:r>
              <a:rPr lang="sr-Cyrl-BA" sz="2600" dirty="0" smtClean="0"/>
              <a:t>a</a:t>
            </a:r>
            <a:endParaRPr lang="en-US" sz="26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600" dirty="0" err="1" smtClean="0"/>
              <a:t>tel</a:t>
            </a:r>
            <a:r>
              <a:rPr lang="en-US" sz="2600" dirty="0" smtClean="0"/>
              <a:t>: 051/231-340</a:t>
            </a:r>
            <a:r>
              <a:rPr lang="sr-Cyrl-BA" sz="2600" dirty="0" smtClean="0"/>
              <a:t>,</a:t>
            </a:r>
            <a:r>
              <a:rPr lang="en-US" sz="2600" dirty="0" smtClean="0"/>
              <a:t> </a:t>
            </a:r>
            <a:r>
              <a:rPr lang="sr-Cyrl-BA" sz="2600" dirty="0" smtClean="0"/>
              <a:t>231-350</a:t>
            </a:r>
            <a:endParaRPr lang="en-US" sz="26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600" dirty="0" err="1" smtClean="0"/>
              <a:t>faks</a:t>
            </a:r>
            <a:r>
              <a:rPr lang="en-US" sz="2600" dirty="0" smtClean="0"/>
              <a:t>: 051/231-35</a:t>
            </a:r>
            <a:r>
              <a:rPr lang="sr-Cyrl-BA" sz="2600" dirty="0" smtClean="0"/>
              <a:t>1</a:t>
            </a:r>
            <a:endParaRPr lang="sl-SI" sz="26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sl-SI" sz="26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sz="26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600" dirty="0" smtClean="0"/>
              <a:t>www.ekofondrs.org</a:t>
            </a: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2600" dirty="0" smtClean="0"/>
              <a:t>e-</a:t>
            </a:r>
            <a:r>
              <a:rPr lang="en-US" sz="2600" dirty="0" err="1" smtClean="0"/>
              <a:t>mai</a:t>
            </a:r>
            <a:r>
              <a:rPr lang="sl-SI" sz="2600" dirty="0" smtClean="0"/>
              <a:t>l</a:t>
            </a:r>
            <a:r>
              <a:rPr lang="en-US" sz="2600" dirty="0" smtClean="0"/>
              <a:t>: </a:t>
            </a:r>
            <a:r>
              <a:rPr lang="en-US" sz="2600" dirty="0" smtClean="0">
                <a:hlinkClick r:id="rId3"/>
              </a:rPr>
              <a:t>info@ekofondrs.org</a:t>
            </a:r>
            <a:endParaRPr lang="hr-HR" sz="2600" dirty="0" smtClean="0"/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600" dirty="0" smtClean="0">
                <a:hlinkClick r:id="rId4"/>
              </a:rPr>
              <a:t>tijana.glamocic</a:t>
            </a:r>
            <a:r>
              <a:rPr lang="en-US" sz="2600" dirty="0" smtClean="0">
                <a:hlinkClick r:id="rId4"/>
              </a:rPr>
              <a:t>@</a:t>
            </a:r>
            <a:r>
              <a:rPr lang="en-US" sz="2600" dirty="0" err="1" smtClean="0">
                <a:hlinkClick r:id="rId4"/>
              </a:rPr>
              <a:t>ekofondrs.org</a:t>
            </a:r>
            <a:endParaRPr lang="en-US" sz="2600" dirty="0" smtClean="0"/>
          </a:p>
        </p:txBody>
      </p:sp>
      <p:sp>
        <p:nvSpPr>
          <p:cNvPr id="17411" name="Picture 9" descr="triej.jpg"/>
          <p:cNvSpPr>
            <a:spLocks noChangeAspect="1"/>
          </p:cNvSpPr>
          <p:nvPr/>
        </p:nvSpPr>
        <p:spPr bwMode="auto">
          <a:xfrm>
            <a:off x="-41275" y="2492375"/>
            <a:ext cx="9231313" cy="357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r-Latn-C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42844" y="1000108"/>
          <a:ext cx="878687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5791" y="1285860"/>
            <a:ext cx="8258175" cy="707886"/>
          </a:xfrm>
          <a:extLst/>
        </p:spPr>
        <p:txBody>
          <a:bodyPr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CS" sz="2000" dirty="0" smtClean="0">
                <a:ln w="11430"/>
                <a:solidFill>
                  <a:srgbClr val="1F2D8E"/>
                </a:solidFill>
                <a:ea typeface="+mn-ea"/>
                <a:cs typeface="+mn-cs"/>
              </a:rPr>
              <a:t>ZAKONSKA REGULATIVA</a:t>
            </a:r>
            <a:r>
              <a:rPr lang="sr-Latn-CS" sz="2000" b="1" dirty="0" smtClean="0">
                <a:ln w="11430"/>
                <a:solidFill>
                  <a:srgbClr val="1F2D8E"/>
                </a:solidFill>
                <a:ea typeface="+mn-ea"/>
                <a:cs typeface="+mn-cs"/>
              </a:rPr>
              <a:t/>
            </a:r>
            <a:br>
              <a:rPr lang="sr-Latn-CS" sz="2000" b="1" dirty="0" smtClean="0">
                <a:ln w="11430"/>
                <a:solidFill>
                  <a:srgbClr val="1F2D8E"/>
                </a:solidFill>
                <a:ea typeface="+mn-ea"/>
                <a:cs typeface="+mn-cs"/>
              </a:rPr>
            </a:br>
            <a:endParaRPr lang="sr-Latn-CS" sz="2000" b="1" dirty="0" smtClean="0">
              <a:ln w="11430"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7158" y="1785926"/>
            <a:ext cx="850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s-Latn-BA" sz="1400" b="1" dirty="0">
                <a:latin typeface="+mn-lt"/>
              </a:rPr>
              <a:t>Uloga Fonda za zaštitu životne sredine i energetsku efikanost Republike Srpske, vezana za energetsku efikasnost,</a:t>
            </a:r>
          </a:p>
          <a:p>
            <a:pPr>
              <a:defRPr/>
            </a:pPr>
            <a:r>
              <a:rPr lang="bs-Latn-BA" sz="1400" b="1" dirty="0">
                <a:latin typeface="+mn-lt"/>
              </a:rPr>
              <a:t>definisana je </a:t>
            </a:r>
            <a:r>
              <a:rPr lang="bs-Latn-BA" sz="1400" b="1" dirty="0" smtClean="0">
                <a:latin typeface="+mn-lt"/>
              </a:rPr>
              <a:t>sl</a:t>
            </a:r>
            <a:r>
              <a:rPr lang="en-US" sz="1400" b="1" dirty="0" smtClean="0">
                <a:latin typeface="+mn-lt"/>
              </a:rPr>
              <a:t>j</a:t>
            </a:r>
            <a:r>
              <a:rPr lang="bs-Latn-BA" sz="1400" b="1" dirty="0" smtClean="0">
                <a:latin typeface="+mn-lt"/>
              </a:rPr>
              <a:t>edećim </a:t>
            </a:r>
            <a:r>
              <a:rPr lang="bs-Latn-BA" sz="1400" b="1" dirty="0">
                <a:latin typeface="+mn-lt"/>
              </a:rPr>
              <a:t>zakonskim i podzakonskim aktima: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25963"/>
          </a:xfrm>
        </p:spPr>
        <p:txBody>
          <a:bodyPr/>
          <a:lstStyle/>
          <a:p>
            <a:pPr lvl="0">
              <a:buNone/>
            </a:pPr>
            <a:endParaRPr lang="hr-HR" sz="1600" dirty="0" smtClean="0">
              <a:latin typeface="Calibri" pitchFamily="34" charset="0"/>
            </a:endParaRPr>
          </a:p>
          <a:p>
            <a:pPr lvl="0">
              <a:buNone/>
            </a:pPr>
            <a:r>
              <a:rPr lang="vi-VN" sz="1600" dirty="0" smtClean="0">
                <a:latin typeface="Calibri" pitchFamily="34" charset="0"/>
              </a:rPr>
              <a:t>Politika energetske efikasnosti utvrđuje se </a:t>
            </a:r>
            <a:r>
              <a:rPr lang="vi-VN" sz="1600" b="1" dirty="0" smtClean="0">
                <a:latin typeface="Calibri" pitchFamily="34" charset="0"/>
              </a:rPr>
              <a:t>Strategijom razvoja energetike Republike Srpske</a:t>
            </a:r>
            <a:r>
              <a:rPr lang="hr-HR" sz="1600" dirty="0" smtClean="0">
                <a:latin typeface="Calibri" pitchFamily="34" charset="0"/>
              </a:rPr>
              <a:t>, koja je usvojena od strane Narodne skupštine Republike Srpske </a:t>
            </a:r>
            <a:r>
              <a:rPr lang="hr-HR" sz="1600" kern="0" dirty="0" smtClean="0">
                <a:latin typeface="Calibri" pitchFamily="34" charset="0"/>
                <a:cs typeface="Arial" pitchFamily="34" charset="0"/>
              </a:rPr>
              <a:t>14.03.2012. godine.</a:t>
            </a:r>
            <a:endParaRPr lang="vi-VN" sz="1600" dirty="0" smtClean="0">
              <a:latin typeface="Calibri" pitchFamily="34" charset="0"/>
            </a:endParaRPr>
          </a:p>
          <a:p>
            <a:pPr algn="just" eaLnBrk="1" hangingPunct="1"/>
            <a:r>
              <a:rPr lang="vi-VN" sz="1600" dirty="0" smtClean="0">
                <a:solidFill>
                  <a:srgbClr val="FF0000"/>
                </a:solidFill>
                <a:latin typeface="Calibri" pitchFamily="34" charset="0"/>
              </a:rPr>
              <a:t>U cilju provođenja politike energetske efikasnosti</a:t>
            </a:r>
            <a:r>
              <a:rPr lang="en-US" sz="1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bs-Latn-BA" sz="1600" dirty="0" smtClean="0">
                <a:solidFill>
                  <a:srgbClr val="FF0000"/>
                </a:solidFill>
                <a:latin typeface="Calibri" pitchFamily="34" charset="0"/>
              </a:rPr>
              <a:t>Vlada Republike Srpske, 18.12.2013. godine donijela je Odluku o usvajanju </a:t>
            </a:r>
            <a:r>
              <a:rPr lang="bs-Latn-BA" sz="1600" b="1" dirty="0" smtClean="0">
                <a:solidFill>
                  <a:srgbClr val="FF0000"/>
                </a:solidFill>
                <a:latin typeface="Calibri" pitchFamily="34" charset="0"/>
              </a:rPr>
              <a:t>Akcionog plana energetske efikasnosti Republike Srpske do 2018. godine. </a:t>
            </a:r>
          </a:p>
          <a:p>
            <a:pPr algn="just" eaLnBrk="1" hangingPunct="1"/>
            <a:endParaRPr lang="bs-Latn-BA" sz="1600" b="1" dirty="0" smtClean="0">
              <a:latin typeface="Calibri" pitchFamily="34" charset="0"/>
            </a:endParaRPr>
          </a:p>
          <a:p>
            <a:pPr algn="just" eaLnBrk="1" hangingPunct="1"/>
            <a:r>
              <a:rPr lang="bs-Latn-BA" sz="1600" dirty="0" smtClean="0">
                <a:latin typeface="Calibri" pitchFamily="34" charset="0"/>
              </a:rPr>
              <a:t>Akcionim planom analizirana je potrošnja finalne energije u stambenom sektoru, sektoru usluga, industrije i saobraćaja, te su definisani </a:t>
            </a:r>
            <a:r>
              <a:rPr lang="bs-Latn-BA" sz="1600" b="1" dirty="0" smtClean="0">
                <a:latin typeface="Calibri" pitchFamily="34" charset="0"/>
              </a:rPr>
              <a:t>indikativni ciljevi za uštede u potrošnji energije </a:t>
            </a:r>
            <a:r>
              <a:rPr lang="bs-Latn-BA" sz="1600" dirty="0" smtClean="0">
                <a:latin typeface="Calibri" pitchFamily="34" charset="0"/>
              </a:rPr>
              <a:t>u svakom od navedenih sektora. </a:t>
            </a:r>
            <a:endParaRPr lang="hr-HR" sz="1600" dirty="0" smtClean="0">
              <a:latin typeface="Calibri" pitchFamily="34" charset="0"/>
            </a:endParaRPr>
          </a:p>
          <a:p>
            <a:pPr algn="just" eaLnBrk="1" hangingPunct="1">
              <a:buNone/>
            </a:pPr>
            <a:endParaRPr lang="vi-VN" sz="1600" dirty="0" smtClean="0">
              <a:latin typeface="Calibri" pitchFamily="34" charset="0"/>
            </a:endParaRPr>
          </a:p>
          <a:p>
            <a:pPr algn="just" eaLnBrk="1" hangingPunct="1"/>
            <a:r>
              <a:rPr lang="vi-VN" sz="1600" dirty="0" smtClean="0">
                <a:latin typeface="Calibri" pitchFamily="34" charset="0"/>
              </a:rPr>
              <a:t>Godišnji izvještaj o realizaciji Akcionog plana pripremaju </a:t>
            </a:r>
            <a:r>
              <a:rPr lang="vi-VN" sz="1600" b="1" dirty="0" smtClean="0">
                <a:latin typeface="Calibri" pitchFamily="34" charset="0"/>
              </a:rPr>
              <a:t>Ministarstvo </a:t>
            </a:r>
            <a:r>
              <a:rPr lang="en-US" sz="1600" b="1" dirty="0" err="1" smtClean="0">
                <a:latin typeface="Calibri" pitchFamily="34" charset="0"/>
              </a:rPr>
              <a:t>industrije</a:t>
            </a:r>
            <a:r>
              <a:rPr lang="hr-HR" sz="1600" b="1" dirty="0" smtClean="0">
                <a:latin typeface="Calibri" pitchFamily="34" charset="0"/>
              </a:rPr>
              <a:t>, energetike i rudarstva </a:t>
            </a:r>
            <a:r>
              <a:rPr lang="vi-VN" sz="1600" dirty="0" smtClean="0">
                <a:latin typeface="Calibri" pitchFamily="34" charset="0"/>
              </a:rPr>
              <a:t>i </a:t>
            </a:r>
            <a:r>
              <a:rPr lang="hr-HR" sz="1600" b="1" dirty="0" smtClean="0">
                <a:latin typeface="Calibri" pitchFamily="34" charset="0"/>
              </a:rPr>
              <a:t>M</a:t>
            </a:r>
            <a:r>
              <a:rPr lang="vi-VN" sz="1600" b="1" dirty="0" smtClean="0">
                <a:latin typeface="Calibri" pitchFamily="34" charset="0"/>
              </a:rPr>
              <a:t>inistarstvo</a:t>
            </a:r>
            <a:r>
              <a:rPr lang="hr-HR" sz="1600" b="1" dirty="0" smtClean="0">
                <a:latin typeface="Calibri" pitchFamily="34" charset="0"/>
              </a:rPr>
              <a:t> za prostorno uređenje, građevinarstvo i ekologiju</a:t>
            </a:r>
            <a:r>
              <a:rPr lang="vi-VN" sz="1600" dirty="0" smtClean="0">
                <a:latin typeface="Calibri" pitchFamily="34" charset="0"/>
              </a:rPr>
              <a:t>, u saradnji sa </a:t>
            </a:r>
            <a:r>
              <a:rPr lang="vi-VN" sz="1600" b="1" dirty="0" smtClean="0">
                <a:latin typeface="Calibri" pitchFamily="34" charset="0"/>
              </a:rPr>
              <a:t>Fondom</a:t>
            </a:r>
            <a:r>
              <a:rPr lang="vi-VN" sz="1600" dirty="0" smtClean="0">
                <a:latin typeface="Calibri" pitchFamily="34" charset="0"/>
              </a:rPr>
              <a:t>, i podnose ga Vladi na usvajanje najkasnije do 15. maja tekuće godine za prethodnu godinu. </a:t>
            </a:r>
            <a:endParaRPr lang="hr-HR" sz="1600" dirty="0" smtClean="0">
              <a:latin typeface="Calibri" pitchFamily="34" charset="0"/>
            </a:endParaRPr>
          </a:p>
          <a:p>
            <a:pPr algn="just" eaLnBrk="1" hangingPunct="1"/>
            <a:endParaRPr lang="hr-HR" sz="1600" dirty="0" smtClean="0">
              <a:latin typeface="Calibri" pitchFamily="34" charset="0"/>
            </a:endParaRPr>
          </a:p>
          <a:p>
            <a:pPr algn="just" eaLnBrk="1" hangingPunct="1"/>
            <a:r>
              <a:rPr lang="hr-HR" sz="1600" dirty="0" smtClean="0">
                <a:latin typeface="Calibri" pitchFamily="34" charset="0"/>
              </a:rPr>
              <a:t>Ministarstvo spoljne trgovine i ekonomskih odnosa Bosne i Hecegovine podnosi izvještaj o relizaciji mjera Akcionog plana energetske efikasnosti Bosne i Hercegovine.</a:t>
            </a:r>
            <a:endParaRPr lang="vi-VN" sz="1600" dirty="0" smtClean="0">
              <a:latin typeface="Calibri" pitchFamily="34" charset="0"/>
            </a:endParaRPr>
          </a:p>
          <a:p>
            <a:pPr algn="just" eaLnBrk="1" hangingPunct="1"/>
            <a:endParaRPr lang="bs-Latn-BA" sz="1600" b="1" dirty="0" smtClean="0">
              <a:latin typeface="Calibri" pitchFamily="34" charset="0"/>
            </a:endParaRPr>
          </a:p>
          <a:p>
            <a:pPr algn="just" eaLnBrk="1" hangingPunct="1"/>
            <a:endParaRPr lang="bs-Latn-BA" sz="1600" b="1" dirty="0" smtClean="0">
              <a:latin typeface="Calibri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85720" y="1142984"/>
            <a:ext cx="8643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r-HR" sz="2000" dirty="0" smtClean="0">
                <a:ln w="11430"/>
                <a:solidFill>
                  <a:srgbClr val="1F2D8E"/>
                </a:solidFill>
                <a:latin typeface="+mj-lt"/>
              </a:rPr>
              <a:t>STRATEGIJA RAZVOJA ENERGETIKE I AKCIONI PLAN ENERGETSKE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hr-HR" sz="2000" dirty="0" smtClean="0">
                <a:ln w="11430"/>
                <a:solidFill>
                  <a:srgbClr val="1F2D8E"/>
                </a:solidFill>
                <a:latin typeface="+mj-lt"/>
              </a:rPr>
              <a:t>EFIKASNOSTI REPUBLIKE SRPSKE</a:t>
            </a:r>
            <a:endParaRPr lang="en-US" sz="2000" dirty="0">
              <a:ln w="11430"/>
              <a:solidFill>
                <a:srgbClr val="1F2D8E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959" t="18309" r="34790" b="46966"/>
          <a:stretch>
            <a:fillRect/>
          </a:stretch>
        </p:blipFill>
        <p:spPr bwMode="auto">
          <a:xfrm>
            <a:off x="642910" y="2071678"/>
            <a:ext cx="5143536" cy="3214945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71472" y="1214422"/>
            <a:ext cx="7429552" cy="4286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Vodič i uzorak za pripremu Drugog nacionalnog</a:t>
            </a:r>
            <a:r>
              <a:rPr kumimoji="0" lang="hr-HR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akcionog plana energetske efikasnosti </a:t>
            </a:r>
            <a:endParaRPr kumimoji="0" lang="bs-Latn-BA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215074" y="2500306"/>
            <a:ext cx="2500330" cy="4286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Energetska zajednica</a:t>
            </a:r>
            <a:endParaRPr kumimoji="0" lang="bs-Latn-BA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642910" y="5500702"/>
            <a:ext cx="8229600" cy="10668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hr-HR" sz="1600" dirty="0" smtClean="0"/>
              <a:t>Prvi nacionalni akcioni plan za energetsku efikasnost Bosne i Hercegovine </a:t>
            </a:r>
            <a:r>
              <a:rPr lang="hr-HR" sz="1600" dirty="0" smtClean="0"/>
              <a:t>izradjen je u nacrtu 2012</a:t>
            </a:r>
            <a:r>
              <a:rPr lang="hr-HR" sz="1600" dirty="0" smtClean="0"/>
              <a:t>. godine, i podijeljen je na tri perioda2010-2012,</a:t>
            </a:r>
            <a:r>
              <a:rPr lang="en-US" sz="1600" dirty="0" smtClean="0"/>
              <a:t>  </a:t>
            </a:r>
            <a:r>
              <a:rPr lang="hr-HR" sz="1600" dirty="0" smtClean="0"/>
              <a:t>2013-2015 </a:t>
            </a:r>
            <a:r>
              <a:rPr lang="en-US" sz="1600" dirty="0" smtClean="0"/>
              <a:t> </a:t>
            </a:r>
            <a:r>
              <a:rPr lang="hr-HR" sz="1600" dirty="0" smtClean="0"/>
              <a:t>I</a:t>
            </a:r>
            <a:r>
              <a:rPr lang="en-US" sz="1600" dirty="0" smtClean="0"/>
              <a:t> </a:t>
            </a:r>
            <a:r>
              <a:rPr lang="hr-HR" sz="1600" dirty="0" smtClean="0"/>
              <a:t> 2016-2018.</a:t>
            </a:r>
            <a:endParaRPr lang="en-US" sz="1600" dirty="0" smtClean="0"/>
          </a:p>
        </p:txBody>
      </p:sp>
      <p:sp>
        <p:nvSpPr>
          <p:cNvPr id="9" name="5-Point Star 8"/>
          <p:cNvSpPr/>
          <p:nvPr/>
        </p:nvSpPr>
        <p:spPr>
          <a:xfrm>
            <a:off x="357158" y="5715016"/>
            <a:ext cx="357190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 dirty="0"/>
          </a:p>
        </p:txBody>
      </p:sp>
      <p:sp>
        <p:nvSpPr>
          <p:cNvPr id="10" name="Rectangle 9"/>
          <p:cNvSpPr/>
          <p:nvPr/>
        </p:nvSpPr>
        <p:spPr>
          <a:xfrm>
            <a:off x="6143636" y="3143248"/>
            <a:ext cx="27860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hr-HR" sz="1600" dirty="0" smtClean="0">
                <a:latin typeface="Calibri" pitchFamily="34" charset="0"/>
              </a:rPr>
              <a:t>Ministarstvo spoljne trgovine i ekonomskih odnosa Bosne i Hecegovine podnosi izvještaj o relizaciji mjera Akcionog plana energetske efikasnosti Bosne i Hercegovine.</a:t>
            </a:r>
            <a:endParaRPr lang="vi-VN" sz="1600" dirty="0" smtClean="0">
              <a:latin typeface="Calibri" pitchFamily="34" charset="0"/>
            </a:endParaRPr>
          </a:p>
          <a:p>
            <a:pPr algn="just" eaLnBrk="1" hangingPunct="1"/>
            <a:endParaRPr lang="bs-Latn-BA" sz="1600" b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66" y="1142984"/>
            <a:ext cx="7400948" cy="3460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sz="2400" dirty="0" smtClean="0">
                <a:solidFill>
                  <a:schemeClr val="tx1"/>
                </a:solidFill>
              </a:rPr>
              <a:t>Nacionalni indikativni cilj i njegovo ispunjavanje</a:t>
            </a:r>
            <a:endParaRPr lang="bs-Latn-BA" sz="2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771" t="37250" r="28869" b="24868"/>
          <a:stretch>
            <a:fillRect/>
          </a:stretch>
        </p:blipFill>
        <p:spPr bwMode="auto">
          <a:xfrm>
            <a:off x="857224" y="2175285"/>
            <a:ext cx="7929618" cy="389692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142976" y="3725850"/>
            <a:ext cx="2786082" cy="34609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Podjela cilja po sektorima</a:t>
            </a:r>
            <a:endParaRPr kumimoji="0" lang="bs-Latn-BA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028" t="34093" r="23365" b="28025"/>
          <a:stretch>
            <a:fillRect/>
          </a:stretch>
        </p:blipFill>
        <p:spPr bwMode="auto">
          <a:xfrm>
            <a:off x="428596" y="1785926"/>
            <a:ext cx="8329507" cy="3507229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28596" y="1142984"/>
            <a:ext cx="8215370" cy="346092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Prvi nacionalni akcioni plan za energetsku efikasnost 2010-2018</a:t>
            </a:r>
            <a:endParaRPr kumimoji="0" lang="bs-Latn-B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42910" y="5500702"/>
            <a:ext cx="7929618" cy="571504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sv-SE" sz="1600" dirty="0" smtClean="0"/>
              <a:t>Vremenski raspored nacionalnih indikativnih ciljeva za ustedu energije po sektorima za Bosnu i Hercegovinu</a:t>
            </a:r>
            <a:r>
              <a:rPr lang="hr-HR" sz="1600" dirty="0" smtClean="0"/>
              <a:t> 2010-2018</a:t>
            </a:r>
            <a:endParaRPr kumimoji="0" lang="bs-Latn-B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738" t="12627" r="35187" b="36864"/>
          <a:stretch>
            <a:fillRect/>
          </a:stretch>
        </p:blipFill>
        <p:spPr bwMode="auto">
          <a:xfrm>
            <a:off x="1392538" y="928670"/>
            <a:ext cx="6251296" cy="5715447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642910" y="6297618"/>
            <a:ext cx="8072494" cy="488968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sv-SE" sz="1600" dirty="0" smtClean="0"/>
              <a:t>Vremenski raspored indikativnih ciljeva za ustedu energije po sektorima za </a:t>
            </a:r>
            <a:r>
              <a:rPr lang="en-US" sz="1600" dirty="0" err="1" smtClean="0"/>
              <a:t>Republiku</a:t>
            </a:r>
            <a:r>
              <a:rPr lang="en-US" sz="1600" dirty="0" smtClean="0"/>
              <a:t> </a:t>
            </a:r>
            <a:r>
              <a:rPr lang="en-US" sz="1600" dirty="0" err="1" smtClean="0"/>
              <a:t>Srpsku</a:t>
            </a:r>
            <a:r>
              <a:rPr lang="en-US" sz="1600" dirty="0" smtClean="0"/>
              <a:t> </a:t>
            </a:r>
            <a:r>
              <a:rPr lang="hr-HR" sz="1600" dirty="0" smtClean="0"/>
              <a:t>2010-2018</a:t>
            </a:r>
            <a:endParaRPr kumimoji="0" lang="bs-Latn-B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142984"/>
            <a:ext cx="7000924" cy="50006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sz="1800" dirty="0" smtClean="0"/>
              <a:t>Prikaz sektorskih mjera za postizanje indikativnog cilja za uštedu energije </a:t>
            </a:r>
            <a:endParaRPr lang="bs-Latn-BA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1923" t="17046" r="30968" b="43370"/>
          <a:stretch>
            <a:fillRect/>
          </a:stretch>
        </p:blipFill>
        <p:spPr bwMode="auto">
          <a:xfrm>
            <a:off x="928662" y="2428868"/>
            <a:ext cx="6786610" cy="407196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000100" y="1857364"/>
            <a:ext cx="2857520" cy="357190"/>
          </a:xfrm>
          <a:prstGeom prst="rect">
            <a:avLst/>
          </a:prstGeom>
          <a:ln w="9525" cap="flat" cmpd="sng" algn="ctr">
            <a:solidFill>
              <a:schemeClr val="accent6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Programi</a:t>
            </a:r>
            <a:r>
              <a:rPr kumimoji="0" lang="hr-HR" sz="16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 stambenom sektoru </a:t>
            </a:r>
            <a:endParaRPr kumimoji="0" lang="bs-Latn-BA" sz="1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5859</TotalTime>
  <Words>1894</Words>
  <Application>Microsoft Office PowerPoint</Application>
  <PresentationFormat>On-screen Show (4:3)</PresentationFormat>
  <Paragraphs>253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  INFORMACIONI SISTEM ENERGETSKE EFIKASNOSTI –  ZAKONSKI OKVIR I OBAVEZE FONDA ZA ZAŠTITU ŽIVOTNE SREDINE I ENERGETSKU EFIKASNOST REPUBLIKE SRPSKE </vt:lpstr>
      <vt:lpstr>INSTITUCIONALNI OKVIR ZA ZAŠTITU ŽIVOTNE SREDINE I ENERGETSKU EFIKASNOST U REPUBLICI SRPSKOJ- POZICIJA FONDA</vt:lpstr>
      <vt:lpstr>ZAKONSKA REGULATIVA </vt:lpstr>
      <vt:lpstr>PowerPoint Presentation</vt:lpstr>
      <vt:lpstr>Prvi nacionalni akcioni plan za energetsku efikasnost Bosne i Hercegovine izradjen je u nacrtu 2012. godine, i podijeljen je na tri perioda2010-2012,  2013-2015  I  2016-2018.</vt:lpstr>
      <vt:lpstr>Nacionalni indikativni cilj i njegovo ispunjavanje</vt:lpstr>
      <vt:lpstr>PowerPoint Presentation</vt:lpstr>
      <vt:lpstr>PowerPoint Presentation</vt:lpstr>
      <vt:lpstr>Prikaz sektorskih mjera za postizanje indikativnog cilja za uštedu energije </vt:lpstr>
      <vt:lpstr>PowerPoint Presentation</vt:lpstr>
      <vt:lpstr>PowerPoint Presentation</vt:lpstr>
      <vt:lpstr>AKTIVNOSTI LOKALNIH ZAJEDNICA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SARADNJA FONDA SA RELEVANTNIM INSTITUCIJAMA I PARTNERIMA</vt:lpstr>
      <vt:lpstr>INTEGRISANI INFORMACIONI SISTEM ENERGETSKE EFIKASNOSTI</vt:lpstr>
      <vt:lpstr>CILJ I SVRHA SISTEMA (IZVJEŠTAVANJE, ANALIZA, ALAT ZA UPRAVLJANJE)</vt:lpstr>
      <vt:lpstr>PowerPoint Presentation</vt:lpstr>
      <vt:lpstr>USPOSTAVLJANJE PROCESA RAZVOJA INFORMACIONOG SISTEMA ZA EE U 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РЕПУБЛИКА СРПСКА Фонд за заштиту животне средине</dc:title>
  <dc:creator>EC</dc:creator>
  <cp:lastModifiedBy>Odsjek ITTP</cp:lastModifiedBy>
  <cp:revision>634</cp:revision>
  <cp:lastPrinted>2014-03-04T13:23:21Z</cp:lastPrinted>
  <dcterms:created xsi:type="dcterms:W3CDTF">2011-01-03T09:39:40Z</dcterms:created>
  <dcterms:modified xsi:type="dcterms:W3CDTF">2014-09-25T07:57:55Z</dcterms:modified>
</cp:coreProperties>
</file>