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69" r:id="rId2"/>
    <p:sldId id="304" r:id="rId3"/>
    <p:sldId id="283" r:id="rId4"/>
    <p:sldId id="343" r:id="rId5"/>
    <p:sldId id="289" r:id="rId6"/>
    <p:sldId id="335" r:id="rId7"/>
    <p:sldId id="337" r:id="rId8"/>
    <p:sldId id="336" r:id="rId9"/>
    <p:sldId id="286" r:id="rId10"/>
    <p:sldId id="342" r:id="rId11"/>
    <p:sldId id="312" r:id="rId12"/>
    <p:sldId id="302" r:id="rId13"/>
    <p:sldId id="344" r:id="rId14"/>
    <p:sldId id="330" r:id="rId15"/>
    <p:sldId id="277" r:id="rId16"/>
  </p:sldIdLst>
  <p:sldSz cx="9144000" cy="6858000" type="screen4x3"/>
  <p:notesSz cx="666273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80F0F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2399" autoAdjust="0"/>
  </p:normalViewPr>
  <p:slideViewPr>
    <p:cSldViewPr snapToGrid="0">
      <p:cViewPr varScale="1">
        <p:scale>
          <a:sx n="52" d="100"/>
          <a:sy n="52" d="100"/>
        </p:scale>
        <p:origin x="-384" y="-90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34" y="-102"/>
      </p:cViewPr>
      <p:guideLst>
        <p:guide orient="horz" pos="3126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3B037-6CD4-49D1-BA79-E511C10BB0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54516EB6-5449-4488-8EA8-5E3AC60D0467}" type="asst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GB" noProof="0" dirty="0" smtClean="0"/>
            <a:t>Counties/</a:t>
          </a:r>
        </a:p>
        <a:p>
          <a:r>
            <a:rPr lang="en-GB" noProof="0" dirty="0" smtClean="0"/>
            <a:t>Districts</a:t>
          </a:r>
          <a:endParaRPr lang="en-US" noProof="0" dirty="0"/>
        </a:p>
      </dgm:t>
    </dgm:pt>
    <dgm:pt modelId="{61929D34-DF43-4A6E-B7F7-60DA73FD442D}" type="parTrans" cxnId="{21695C3B-FA15-4513-9A1B-F4F7AFD104CB}">
      <dgm:prSet/>
      <dgm:spPr/>
      <dgm:t>
        <a:bodyPr/>
        <a:lstStyle/>
        <a:p>
          <a:endParaRPr lang="hr-HR"/>
        </a:p>
      </dgm:t>
    </dgm:pt>
    <dgm:pt modelId="{BE1CC2A7-51A0-4F7B-AA33-0B1F683A12CC}" type="sibTrans" cxnId="{21695C3B-FA15-4513-9A1B-F4F7AFD104CB}">
      <dgm:prSet/>
      <dgm:spPr/>
      <dgm:t>
        <a:bodyPr/>
        <a:lstStyle/>
        <a:p>
          <a:endParaRPr lang="hr-HR"/>
        </a:p>
      </dgm:t>
    </dgm:pt>
    <dgm:pt modelId="{9148F92A-26C2-4EE1-8076-9B89C5B53A38}" type="asst">
      <dgm:prSet phldrT="[Text]"/>
      <dgm:spPr/>
      <dgm:t>
        <a:bodyPr/>
        <a:lstStyle/>
        <a:p>
          <a:r>
            <a:rPr lang="en-GB" noProof="0" dirty="0" smtClean="0"/>
            <a:t>Cities</a:t>
          </a:r>
          <a:endParaRPr lang="en-US" noProof="0" dirty="0"/>
        </a:p>
      </dgm:t>
    </dgm:pt>
    <dgm:pt modelId="{FE068701-3285-4359-85FD-5981FE60545B}" type="parTrans" cxnId="{BBB3DCA3-9FCA-45D8-A995-A5E0C2B3894A}">
      <dgm:prSet/>
      <dgm:spPr/>
      <dgm:t>
        <a:bodyPr/>
        <a:lstStyle/>
        <a:p>
          <a:endParaRPr lang="en-GB"/>
        </a:p>
      </dgm:t>
    </dgm:pt>
    <dgm:pt modelId="{8B48C2D4-BE09-4444-A79D-8751A7D4039A}" type="sibTrans" cxnId="{BBB3DCA3-9FCA-45D8-A995-A5E0C2B3894A}">
      <dgm:prSet/>
      <dgm:spPr/>
      <dgm:t>
        <a:bodyPr/>
        <a:lstStyle/>
        <a:p>
          <a:endParaRPr lang="en-GB"/>
        </a:p>
      </dgm:t>
    </dgm:pt>
    <dgm:pt modelId="{C8F1D2D1-EF65-41DE-AF78-252315021BF4}">
      <dgm:prSet phldrT="[Text]"/>
      <dgm:spPr/>
      <dgm:t>
        <a:bodyPr/>
        <a:lstStyle/>
        <a:p>
          <a:r>
            <a:rPr lang="en-GB" dirty="0" smtClean="0"/>
            <a:t>State</a:t>
          </a:r>
          <a:endParaRPr lang="hr-HR" dirty="0"/>
        </a:p>
      </dgm:t>
    </dgm:pt>
    <dgm:pt modelId="{DD92AA11-54FA-40D7-A1EC-91553223D6C4}" type="sibTrans" cxnId="{E27E3070-67D3-49AC-BE23-AD0119E633C9}">
      <dgm:prSet/>
      <dgm:spPr/>
      <dgm:t>
        <a:bodyPr/>
        <a:lstStyle/>
        <a:p>
          <a:endParaRPr lang="hr-HR"/>
        </a:p>
      </dgm:t>
    </dgm:pt>
    <dgm:pt modelId="{B8A6D9F1-16DA-4D80-AA07-53BCE19F32C6}" type="parTrans" cxnId="{E27E3070-67D3-49AC-BE23-AD0119E633C9}">
      <dgm:prSet/>
      <dgm:spPr/>
      <dgm:t>
        <a:bodyPr/>
        <a:lstStyle/>
        <a:p>
          <a:endParaRPr lang="hr-HR"/>
        </a:p>
      </dgm:t>
    </dgm:pt>
    <dgm:pt modelId="{BA8CF59E-9861-4E84-804E-84465764163F}" type="pres">
      <dgm:prSet presAssocID="{0683B037-6CD4-49D1-BA79-E511C10BB0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CC96D06-EBA2-4E5B-9EF9-44B0F534DB1B}" type="pres">
      <dgm:prSet presAssocID="{C8F1D2D1-EF65-41DE-AF78-252315021BF4}" presName="hierRoot1" presStyleCnt="0"/>
      <dgm:spPr/>
    </dgm:pt>
    <dgm:pt modelId="{0BBA7072-5F7D-4D06-AD4D-6599CEF4E340}" type="pres">
      <dgm:prSet presAssocID="{C8F1D2D1-EF65-41DE-AF78-252315021BF4}" presName="composite" presStyleCnt="0"/>
      <dgm:spPr/>
    </dgm:pt>
    <dgm:pt modelId="{3F0B0963-88C6-4290-A67F-BEC6B527B030}" type="pres">
      <dgm:prSet presAssocID="{C8F1D2D1-EF65-41DE-AF78-252315021BF4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en-GB"/>
        </a:p>
      </dgm:t>
    </dgm:pt>
    <dgm:pt modelId="{2982B0B2-7950-4F1F-8D23-587225B55664}" type="pres">
      <dgm:prSet presAssocID="{C8F1D2D1-EF65-41DE-AF78-252315021BF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B458CA3-7120-4B8B-A008-F9AB5BAD4716}" type="pres">
      <dgm:prSet presAssocID="{C8F1D2D1-EF65-41DE-AF78-252315021BF4}" presName="hierChild2" presStyleCnt="0"/>
      <dgm:spPr/>
    </dgm:pt>
    <dgm:pt modelId="{BA7891FD-1F28-4C13-8837-3C9F63EFFC3F}" type="pres">
      <dgm:prSet presAssocID="{61929D34-DF43-4A6E-B7F7-60DA73FD442D}" presName="Name10" presStyleLbl="parChTrans1D2" presStyleIdx="0" presStyleCnt="1"/>
      <dgm:spPr/>
      <dgm:t>
        <a:bodyPr/>
        <a:lstStyle/>
        <a:p>
          <a:endParaRPr lang="hr-HR"/>
        </a:p>
      </dgm:t>
    </dgm:pt>
    <dgm:pt modelId="{3AC825B6-C989-4F88-BAFE-BE6C67D27A54}" type="pres">
      <dgm:prSet presAssocID="{54516EB6-5449-4488-8EA8-5E3AC60D0467}" presName="hierRoot2" presStyleCnt="0"/>
      <dgm:spPr/>
    </dgm:pt>
    <dgm:pt modelId="{B33D2259-E969-4D5B-8C3D-CF43115D2A39}" type="pres">
      <dgm:prSet presAssocID="{54516EB6-5449-4488-8EA8-5E3AC60D0467}" presName="composite2" presStyleCnt="0"/>
      <dgm:spPr/>
    </dgm:pt>
    <dgm:pt modelId="{13FDCA7F-81F0-4601-AE9A-02A24596CDBF}" type="pres">
      <dgm:prSet presAssocID="{54516EB6-5449-4488-8EA8-5E3AC60D0467}" presName="background2" presStyleLbl="asst1" presStyleIdx="0" presStyleCnt="2"/>
      <dgm:spPr>
        <a:solidFill>
          <a:srgbClr val="0070C0"/>
        </a:solidFill>
      </dgm:spPr>
      <dgm:t>
        <a:bodyPr/>
        <a:lstStyle/>
        <a:p>
          <a:endParaRPr lang="en-GB"/>
        </a:p>
      </dgm:t>
    </dgm:pt>
    <dgm:pt modelId="{C923AFC4-E9FF-4A47-9554-3D00542E3FCE}" type="pres">
      <dgm:prSet presAssocID="{54516EB6-5449-4488-8EA8-5E3AC60D046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C4116F-CEB2-437A-8FF8-23412F46D8E5}" type="pres">
      <dgm:prSet presAssocID="{54516EB6-5449-4488-8EA8-5E3AC60D0467}" presName="hierChild3" presStyleCnt="0"/>
      <dgm:spPr/>
    </dgm:pt>
    <dgm:pt modelId="{E06FD86B-7E09-48BF-9F86-8FC7DB978A02}" type="pres">
      <dgm:prSet presAssocID="{FE068701-3285-4359-85FD-5981FE60545B}" presName="Name17" presStyleLbl="parChTrans1D3" presStyleIdx="0" presStyleCnt="1"/>
      <dgm:spPr/>
      <dgm:t>
        <a:bodyPr/>
        <a:lstStyle/>
        <a:p>
          <a:endParaRPr lang="en-GB"/>
        </a:p>
      </dgm:t>
    </dgm:pt>
    <dgm:pt modelId="{8CDCCBF8-894A-4680-B412-73F9B6E0464E}" type="pres">
      <dgm:prSet presAssocID="{9148F92A-26C2-4EE1-8076-9B89C5B53A38}" presName="hierRoot3" presStyleCnt="0"/>
      <dgm:spPr/>
    </dgm:pt>
    <dgm:pt modelId="{423948FB-03D9-4752-BBFA-ED6B8BDC0AEB}" type="pres">
      <dgm:prSet presAssocID="{9148F92A-26C2-4EE1-8076-9B89C5B53A38}" presName="composite3" presStyleCnt="0"/>
      <dgm:spPr/>
    </dgm:pt>
    <dgm:pt modelId="{5EAA5C36-7E04-4D80-A15D-C6220CA79C42}" type="pres">
      <dgm:prSet presAssocID="{9148F92A-26C2-4EE1-8076-9B89C5B53A38}" presName="background3" presStyleLbl="asst1" presStyleIdx="1" presStyleCnt="2"/>
      <dgm:spPr>
        <a:solidFill>
          <a:srgbClr val="00B050"/>
        </a:solidFill>
      </dgm:spPr>
      <dgm:t>
        <a:bodyPr/>
        <a:lstStyle/>
        <a:p>
          <a:endParaRPr lang="en-GB"/>
        </a:p>
      </dgm:t>
    </dgm:pt>
    <dgm:pt modelId="{EE5501BA-9ED8-4C48-B06D-FC61755C836A}" type="pres">
      <dgm:prSet presAssocID="{9148F92A-26C2-4EE1-8076-9B89C5B53A3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073ADF-F758-4D8C-B0B7-799AD96E584D}" type="pres">
      <dgm:prSet presAssocID="{9148F92A-26C2-4EE1-8076-9B89C5B53A38}" presName="hierChild4" presStyleCnt="0"/>
      <dgm:spPr/>
    </dgm:pt>
  </dgm:ptLst>
  <dgm:cxnLst>
    <dgm:cxn modelId="{8332AA9C-9B7C-4B29-8C0F-346B23391F70}" type="presOf" srcId="{0683B037-6CD4-49D1-BA79-E511C10BB016}" destId="{BA8CF59E-9861-4E84-804E-84465764163F}" srcOrd="0" destOrd="0" presId="urn:microsoft.com/office/officeart/2005/8/layout/hierarchy1"/>
    <dgm:cxn modelId="{E27E3070-67D3-49AC-BE23-AD0119E633C9}" srcId="{0683B037-6CD4-49D1-BA79-E511C10BB016}" destId="{C8F1D2D1-EF65-41DE-AF78-252315021BF4}" srcOrd="0" destOrd="0" parTransId="{B8A6D9F1-16DA-4D80-AA07-53BCE19F32C6}" sibTransId="{DD92AA11-54FA-40D7-A1EC-91553223D6C4}"/>
    <dgm:cxn modelId="{C75F5C9A-7C79-4623-B3C0-4C893B59E561}" type="presOf" srcId="{54516EB6-5449-4488-8EA8-5E3AC60D0467}" destId="{C923AFC4-E9FF-4A47-9554-3D00542E3FCE}" srcOrd="0" destOrd="0" presId="urn:microsoft.com/office/officeart/2005/8/layout/hierarchy1"/>
    <dgm:cxn modelId="{91028A15-2868-4015-A74A-ED7915F20826}" type="presOf" srcId="{61929D34-DF43-4A6E-B7F7-60DA73FD442D}" destId="{BA7891FD-1F28-4C13-8837-3C9F63EFFC3F}" srcOrd="0" destOrd="0" presId="urn:microsoft.com/office/officeart/2005/8/layout/hierarchy1"/>
    <dgm:cxn modelId="{17700DCE-1B2F-45D8-AE02-ED1FF628C98C}" type="presOf" srcId="{9148F92A-26C2-4EE1-8076-9B89C5B53A38}" destId="{EE5501BA-9ED8-4C48-B06D-FC61755C836A}" srcOrd="0" destOrd="0" presId="urn:microsoft.com/office/officeart/2005/8/layout/hierarchy1"/>
    <dgm:cxn modelId="{BBB3DCA3-9FCA-45D8-A995-A5E0C2B3894A}" srcId="{54516EB6-5449-4488-8EA8-5E3AC60D0467}" destId="{9148F92A-26C2-4EE1-8076-9B89C5B53A38}" srcOrd="0" destOrd="0" parTransId="{FE068701-3285-4359-85FD-5981FE60545B}" sibTransId="{8B48C2D4-BE09-4444-A79D-8751A7D4039A}"/>
    <dgm:cxn modelId="{897D3855-9486-4264-8485-E0696C0916E4}" type="presOf" srcId="{FE068701-3285-4359-85FD-5981FE60545B}" destId="{E06FD86B-7E09-48BF-9F86-8FC7DB978A02}" srcOrd="0" destOrd="0" presId="urn:microsoft.com/office/officeart/2005/8/layout/hierarchy1"/>
    <dgm:cxn modelId="{B4A1ADE1-D834-44DA-9101-D9C34769FC13}" type="presOf" srcId="{C8F1D2D1-EF65-41DE-AF78-252315021BF4}" destId="{2982B0B2-7950-4F1F-8D23-587225B55664}" srcOrd="0" destOrd="0" presId="urn:microsoft.com/office/officeart/2005/8/layout/hierarchy1"/>
    <dgm:cxn modelId="{21695C3B-FA15-4513-9A1B-F4F7AFD104CB}" srcId="{C8F1D2D1-EF65-41DE-AF78-252315021BF4}" destId="{54516EB6-5449-4488-8EA8-5E3AC60D0467}" srcOrd="0" destOrd="0" parTransId="{61929D34-DF43-4A6E-B7F7-60DA73FD442D}" sibTransId="{BE1CC2A7-51A0-4F7B-AA33-0B1F683A12CC}"/>
    <dgm:cxn modelId="{12493110-8FAE-4202-B30E-B962A13F7DBE}" type="presParOf" srcId="{BA8CF59E-9861-4E84-804E-84465764163F}" destId="{0CC96D06-EBA2-4E5B-9EF9-44B0F534DB1B}" srcOrd="0" destOrd="0" presId="urn:microsoft.com/office/officeart/2005/8/layout/hierarchy1"/>
    <dgm:cxn modelId="{5E0C6534-0417-47A6-A9E1-A1CA33B06900}" type="presParOf" srcId="{0CC96D06-EBA2-4E5B-9EF9-44B0F534DB1B}" destId="{0BBA7072-5F7D-4D06-AD4D-6599CEF4E340}" srcOrd="0" destOrd="0" presId="urn:microsoft.com/office/officeart/2005/8/layout/hierarchy1"/>
    <dgm:cxn modelId="{8C8C3D84-0413-4FEA-8070-24EC8F151309}" type="presParOf" srcId="{0BBA7072-5F7D-4D06-AD4D-6599CEF4E340}" destId="{3F0B0963-88C6-4290-A67F-BEC6B527B030}" srcOrd="0" destOrd="0" presId="urn:microsoft.com/office/officeart/2005/8/layout/hierarchy1"/>
    <dgm:cxn modelId="{EC7A7065-C03B-4402-B35F-2269D6EDD363}" type="presParOf" srcId="{0BBA7072-5F7D-4D06-AD4D-6599CEF4E340}" destId="{2982B0B2-7950-4F1F-8D23-587225B55664}" srcOrd="1" destOrd="0" presId="urn:microsoft.com/office/officeart/2005/8/layout/hierarchy1"/>
    <dgm:cxn modelId="{4A28F796-43F6-4035-B326-1773F6954632}" type="presParOf" srcId="{0CC96D06-EBA2-4E5B-9EF9-44B0F534DB1B}" destId="{2B458CA3-7120-4B8B-A008-F9AB5BAD4716}" srcOrd="1" destOrd="0" presId="urn:microsoft.com/office/officeart/2005/8/layout/hierarchy1"/>
    <dgm:cxn modelId="{DBBD15C0-3C91-400D-9A75-9D38F0B97EB8}" type="presParOf" srcId="{2B458CA3-7120-4B8B-A008-F9AB5BAD4716}" destId="{BA7891FD-1F28-4C13-8837-3C9F63EFFC3F}" srcOrd="0" destOrd="0" presId="urn:microsoft.com/office/officeart/2005/8/layout/hierarchy1"/>
    <dgm:cxn modelId="{9289DDC4-16BC-48C3-BAFB-F97F5075E26E}" type="presParOf" srcId="{2B458CA3-7120-4B8B-A008-F9AB5BAD4716}" destId="{3AC825B6-C989-4F88-BAFE-BE6C67D27A54}" srcOrd="1" destOrd="0" presId="urn:microsoft.com/office/officeart/2005/8/layout/hierarchy1"/>
    <dgm:cxn modelId="{99D5B69F-6B36-42C1-913E-9E829507E0B5}" type="presParOf" srcId="{3AC825B6-C989-4F88-BAFE-BE6C67D27A54}" destId="{B33D2259-E969-4D5B-8C3D-CF43115D2A39}" srcOrd="0" destOrd="0" presId="urn:microsoft.com/office/officeart/2005/8/layout/hierarchy1"/>
    <dgm:cxn modelId="{80C969D9-F4F3-4700-87A0-4AC7C755D980}" type="presParOf" srcId="{B33D2259-E969-4D5B-8C3D-CF43115D2A39}" destId="{13FDCA7F-81F0-4601-AE9A-02A24596CDBF}" srcOrd="0" destOrd="0" presId="urn:microsoft.com/office/officeart/2005/8/layout/hierarchy1"/>
    <dgm:cxn modelId="{248F58AD-E706-4050-8D36-DA375207439E}" type="presParOf" srcId="{B33D2259-E969-4D5B-8C3D-CF43115D2A39}" destId="{C923AFC4-E9FF-4A47-9554-3D00542E3FCE}" srcOrd="1" destOrd="0" presId="urn:microsoft.com/office/officeart/2005/8/layout/hierarchy1"/>
    <dgm:cxn modelId="{10CE19F5-CE7C-4244-92BD-096C81610C2D}" type="presParOf" srcId="{3AC825B6-C989-4F88-BAFE-BE6C67D27A54}" destId="{64C4116F-CEB2-437A-8FF8-23412F46D8E5}" srcOrd="1" destOrd="0" presId="urn:microsoft.com/office/officeart/2005/8/layout/hierarchy1"/>
    <dgm:cxn modelId="{5D780CCA-5B12-4900-A7AA-0D0D8B7726C9}" type="presParOf" srcId="{64C4116F-CEB2-437A-8FF8-23412F46D8E5}" destId="{E06FD86B-7E09-48BF-9F86-8FC7DB978A02}" srcOrd="0" destOrd="0" presId="urn:microsoft.com/office/officeart/2005/8/layout/hierarchy1"/>
    <dgm:cxn modelId="{C4B3B690-5985-4E3A-BC71-DBD17CC800BF}" type="presParOf" srcId="{64C4116F-CEB2-437A-8FF8-23412F46D8E5}" destId="{8CDCCBF8-894A-4680-B412-73F9B6E0464E}" srcOrd="1" destOrd="0" presId="urn:microsoft.com/office/officeart/2005/8/layout/hierarchy1"/>
    <dgm:cxn modelId="{2FA39578-8516-4243-9D9C-D6AE1B946388}" type="presParOf" srcId="{8CDCCBF8-894A-4680-B412-73F9B6E0464E}" destId="{423948FB-03D9-4752-BBFA-ED6B8BDC0AEB}" srcOrd="0" destOrd="0" presId="urn:microsoft.com/office/officeart/2005/8/layout/hierarchy1"/>
    <dgm:cxn modelId="{1331917A-1A9C-43B5-8995-B0428B7834FC}" type="presParOf" srcId="{423948FB-03D9-4752-BBFA-ED6B8BDC0AEB}" destId="{5EAA5C36-7E04-4D80-A15D-C6220CA79C42}" srcOrd="0" destOrd="0" presId="urn:microsoft.com/office/officeart/2005/8/layout/hierarchy1"/>
    <dgm:cxn modelId="{4C80045F-8C5C-4997-BEFD-2B1E7C2B6597}" type="presParOf" srcId="{423948FB-03D9-4752-BBFA-ED6B8BDC0AEB}" destId="{EE5501BA-9ED8-4C48-B06D-FC61755C836A}" srcOrd="1" destOrd="0" presId="urn:microsoft.com/office/officeart/2005/8/layout/hierarchy1"/>
    <dgm:cxn modelId="{6DA780EE-9794-4164-87B8-143ED6810193}" type="presParOf" srcId="{8CDCCBF8-894A-4680-B412-73F9B6E0464E}" destId="{26073ADF-F758-4D8C-B0B7-799AD96E58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D86B-7E09-48BF-9F86-8FC7DB978A02}">
      <dsp:nvSpPr>
        <dsp:cNvPr id="0" name=""/>
        <dsp:cNvSpPr/>
      </dsp:nvSpPr>
      <dsp:spPr>
        <a:xfrm>
          <a:off x="1089275" y="1495440"/>
          <a:ext cx="91440" cy="278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891FD-1F28-4C13-8837-3C9F63EFFC3F}">
      <dsp:nvSpPr>
        <dsp:cNvPr id="0" name=""/>
        <dsp:cNvSpPr/>
      </dsp:nvSpPr>
      <dsp:spPr>
        <a:xfrm>
          <a:off x="1089275" y="608829"/>
          <a:ext cx="91440" cy="278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B0963-88C6-4290-A67F-BEC6B527B030}">
      <dsp:nvSpPr>
        <dsp:cNvPr id="0" name=""/>
        <dsp:cNvSpPr/>
      </dsp:nvSpPr>
      <dsp:spPr>
        <a:xfrm>
          <a:off x="656177" y="730"/>
          <a:ext cx="957635" cy="608098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2B0B2-7950-4F1F-8D23-587225B55664}">
      <dsp:nvSpPr>
        <dsp:cNvPr id="0" name=""/>
        <dsp:cNvSpPr/>
      </dsp:nvSpPr>
      <dsp:spPr>
        <a:xfrm>
          <a:off x="762581" y="101814"/>
          <a:ext cx="957635" cy="60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State</a:t>
          </a:r>
          <a:endParaRPr lang="hr-HR" sz="1400" kern="1200" dirty="0"/>
        </a:p>
      </dsp:txBody>
      <dsp:txXfrm>
        <a:off x="780392" y="119625"/>
        <a:ext cx="922013" cy="572476"/>
      </dsp:txXfrm>
    </dsp:sp>
    <dsp:sp modelId="{13FDCA7F-81F0-4601-AE9A-02A24596CDBF}">
      <dsp:nvSpPr>
        <dsp:cNvPr id="0" name=""/>
        <dsp:cNvSpPr/>
      </dsp:nvSpPr>
      <dsp:spPr>
        <a:xfrm>
          <a:off x="656177" y="887341"/>
          <a:ext cx="957635" cy="60809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3AFC4-E9FF-4A47-9554-3D00542E3FCE}">
      <dsp:nvSpPr>
        <dsp:cNvPr id="0" name=""/>
        <dsp:cNvSpPr/>
      </dsp:nvSpPr>
      <dsp:spPr>
        <a:xfrm>
          <a:off x="762581" y="988425"/>
          <a:ext cx="957635" cy="608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Counties/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Districts</a:t>
          </a:r>
          <a:endParaRPr lang="en-US" sz="1400" kern="1200" noProof="0" dirty="0"/>
        </a:p>
      </dsp:txBody>
      <dsp:txXfrm>
        <a:off x="780392" y="1006236"/>
        <a:ext cx="922013" cy="572476"/>
      </dsp:txXfrm>
    </dsp:sp>
    <dsp:sp modelId="{5EAA5C36-7E04-4D80-A15D-C6220CA79C42}">
      <dsp:nvSpPr>
        <dsp:cNvPr id="0" name=""/>
        <dsp:cNvSpPr/>
      </dsp:nvSpPr>
      <dsp:spPr>
        <a:xfrm>
          <a:off x="656177" y="1773952"/>
          <a:ext cx="957635" cy="60809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501BA-9ED8-4C48-B06D-FC61755C836A}">
      <dsp:nvSpPr>
        <dsp:cNvPr id="0" name=""/>
        <dsp:cNvSpPr/>
      </dsp:nvSpPr>
      <dsp:spPr>
        <a:xfrm>
          <a:off x="762581" y="1875036"/>
          <a:ext cx="957635" cy="60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Cities</a:t>
          </a:r>
          <a:endParaRPr lang="en-US" sz="1400" kern="1200" noProof="0" dirty="0"/>
        </a:p>
      </dsp:txBody>
      <dsp:txXfrm>
        <a:off x="780392" y="1892847"/>
        <a:ext cx="922013" cy="572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555" y="2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704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555" y="9430704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72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5" y="2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6" y="4715351"/>
            <a:ext cx="4886008" cy="44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704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5" y="9430704"/>
            <a:ext cx="2887186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77" tIns="44938" rIns="89877" bIns="44938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276F4F92-661F-4424-ADED-7D3829A4203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9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776383" y="9429750"/>
            <a:ext cx="288635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9" tIns="45296" rIns="90589" bIns="45296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A0368699-61E9-48AC-A5B6-55DB880F9F5B}" type="slidenum">
              <a:rPr lang="de-DE" sz="1100">
                <a:latin typeface="Times" pitchFamily="18" charset="0"/>
                <a:cs typeface="Arial" charset="0"/>
              </a:rPr>
              <a:pPr algn="r"/>
              <a:t>1</a:t>
            </a:fld>
            <a:endParaRPr lang="de-DE" sz="1100" dirty="0"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41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6755" indent="-283367" defTabSz="927241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33470" indent="-226694" defTabSz="927241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86856" indent="-226694" defTabSz="927241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40245" indent="-226694" defTabSz="927241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93632" indent="-226694" defTabSz="92724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47021" indent="-226694" defTabSz="92724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00408" indent="-226694" defTabSz="92724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53795" indent="-226694" defTabSz="92724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6C52199-8CEE-4817-91AA-0B0585634D13}" type="slidenum">
              <a:rPr lang="de-DE" sz="1200">
                <a:latin typeface="Times New Roman" pitchFamily="18" charset="0"/>
              </a:rPr>
              <a:pPr eaLnBrk="1" hangingPunct="1"/>
              <a:t>15</a:t>
            </a:fld>
            <a:endParaRPr lang="de-DE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5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6627C32-A0CE-40F6-BDFA-3C7C724DC8AA}" type="datetime1">
              <a:rPr lang="de-DE" sz="1200" b="0">
                <a:solidFill>
                  <a:schemeClr val="bg1"/>
                </a:solidFill>
              </a:rPr>
              <a:pPr/>
              <a:t>25.09.2014</a:t>
            </a:fld>
            <a:r>
              <a:rPr lang="de-DE" sz="1200" b="0" dirty="0">
                <a:solidFill>
                  <a:schemeClr val="bg1"/>
                </a:solidFill>
              </a:rPr>
              <a:t>     Seite </a:t>
            </a:r>
            <a:fld id="{F7DC8B0F-09E1-4ADE-8436-67CF7C966884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pic>
        <p:nvPicPr>
          <p:cNvPr id="93204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pic>
        <p:nvPicPr>
          <p:cNvPr id="16" name="Grafik 15" descr="gizlogo-unternehmen-de-rgb.gif"/>
          <p:cNvPicPr>
            <a:picLocks noChangeAspect="1"/>
          </p:cNvPicPr>
          <p:nvPr userDrawn="1"/>
        </p:nvPicPr>
        <p:blipFill>
          <a:blip r:embed="rId4" cstate="print"/>
          <a:srcRect t="4178"/>
          <a:stretch>
            <a:fillRect/>
          </a:stretch>
        </p:blipFill>
        <p:spPr>
          <a:xfrm>
            <a:off x="277090" y="0"/>
            <a:ext cx="2159238" cy="862400"/>
          </a:xfrm>
          <a:prstGeom prst="rect">
            <a:avLst/>
          </a:prstGeom>
        </p:spPr>
      </p:pic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CB778-1684-4820-AE01-A6CF65E48D70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9C08B-3F0B-45F7-96FC-E0E7F1EDB571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9DA14-23DB-4005-9410-95D99DFE4ACC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91A89-BDBC-4828-A08B-29C7176101A4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72ECF-0AE0-4187-A5C1-9378F853A497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70727-BA99-4A8B-B070-898FC5BD9116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86C2A-983F-4022-9DD0-DD623A56FF94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icon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ECFE9-3A9E-4E5E-AF41-520ACE265A77}" type="datetime1">
              <a:rPr lang="de-DE" smtClean="0"/>
              <a:pPr/>
              <a:t>25.09.2014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B81C545-FE68-41D5-BEA4-2878944C354C}" type="datetime1">
              <a:rPr lang="de-DE" sz="1200" b="0">
                <a:solidFill>
                  <a:schemeClr val="bg1"/>
                </a:solidFill>
              </a:rPr>
              <a:pPr/>
              <a:t>25.09.2014</a:t>
            </a:fld>
            <a:r>
              <a:rPr lang="de-DE" sz="1200" b="0" dirty="0">
                <a:solidFill>
                  <a:schemeClr val="bg1"/>
                </a:solidFill>
              </a:rPr>
              <a:t>     Seite </a:t>
            </a:r>
            <a:fld id="{F100B36D-5590-4186-A03B-FBE69F711ADE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2" y="1411289"/>
            <a:ext cx="70344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2" y="2106613"/>
            <a:ext cx="70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4AC2515-8215-418A-964A-E2B00192C2E1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Page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75799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51" y="6601216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BZ" dirty="0"/>
          </a:p>
        </p:txBody>
      </p:sp>
      <p:pic>
        <p:nvPicPr>
          <p:cNvPr id="17" name="Grafik 16" descr="gizlogo-standard-rgb.gif"/>
          <p:cNvPicPr>
            <a:picLocks noChangeAspect="1"/>
          </p:cNvPicPr>
          <p:nvPr/>
        </p:nvPicPr>
        <p:blipFill>
          <a:blip r:embed="rId13" cstate="print"/>
          <a:srcRect t="17992" b="17450"/>
          <a:stretch>
            <a:fillRect/>
          </a:stretch>
        </p:blipFill>
        <p:spPr>
          <a:xfrm>
            <a:off x="283425" y="114300"/>
            <a:ext cx="90000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trade.com/b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10" Type="http://schemas.openxmlformats.org/officeDocument/2006/relationships/image" Target="../media/image47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w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/>
        </p:blipFill>
        <p:spPr bwMode="auto">
          <a:xfrm>
            <a:off x="2830415" y="5077460"/>
            <a:ext cx="3633344" cy="979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0" y="1051849"/>
            <a:ext cx="9144000" cy="212084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GIZ Open Regional Fund – Energy Efficiency</a:t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and Verification Platform</a:t>
            </a:r>
            <a:b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MVP</a:t>
            </a:r>
            <a:r>
              <a:rPr lang="bs-Latn-B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bs-Latn-B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s-Latn-BA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bs-Latn-BA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s-Latn-B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bs-Latn-BA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60959" y="3453218"/>
            <a:ext cx="9144000" cy="200879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bs-Latn-BA" sz="2000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bs-Latn-BA" sz="2000" b="1" dirty="0" smtClean="0"/>
              <a:t>Berina Delalić</a:t>
            </a:r>
            <a:endParaRPr lang="en-US" sz="2000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bs-Latn-BA" sz="1800" b="1" dirty="0" smtClean="0"/>
              <a:t>Banja Luka</a:t>
            </a:r>
            <a:r>
              <a:rPr lang="en-GB" sz="1800" b="1" dirty="0" smtClean="0"/>
              <a:t>,</a:t>
            </a:r>
            <a:r>
              <a:rPr lang="bs-Latn-BA" sz="1800" b="1" dirty="0" smtClean="0"/>
              <a:t> </a:t>
            </a:r>
            <a:r>
              <a:rPr lang="en-GB" sz="1800" b="1" dirty="0" smtClean="0"/>
              <a:t>2</a:t>
            </a:r>
            <a:r>
              <a:rPr lang="bs-Latn-BA" sz="1800" b="1" dirty="0" smtClean="0"/>
              <a:t>5</a:t>
            </a:r>
            <a:r>
              <a:rPr lang="en-GB" sz="1800" b="1" dirty="0" smtClean="0"/>
              <a:t>.09.2014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 marL="0" indent="0" algn="ctr">
              <a:buFont typeface="Wingdings" pitchFamily="2" charset="2"/>
              <a:buNone/>
            </a:pPr>
            <a:endParaRPr lang="en-US" sz="2000" b="1" dirty="0" smtClean="0"/>
          </a:p>
          <a:p>
            <a:pPr marL="0" indent="0" algn="ctr">
              <a:buFont typeface="Wingdings" pitchFamily="2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8361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5391" y="1432562"/>
            <a:ext cx="3769409" cy="8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b="0" i="1" dirty="0" smtClean="0"/>
              <a:t>What you see is what you get</a:t>
            </a:r>
          </a:p>
          <a:p>
            <a:r>
              <a:rPr lang="en-US" sz="2000" b="0" dirty="0" smtClean="0"/>
              <a:t>Flexible report form</a:t>
            </a:r>
          </a:p>
          <a:p>
            <a:endParaRPr lang="bs-Latn-BA" sz="2000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5391" y="755913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bs-Latn-BA" dirty="0" err="1" smtClean="0">
                <a:solidFill>
                  <a:schemeClr val="accent2"/>
                </a:solidFill>
              </a:rPr>
              <a:t>Export</a:t>
            </a:r>
            <a:r>
              <a:rPr lang="bs-Latn-BA" dirty="0" smtClean="0">
                <a:solidFill>
                  <a:schemeClr val="accent2"/>
                </a:solidFill>
              </a:rPr>
              <a:t> and </a:t>
            </a:r>
            <a:r>
              <a:rPr lang="bs-Latn-BA" dirty="0" err="1" smtClean="0">
                <a:solidFill>
                  <a:schemeClr val="accent2"/>
                </a:solidFill>
              </a:rPr>
              <a:t>managing</a:t>
            </a:r>
            <a:r>
              <a:rPr lang="bs-Latn-BA" dirty="0" smtClean="0">
                <a:solidFill>
                  <a:schemeClr val="accent2"/>
                </a:solidFill>
              </a:rPr>
              <a:t> of data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9" y="2360600"/>
            <a:ext cx="7292340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692400" y="2929467"/>
            <a:ext cx="838200" cy="29633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11439" y="3361267"/>
            <a:ext cx="838200" cy="296333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530600" y="3077633"/>
            <a:ext cx="584200" cy="4868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80F0F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377274" y="1432562"/>
            <a:ext cx="3769409" cy="8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000" b="0" dirty="0" smtClean="0"/>
              <a:t>Further arrangements and data managing</a:t>
            </a:r>
          </a:p>
          <a:p>
            <a:endParaRPr lang="bs-Latn-BA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1270830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25.09.2014</a:t>
            </a:fld>
            <a:endParaRPr lang="de-DE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51545"/>
              </p:ext>
            </p:extLst>
          </p:nvPr>
        </p:nvGraphicFramePr>
        <p:xfrm>
          <a:off x="3235254" y="1245274"/>
          <a:ext cx="5754901" cy="417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Visio" r:id="rId3" imgW="10245602" imgH="6417900" progId="Visio.Drawing.11">
                  <p:embed/>
                </p:oleObj>
              </mc:Choice>
              <mc:Fallback>
                <p:oleObj name="Visio" r:id="rId3" imgW="10245602" imgH="6417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54" y="1245274"/>
                        <a:ext cx="5754901" cy="417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6235" y="3428332"/>
            <a:ext cx="795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726" y="1381706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EA,BC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2448" y="1397908"/>
            <a:ext cx="795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MVP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418" y="749657"/>
            <a:ext cx="8482206" cy="61753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Interaction of MVP with other software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072" y="1245274"/>
            <a:ext cx="36332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u="sng" dirty="0" smtClean="0">
                <a:solidFill>
                  <a:schemeClr val="tx1"/>
                </a:solidFill>
              </a:rPr>
              <a:t>Inputs to MVP</a:t>
            </a:r>
          </a:p>
          <a:p>
            <a:endParaRPr lang="en-GB" b="0" u="sng" dirty="0">
              <a:solidFill>
                <a:schemeClr val="tx1"/>
              </a:solidFill>
            </a:endParaRPr>
          </a:p>
          <a:p>
            <a:r>
              <a:rPr lang="en-GB" b="0" dirty="0" smtClean="0">
                <a:solidFill>
                  <a:schemeClr val="tx1"/>
                </a:solidFill>
              </a:rPr>
              <a:t>EA, BC database: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</a:rPr>
              <a:t>Calculated values: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0" dirty="0" smtClean="0">
                <a:solidFill>
                  <a:schemeClr val="tx1"/>
                </a:solidFill>
              </a:rPr>
              <a:t>SHD, SWD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0" dirty="0" smtClean="0">
                <a:solidFill>
                  <a:schemeClr val="tx1"/>
                </a:solidFill>
              </a:rPr>
              <a:t>Boiler, distribution and emission efficiencies</a:t>
            </a:r>
            <a:endParaRPr lang="bs-Latn-BA" b="0" dirty="0" smtClean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r>
              <a:rPr lang="en-GB" b="0" dirty="0" smtClean="0">
                <a:solidFill>
                  <a:schemeClr val="tx1"/>
                </a:solidFill>
              </a:rPr>
              <a:t>EMS database: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0" dirty="0" smtClean="0">
                <a:solidFill>
                  <a:schemeClr val="tx1"/>
                </a:solidFill>
              </a:rPr>
              <a:t>Measured values: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0" dirty="0">
                <a:solidFill>
                  <a:schemeClr val="tx1"/>
                </a:solidFill>
              </a:rPr>
              <a:t>SHD, SWD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0" dirty="0" smtClean="0">
                <a:solidFill>
                  <a:schemeClr val="tx1"/>
                </a:solidFill>
              </a:rPr>
              <a:t>Heating/Cooling system efficiency!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b="0" dirty="0" smtClean="0">
                <a:solidFill>
                  <a:schemeClr val="tx1"/>
                </a:solidFill>
              </a:rPr>
              <a:t>Energy savings due to EM procedures!</a:t>
            </a:r>
            <a:endParaRPr lang="bs-Latn-BA" b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8288" y="5277087"/>
            <a:ext cx="5315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             </a:t>
            </a:r>
            <a:r>
              <a:rPr lang="en-GB" sz="1800" b="0" dirty="0" smtClean="0">
                <a:solidFill>
                  <a:schemeClr val="tx1"/>
                </a:solidFill>
              </a:rPr>
              <a:t>Legend:</a:t>
            </a:r>
          </a:p>
          <a:p>
            <a:r>
              <a:rPr lang="en-GB" sz="1600" b="0" dirty="0" smtClean="0">
                <a:solidFill>
                  <a:schemeClr val="tx1"/>
                </a:solidFill>
              </a:rPr>
              <a:t>               EA,BC – Energy Audits and </a:t>
            </a:r>
          </a:p>
          <a:p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b="0" dirty="0" smtClean="0">
                <a:solidFill>
                  <a:schemeClr val="tx1"/>
                </a:solidFill>
              </a:rPr>
              <a:t>                             Building Certification DB.</a:t>
            </a:r>
          </a:p>
          <a:p>
            <a:r>
              <a:rPr lang="en-GB" sz="1600" b="0" dirty="0" smtClean="0">
                <a:solidFill>
                  <a:schemeClr val="tx1"/>
                </a:solidFill>
              </a:rPr>
              <a:t>               EMS – Energy management system DB.</a:t>
            </a:r>
          </a:p>
          <a:p>
            <a:r>
              <a:rPr lang="en-GB" sz="1600" b="0" dirty="0" smtClean="0">
                <a:solidFill>
                  <a:schemeClr val="tx1"/>
                </a:solidFill>
              </a:rPr>
              <a:t>               MVP – Monitoring and Verification Platform.</a:t>
            </a:r>
            <a:endParaRPr lang="bs-Latn-BA" sz="1600" b="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480" y="2621973"/>
            <a:ext cx="1901483" cy="430887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Buildings‘ ID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7859" y="3552124"/>
            <a:ext cx="1471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 err="1" smtClean="0"/>
              <a:t>Cadastral</a:t>
            </a:r>
            <a:endParaRPr lang="bs-Latn-BA" dirty="0" smtClean="0"/>
          </a:p>
          <a:p>
            <a:r>
              <a:rPr lang="bs-Latn-BA" dirty="0" err="1" smtClean="0"/>
              <a:t>number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086963" y="3052860"/>
            <a:ext cx="657728" cy="453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47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1565" y="657412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accent2"/>
                </a:solidFill>
              </a:rPr>
              <a:t>MVP Web Platform – </a:t>
            </a:r>
            <a:r>
              <a:rPr lang="bs-Latn-BA" dirty="0" smtClean="0">
                <a:solidFill>
                  <a:schemeClr val="accent2"/>
                </a:solidFill>
              </a:rPr>
              <a:t>to </a:t>
            </a:r>
            <a:r>
              <a:rPr lang="bs-Latn-BA" dirty="0" err="1" smtClean="0">
                <a:solidFill>
                  <a:schemeClr val="accent2"/>
                </a:solidFill>
              </a:rPr>
              <a:t>sum</a:t>
            </a:r>
            <a:r>
              <a:rPr lang="bs-Latn-BA" dirty="0" smtClean="0">
                <a:solidFill>
                  <a:schemeClr val="accent2"/>
                </a:solidFill>
              </a:rPr>
              <a:t> </a:t>
            </a:r>
            <a:r>
              <a:rPr lang="bs-Latn-BA" dirty="0" err="1" smtClean="0">
                <a:solidFill>
                  <a:schemeClr val="accent2"/>
                </a:solidFill>
              </a:rPr>
              <a:t>up</a:t>
            </a:r>
            <a:r>
              <a:rPr lang="bs-Latn-BA" dirty="0" smtClean="0">
                <a:solidFill>
                  <a:schemeClr val="accent2"/>
                </a:solidFill>
              </a:rPr>
              <a:t>!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93283"/>
            <a:ext cx="9144000" cy="53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Data on </a:t>
            </a:r>
            <a:r>
              <a:rPr lang="en-US" sz="1800" dirty="0" smtClean="0"/>
              <a:t>energy</a:t>
            </a:r>
            <a:r>
              <a:rPr lang="en-US" sz="1800" b="0" dirty="0" smtClean="0"/>
              <a:t> savings, 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emision</a:t>
            </a:r>
            <a:r>
              <a:rPr lang="en-US" sz="1800" dirty="0" smtClean="0"/>
              <a:t> </a:t>
            </a:r>
            <a:r>
              <a:rPr lang="en-US" sz="1800" b="0" dirty="0" smtClean="0"/>
              <a:t>reduction and </a:t>
            </a:r>
            <a:r>
              <a:rPr lang="en-US" sz="1800" dirty="0" smtClean="0"/>
              <a:t>costs </a:t>
            </a:r>
            <a:r>
              <a:rPr lang="en-US" sz="1800" b="0" dirty="0" smtClean="0"/>
              <a:t>at one place!</a:t>
            </a:r>
          </a:p>
          <a:p>
            <a:r>
              <a:rPr lang="en-US" sz="1800" b="0" dirty="0" smtClean="0"/>
              <a:t>Unique and innovative platform!</a:t>
            </a:r>
          </a:p>
          <a:p>
            <a:r>
              <a:rPr lang="en-US" sz="1800" dirty="0" smtClean="0"/>
              <a:t>Graphical user interface  </a:t>
            </a:r>
            <a:r>
              <a:rPr lang="en-US" sz="1800" b="0" dirty="0" smtClean="0"/>
              <a:t>.NET  environment, database engine Microsoft SQL Server Express. (</a:t>
            </a:r>
            <a:r>
              <a:rPr lang="en-US" sz="1800" b="0" dirty="0" err="1" smtClean="0"/>
              <a:t>ComTrade</a:t>
            </a:r>
            <a:r>
              <a:rPr lang="en-US" sz="1800" b="0" dirty="0" smtClean="0"/>
              <a:t> Sarajevo </a:t>
            </a:r>
            <a:r>
              <a:rPr lang="en-US" sz="1800" b="0" dirty="0" smtClean="0">
                <a:hlinkClick r:id="rId2"/>
              </a:rPr>
              <a:t>http://www.comtrade.com/ba/</a:t>
            </a:r>
            <a:r>
              <a:rPr lang="en-US" sz="1800" b="0" dirty="0" smtClean="0"/>
              <a:t>)</a:t>
            </a:r>
          </a:p>
          <a:p>
            <a:r>
              <a:rPr lang="en-US" sz="1800" dirty="0" smtClean="0"/>
              <a:t>User permissions </a:t>
            </a:r>
            <a:r>
              <a:rPr lang="en-US" sz="1800" b="0" dirty="0" smtClean="0"/>
              <a:t>follow the logic of data management (City-County-State)!</a:t>
            </a:r>
          </a:p>
          <a:p>
            <a:r>
              <a:rPr lang="en-US" sz="1800" dirty="0" smtClean="0"/>
              <a:t>Flexible</a:t>
            </a:r>
            <a:r>
              <a:rPr lang="en-US" sz="1800" b="0" dirty="0" smtClean="0"/>
              <a:t> forms, ‘drag and drop’ principle, customized data (add, move or remove fields), grouping by one or more criteria, </a:t>
            </a:r>
            <a:r>
              <a:rPr lang="en-US" sz="1800" b="0" dirty="0" err="1" smtClean="0"/>
              <a:t>visualisation</a:t>
            </a:r>
            <a:r>
              <a:rPr lang="en-US" sz="1800" b="0" dirty="0" smtClean="0"/>
              <a:t> (graphs)! </a:t>
            </a:r>
          </a:p>
          <a:p>
            <a:r>
              <a:rPr lang="en-US" sz="1800" b="0" dirty="0" smtClean="0"/>
              <a:t>No predefined static </a:t>
            </a:r>
            <a:r>
              <a:rPr lang="en-US" sz="1800" dirty="0" smtClean="0"/>
              <a:t>reports</a:t>
            </a:r>
            <a:r>
              <a:rPr lang="en-US" sz="1800" b="0" dirty="0" smtClean="0"/>
              <a:t>, the rule is: „Adjust the form and export report in MS Excel“!</a:t>
            </a:r>
          </a:p>
          <a:p>
            <a:r>
              <a:rPr lang="en-US" sz="1800" b="0" dirty="0" smtClean="0"/>
              <a:t>System Administrator can add/remove/change data in existing </a:t>
            </a:r>
            <a:r>
              <a:rPr lang="en-US" sz="1800" dirty="0" smtClean="0"/>
              <a:t>code tables </a:t>
            </a:r>
            <a:r>
              <a:rPr lang="en-US" sz="1800" b="0" dirty="0" smtClean="0"/>
              <a:t>(~50)!</a:t>
            </a:r>
          </a:p>
          <a:p>
            <a:r>
              <a:rPr lang="en-US" sz="1800" b="0" dirty="0" smtClean="0"/>
              <a:t>Web application optimized for </a:t>
            </a:r>
            <a:r>
              <a:rPr lang="en-US" sz="1800" dirty="0" smtClean="0">
                <a:solidFill>
                  <a:schemeClr val="tx1"/>
                </a:solidFill>
              </a:rPr>
              <a:t>Mozilla Firefox </a:t>
            </a:r>
            <a:r>
              <a:rPr lang="en-US" sz="1800" b="0" dirty="0" smtClean="0"/>
              <a:t>internet browser (recommended), works on Google Chrome, basic functionality on smart phones !</a:t>
            </a:r>
          </a:p>
          <a:p>
            <a:r>
              <a:rPr lang="en-US" sz="1800" b="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Individuals involved in energy planning or individuals responsible for plans and programs implementation monitoring are </a:t>
            </a:r>
            <a:r>
              <a:rPr lang="en-US" sz="1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 groups</a:t>
            </a:r>
            <a:r>
              <a:rPr lang="en-US" sz="1800" b="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0" dirty="0" smtClean="0"/>
          </a:p>
          <a:p>
            <a:r>
              <a:rPr lang="en-US" sz="1800" b="0" dirty="0" smtClean="0"/>
              <a:t>Use of the average (reference) values, introduces </a:t>
            </a:r>
            <a:r>
              <a:rPr lang="en-US" sz="1800" dirty="0" smtClean="0"/>
              <a:t>modelling errors </a:t>
            </a:r>
            <a:r>
              <a:rPr lang="en-US" sz="1800" b="0" dirty="0" smtClean="0"/>
              <a:t>which influence is project specific!</a:t>
            </a:r>
          </a:p>
          <a:p>
            <a:endParaRPr lang="bs-Latn-BA" sz="18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006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5" y="1623657"/>
            <a:ext cx="8051800" cy="40284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7338" y="737200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Croatia - obligation</a:t>
            </a:r>
            <a:r>
              <a:rPr lang="bs-Latn-BA" dirty="0" smtClean="0">
                <a:solidFill>
                  <a:schemeClr val="accent2"/>
                </a:solidFill>
              </a:rPr>
              <a:t>!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338" y="1623657"/>
            <a:ext cx="7813960" cy="35449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b="0" dirty="0" smtClean="0"/>
              <a:t>New law on energy efficiency!</a:t>
            </a:r>
          </a:p>
          <a:p>
            <a:r>
              <a:rPr lang="en-US" sz="2400" dirty="0" smtClean="0"/>
              <a:t>SMIV – obligated as:</a:t>
            </a:r>
          </a:p>
          <a:p>
            <a:pPr lvl="1"/>
            <a:r>
              <a:rPr lang="en-US" sz="2400" b="0" dirty="0" smtClean="0"/>
              <a:t>System for reporting on implemented EE project</a:t>
            </a:r>
          </a:p>
          <a:p>
            <a:pPr lvl="1"/>
            <a:r>
              <a:rPr lang="en-US" sz="2400" b="0" dirty="0" smtClean="0"/>
              <a:t>Monitoring platform</a:t>
            </a:r>
          </a:p>
          <a:p>
            <a:r>
              <a:rPr lang="en-US" sz="2400" b="0" dirty="0" smtClean="0"/>
              <a:t>5.000 – 50.000 HNK</a:t>
            </a:r>
          </a:p>
          <a:p>
            <a:r>
              <a:rPr lang="en-US" sz="2400" b="0" dirty="0" smtClean="0"/>
              <a:t>All the ministries, counties and 15 largest cities in Croatia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68478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 bwMode="auto">
          <a:xfrm>
            <a:off x="4068664" y="1424725"/>
            <a:ext cx="4481072" cy="4559390"/>
            <a:chOff x="1723" y="6"/>
            <a:chExt cx="4234" cy="4308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3" y="6"/>
              <a:ext cx="4234" cy="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05"/>
            <p:cNvGrpSpPr>
              <a:grpSpLocks/>
            </p:cNvGrpSpPr>
            <p:nvPr/>
          </p:nvGrpSpPr>
          <p:grpSpPr bwMode="auto">
            <a:xfrm>
              <a:off x="1734" y="6"/>
              <a:ext cx="4213" cy="4300"/>
              <a:chOff x="1734" y="6"/>
              <a:chExt cx="4213" cy="4300"/>
            </a:xfrm>
          </p:grpSpPr>
          <p:sp>
            <p:nvSpPr>
              <p:cNvPr id="255" name="Freeform 5"/>
              <p:cNvSpPr>
                <a:spLocks/>
              </p:cNvSpPr>
              <p:nvPr/>
            </p:nvSpPr>
            <p:spPr bwMode="auto">
              <a:xfrm>
                <a:off x="1734" y="16"/>
                <a:ext cx="4213" cy="4290"/>
              </a:xfrm>
              <a:custGeom>
                <a:avLst/>
                <a:gdLst>
                  <a:gd name="T0" fmla="*/ 897 w 18547"/>
                  <a:gd name="T1" fmla="*/ 2556 h 18882"/>
                  <a:gd name="T2" fmla="*/ 1966 w 18547"/>
                  <a:gd name="T3" fmla="*/ 2356 h 18882"/>
                  <a:gd name="T4" fmla="*/ 2929 w 18547"/>
                  <a:gd name="T5" fmla="*/ 2704 h 18882"/>
                  <a:gd name="T6" fmla="*/ 3457 w 18547"/>
                  <a:gd name="T7" fmla="*/ 2449 h 18882"/>
                  <a:gd name="T8" fmla="*/ 3904 w 18547"/>
                  <a:gd name="T9" fmla="*/ 1848 h 18882"/>
                  <a:gd name="T10" fmla="*/ 4171 w 18547"/>
                  <a:gd name="T11" fmla="*/ 841 h 18882"/>
                  <a:gd name="T12" fmla="*/ 5407 w 18547"/>
                  <a:gd name="T13" fmla="*/ 81 h 18882"/>
                  <a:gd name="T14" fmla="*/ 6697 w 18547"/>
                  <a:gd name="T15" fmla="*/ 860 h 18882"/>
                  <a:gd name="T16" fmla="*/ 7733 w 18547"/>
                  <a:gd name="T17" fmla="*/ 1704 h 18882"/>
                  <a:gd name="T18" fmla="*/ 9450 w 18547"/>
                  <a:gd name="T19" fmla="*/ 2169 h 18882"/>
                  <a:gd name="T20" fmla="*/ 10198 w 18547"/>
                  <a:gd name="T21" fmla="*/ 1866 h 18882"/>
                  <a:gd name="T22" fmla="*/ 11402 w 18547"/>
                  <a:gd name="T23" fmla="*/ 1259 h 18882"/>
                  <a:gd name="T24" fmla="*/ 12733 w 18547"/>
                  <a:gd name="T25" fmla="*/ 1208 h 18882"/>
                  <a:gd name="T26" fmla="*/ 13650 w 18547"/>
                  <a:gd name="T27" fmla="*/ 2142 h 18882"/>
                  <a:gd name="T28" fmla="*/ 13965 w 18547"/>
                  <a:gd name="T29" fmla="*/ 3100 h 18882"/>
                  <a:gd name="T30" fmla="*/ 15280 w 18547"/>
                  <a:gd name="T31" fmla="*/ 3922 h 18882"/>
                  <a:gd name="T32" fmla="*/ 15338 w 18547"/>
                  <a:gd name="T33" fmla="*/ 4601 h 18882"/>
                  <a:gd name="T34" fmla="*/ 15720 w 18547"/>
                  <a:gd name="T35" fmla="*/ 5258 h 18882"/>
                  <a:gd name="T36" fmla="*/ 16980 w 18547"/>
                  <a:gd name="T37" fmla="*/ 5171 h 18882"/>
                  <a:gd name="T38" fmla="*/ 17373 w 18547"/>
                  <a:gd name="T39" fmla="*/ 6067 h 18882"/>
                  <a:gd name="T40" fmla="*/ 17108 w 18547"/>
                  <a:gd name="T41" fmla="*/ 7239 h 18882"/>
                  <a:gd name="T42" fmla="*/ 18161 w 18547"/>
                  <a:gd name="T43" fmla="*/ 8920 h 18882"/>
                  <a:gd name="T44" fmla="*/ 17516 w 18547"/>
                  <a:gd name="T45" fmla="*/ 10012 h 18882"/>
                  <a:gd name="T46" fmla="*/ 17510 w 18547"/>
                  <a:gd name="T47" fmla="*/ 11159 h 18882"/>
                  <a:gd name="T48" fmla="*/ 17385 w 18547"/>
                  <a:gd name="T49" fmla="*/ 11816 h 18882"/>
                  <a:gd name="T50" fmla="*/ 18479 w 18547"/>
                  <a:gd name="T51" fmla="*/ 12927 h 18882"/>
                  <a:gd name="T52" fmla="*/ 18411 w 18547"/>
                  <a:gd name="T53" fmla="*/ 14097 h 18882"/>
                  <a:gd name="T54" fmla="*/ 17827 w 18547"/>
                  <a:gd name="T55" fmla="*/ 14678 h 18882"/>
                  <a:gd name="T56" fmla="*/ 16614 w 18547"/>
                  <a:gd name="T57" fmla="*/ 14760 h 18882"/>
                  <a:gd name="T58" fmla="*/ 14643 w 18547"/>
                  <a:gd name="T59" fmla="*/ 15613 h 18882"/>
                  <a:gd name="T60" fmla="*/ 14258 w 18547"/>
                  <a:gd name="T61" fmla="*/ 16602 h 18882"/>
                  <a:gd name="T62" fmla="*/ 13481 w 18547"/>
                  <a:gd name="T63" fmla="*/ 17765 h 18882"/>
                  <a:gd name="T64" fmla="*/ 13055 w 18547"/>
                  <a:gd name="T65" fmla="*/ 18569 h 18882"/>
                  <a:gd name="T66" fmla="*/ 12401 w 18547"/>
                  <a:gd name="T67" fmla="*/ 18507 h 18882"/>
                  <a:gd name="T68" fmla="*/ 11697 w 18547"/>
                  <a:gd name="T69" fmla="*/ 17558 h 18882"/>
                  <a:gd name="T70" fmla="*/ 11270 w 18547"/>
                  <a:gd name="T71" fmla="*/ 16907 h 18882"/>
                  <a:gd name="T72" fmla="*/ 11137 w 18547"/>
                  <a:gd name="T73" fmla="*/ 15655 h 18882"/>
                  <a:gd name="T74" fmla="*/ 11258 w 18547"/>
                  <a:gd name="T75" fmla="*/ 14829 h 18882"/>
                  <a:gd name="T76" fmla="*/ 11314 w 18547"/>
                  <a:gd name="T77" fmla="*/ 13990 h 18882"/>
                  <a:gd name="T78" fmla="*/ 11567 w 18547"/>
                  <a:gd name="T79" fmla="*/ 13050 h 18882"/>
                  <a:gd name="T80" fmla="*/ 10618 w 18547"/>
                  <a:gd name="T81" fmla="*/ 12379 h 18882"/>
                  <a:gd name="T82" fmla="*/ 9718 w 18547"/>
                  <a:gd name="T83" fmla="*/ 11533 h 18882"/>
                  <a:gd name="T84" fmla="*/ 8614 w 18547"/>
                  <a:gd name="T85" fmla="*/ 10706 h 18882"/>
                  <a:gd name="T86" fmla="*/ 7552 w 18547"/>
                  <a:gd name="T87" fmla="*/ 9861 h 18882"/>
                  <a:gd name="T88" fmla="*/ 6796 w 18547"/>
                  <a:gd name="T89" fmla="*/ 9210 h 18882"/>
                  <a:gd name="T90" fmla="*/ 5223 w 18547"/>
                  <a:gd name="T91" fmla="*/ 8140 h 18882"/>
                  <a:gd name="T92" fmla="*/ 3890 w 18547"/>
                  <a:gd name="T93" fmla="*/ 7383 h 18882"/>
                  <a:gd name="T94" fmla="*/ 3249 w 18547"/>
                  <a:gd name="T95" fmla="*/ 5871 h 18882"/>
                  <a:gd name="T96" fmla="*/ 2564 w 18547"/>
                  <a:gd name="T97" fmla="*/ 3944 h 18882"/>
                  <a:gd name="T98" fmla="*/ 1638 w 18547"/>
                  <a:gd name="T99" fmla="*/ 3056 h 18882"/>
                  <a:gd name="T100" fmla="*/ 1027 w 18547"/>
                  <a:gd name="T101" fmla="*/ 4003 h 18882"/>
                  <a:gd name="T102" fmla="*/ 535 w 18547"/>
                  <a:gd name="T103" fmla="*/ 4320 h 18882"/>
                  <a:gd name="T104" fmla="*/ 89 w 18547"/>
                  <a:gd name="T105" fmla="*/ 3379 h 18882"/>
                  <a:gd name="T106" fmla="*/ 56 w 18547"/>
                  <a:gd name="T107" fmla="*/ 2512 h 18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547" h="18882">
                    <a:moveTo>
                      <a:pt x="56" y="2512"/>
                    </a:moveTo>
                    <a:cubicBezTo>
                      <a:pt x="109" y="2503"/>
                      <a:pt x="213" y="2548"/>
                      <a:pt x="320" y="2581"/>
                    </a:cubicBezTo>
                    <a:cubicBezTo>
                      <a:pt x="428" y="2614"/>
                      <a:pt x="538" y="2635"/>
                      <a:pt x="623" y="2644"/>
                    </a:cubicBezTo>
                    <a:cubicBezTo>
                      <a:pt x="708" y="2653"/>
                      <a:pt x="767" y="2650"/>
                      <a:pt x="810" y="2633"/>
                    </a:cubicBezTo>
                    <a:cubicBezTo>
                      <a:pt x="854" y="2615"/>
                      <a:pt x="882" y="2583"/>
                      <a:pt x="897" y="2556"/>
                    </a:cubicBezTo>
                    <a:cubicBezTo>
                      <a:pt x="911" y="2529"/>
                      <a:pt x="913" y="2506"/>
                      <a:pt x="970" y="2501"/>
                    </a:cubicBezTo>
                    <a:cubicBezTo>
                      <a:pt x="1026" y="2496"/>
                      <a:pt x="1138" y="2509"/>
                      <a:pt x="1239" y="2529"/>
                    </a:cubicBezTo>
                    <a:cubicBezTo>
                      <a:pt x="1341" y="2549"/>
                      <a:pt x="1432" y="2577"/>
                      <a:pt x="1527" y="2582"/>
                    </a:cubicBezTo>
                    <a:cubicBezTo>
                      <a:pt x="1622" y="2587"/>
                      <a:pt x="1719" y="2569"/>
                      <a:pt x="1792" y="2523"/>
                    </a:cubicBezTo>
                    <a:cubicBezTo>
                      <a:pt x="1865" y="2477"/>
                      <a:pt x="1913" y="2404"/>
                      <a:pt x="1966" y="2356"/>
                    </a:cubicBezTo>
                    <a:cubicBezTo>
                      <a:pt x="2019" y="2307"/>
                      <a:pt x="2077" y="2285"/>
                      <a:pt x="2134" y="2320"/>
                    </a:cubicBezTo>
                    <a:cubicBezTo>
                      <a:pt x="2191" y="2356"/>
                      <a:pt x="2246" y="2450"/>
                      <a:pt x="2310" y="2521"/>
                    </a:cubicBezTo>
                    <a:cubicBezTo>
                      <a:pt x="2374" y="2592"/>
                      <a:pt x="2448" y="2641"/>
                      <a:pt x="2506" y="2660"/>
                    </a:cubicBezTo>
                    <a:cubicBezTo>
                      <a:pt x="2564" y="2680"/>
                      <a:pt x="2607" y="2670"/>
                      <a:pt x="2675" y="2668"/>
                    </a:cubicBezTo>
                    <a:cubicBezTo>
                      <a:pt x="2743" y="2666"/>
                      <a:pt x="2837" y="2671"/>
                      <a:pt x="2929" y="2704"/>
                    </a:cubicBezTo>
                    <a:cubicBezTo>
                      <a:pt x="3020" y="2737"/>
                      <a:pt x="3110" y="2798"/>
                      <a:pt x="3176" y="2834"/>
                    </a:cubicBezTo>
                    <a:cubicBezTo>
                      <a:pt x="3243" y="2870"/>
                      <a:pt x="3285" y="2881"/>
                      <a:pt x="3331" y="2877"/>
                    </a:cubicBezTo>
                    <a:cubicBezTo>
                      <a:pt x="3378" y="2873"/>
                      <a:pt x="3427" y="2855"/>
                      <a:pt x="3455" y="2820"/>
                    </a:cubicBezTo>
                    <a:cubicBezTo>
                      <a:pt x="3482" y="2785"/>
                      <a:pt x="3488" y="2735"/>
                      <a:pt x="3476" y="2666"/>
                    </a:cubicBezTo>
                    <a:cubicBezTo>
                      <a:pt x="3464" y="2597"/>
                      <a:pt x="3435" y="2510"/>
                      <a:pt x="3457" y="2449"/>
                    </a:cubicBezTo>
                    <a:cubicBezTo>
                      <a:pt x="3479" y="2388"/>
                      <a:pt x="3552" y="2354"/>
                      <a:pt x="3586" y="2320"/>
                    </a:cubicBezTo>
                    <a:cubicBezTo>
                      <a:pt x="3620" y="2286"/>
                      <a:pt x="3615" y="2252"/>
                      <a:pt x="3591" y="2213"/>
                    </a:cubicBezTo>
                    <a:cubicBezTo>
                      <a:pt x="3568" y="2174"/>
                      <a:pt x="3527" y="2130"/>
                      <a:pt x="3525" y="2071"/>
                    </a:cubicBezTo>
                    <a:cubicBezTo>
                      <a:pt x="3523" y="2013"/>
                      <a:pt x="3561" y="1939"/>
                      <a:pt x="3633" y="1899"/>
                    </a:cubicBezTo>
                    <a:cubicBezTo>
                      <a:pt x="3705" y="1858"/>
                      <a:pt x="3811" y="1849"/>
                      <a:pt x="3904" y="1848"/>
                    </a:cubicBezTo>
                    <a:cubicBezTo>
                      <a:pt x="3997" y="1847"/>
                      <a:pt x="4076" y="1853"/>
                      <a:pt x="4135" y="1803"/>
                    </a:cubicBezTo>
                    <a:cubicBezTo>
                      <a:pt x="4194" y="1752"/>
                      <a:pt x="4233" y="1646"/>
                      <a:pt x="4256" y="1551"/>
                    </a:cubicBezTo>
                    <a:cubicBezTo>
                      <a:pt x="4279" y="1456"/>
                      <a:pt x="4286" y="1373"/>
                      <a:pt x="4255" y="1284"/>
                    </a:cubicBezTo>
                    <a:cubicBezTo>
                      <a:pt x="4225" y="1195"/>
                      <a:pt x="4156" y="1100"/>
                      <a:pt x="4132" y="1024"/>
                    </a:cubicBezTo>
                    <a:cubicBezTo>
                      <a:pt x="4107" y="948"/>
                      <a:pt x="4126" y="891"/>
                      <a:pt x="4171" y="841"/>
                    </a:cubicBezTo>
                    <a:cubicBezTo>
                      <a:pt x="4215" y="792"/>
                      <a:pt x="4285" y="750"/>
                      <a:pt x="4424" y="698"/>
                    </a:cubicBezTo>
                    <a:cubicBezTo>
                      <a:pt x="4563" y="645"/>
                      <a:pt x="4771" y="582"/>
                      <a:pt x="4884" y="526"/>
                    </a:cubicBezTo>
                    <a:cubicBezTo>
                      <a:pt x="4997" y="470"/>
                      <a:pt x="5015" y="421"/>
                      <a:pt x="5081" y="393"/>
                    </a:cubicBezTo>
                    <a:cubicBezTo>
                      <a:pt x="5148" y="365"/>
                      <a:pt x="5263" y="358"/>
                      <a:pt x="5322" y="302"/>
                    </a:cubicBezTo>
                    <a:cubicBezTo>
                      <a:pt x="5381" y="247"/>
                      <a:pt x="5383" y="143"/>
                      <a:pt x="5407" y="81"/>
                    </a:cubicBezTo>
                    <a:cubicBezTo>
                      <a:pt x="5432" y="19"/>
                      <a:pt x="5479" y="0"/>
                      <a:pt x="5571" y="9"/>
                    </a:cubicBezTo>
                    <a:cubicBezTo>
                      <a:pt x="5662" y="18"/>
                      <a:pt x="5799" y="56"/>
                      <a:pt x="5903" y="114"/>
                    </a:cubicBezTo>
                    <a:cubicBezTo>
                      <a:pt x="6008" y="172"/>
                      <a:pt x="6080" y="249"/>
                      <a:pt x="6165" y="337"/>
                    </a:cubicBezTo>
                    <a:cubicBezTo>
                      <a:pt x="6251" y="424"/>
                      <a:pt x="6349" y="522"/>
                      <a:pt x="6440" y="614"/>
                    </a:cubicBezTo>
                    <a:cubicBezTo>
                      <a:pt x="6531" y="706"/>
                      <a:pt x="6614" y="792"/>
                      <a:pt x="6697" y="860"/>
                    </a:cubicBezTo>
                    <a:cubicBezTo>
                      <a:pt x="6780" y="928"/>
                      <a:pt x="6864" y="978"/>
                      <a:pt x="6941" y="1036"/>
                    </a:cubicBezTo>
                    <a:cubicBezTo>
                      <a:pt x="7018" y="1093"/>
                      <a:pt x="7089" y="1159"/>
                      <a:pt x="7144" y="1248"/>
                    </a:cubicBezTo>
                    <a:cubicBezTo>
                      <a:pt x="7200" y="1337"/>
                      <a:pt x="7240" y="1448"/>
                      <a:pt x="7297" y="1523"/>
                    </a:cubicBezTo>
                    <a:cubicBezTo>
                      <a:pt x="7353" y="1597"/>
                      <a:pt x="7425" y="1634"/>
                      <a:pt x="7501" y="1655"/>
                    </a:cubicBezTo>
                    <a:cubicBezTo>
                      <a:pt x="7577" y="1676"/>
                      <a:pt x="7656" y="1680"/>
                      <a:pt x="7733" y="1704"/>
                    </a:cubicBezTo>
                    <a:cubicBezTo>
                      <a:pt x="7809" y="1728"/>
                      <a:pt x="7882" y="1771"/>
                      <a:pt x="7962" y="1830"/>
                    </a:cubicBezTo>
                    <a:cubicBezTo>
                      <a:pt x="8042" y="1889"/>
                      <a:pt x="8129" y="1964"/>
                      <a:pt x="8237" y="2019"/>
                    </a:cubicBezTo>
                    <a:cubicBezTo>
                      <a:pt x="8346" y="2074"/>
                      <a:pt x="8477" y="2108"/>
                      <a:pt x="8619" y="2133"/>
                    </a:cubicBezTo>
                    <a:cubicBezTo>
                      <a:pt x="8760" y="2159"/>
                      <a:pt x="8913" y="2174"/>
                      <a:pt x="9061" y="2180"/>
                    </a:cubicBezTo>
                    <a:cubicBezTo>
                      <a:pt x="9208" y="2186"/>
                      <a:pt x="9350" y="2181"/>
                      <a:pt x="9450" y="2169"/>
                    </a:cubicBezTo>
                    <a:cubicBezTo>
                      <a:pt x="9551" y="2157"/>
                      <a:pt x="9611" y="2138"/>
                      <a:pt x="9658" y="2097"/>
                    </a:cubicBezTo>
                    <a:cubicBezTo>
                      <a:pt x="9706" y="2057"/>
                      <a:pt x="9742" y="1997"/>
                      <a:pt x="9772" y="1943"/>
                    </a:cubicBezTo>
                    <a:cubicBezTo>
                      <a:pt x="9802" y="1890"/>
                      <a:pt x="9826" y="1843"/>
                      <a:pt x="9867" y="1829"/>
                    </a:cubicBezTo>
                    <a:cubicBezTo>
                      <a:pt x="9908" y="1815"/>
                      <a:pt x="9965" y="1833"/>
                      <a:pt x="10023" y="1847"/>
                    </a:cubicBezTo>
                    <a:cubicBezTo>
                      <a:pt x="10081" y="1862"/>
                      <a:pt x="10139" y="1873"/>
                      <a:pt x="10198" y="1866"/>
                    </a:cubicBezTo>
                    <a:cubicBezTo>
                      <a:pt x="10258" y="1859"/>
                      <a:pt x="10320" y="1835"/>
                      <a:pt x="10397" y="1778"/>
                    </a:cubicBezTo>
                    <a:cubicBezTo>
                      <a:pt x="10474" y="1721"/>
                      <a:pt x="10566" y="1631"/>
                      <a:pt x="10652" y="1598"/>
                    </a:cubicBezTo>
                    <a:cubicBezTo>
                      <a:pt x="10739" y="1564"/>
                      <a:pt x="10819" y="1587"/>
                      <a:pt x="10892" y="1577"/>
                    </a:cubicBezTo>
                    <a:cubicBezTo>
                      <a:pt x="10966" y="1566"/>
                      <a:pt x="11034" y="1522"/>
                      <a:pt x="11118" y="1462"/>
                    </a:cubicBezTo>
                    <a:cubicBezTo>
                      <a:pt x="11203" y="1402"/>
                      <a:pt x="11304" y="1325"/>
                      <a:pt x="11402" y="1259"/>
                    </a:cubicBezTo>
                    <a:cubicBezTo>
                      <a:pt x="11500" y="1193"/>
                      <a:pt x="11594" y="1137"/>
                      <a:pt x="11705" y="1136"/>
                    </a:cubicBezTo>
                    <a:cubicBezTo>
                      <a:pt x="11817" y="1135"/>
                      <a:pt x="11947" y="1188"/>
                      <a:pt x="12059" y="1205"/>
                    </a:cubicBezTo>
                    <a:cubicBezTo>
                      <a:pt x="12171" y="1222"/>
                      <a:pt x="12265" y="1202"/>
                      <a:pt x="12344" y="1185"/>
                    </a:cubicBezTo>
                    <a:cubicBezTo>
                      <a:pt x="12423" y="1169"/>
                      <a:pt x="12487" y="1155"/>
                      <a:pt x="12549" y="1158"/>
                    </a:cubicBezTo>
                    <a:cubicBezTo>
                      <a:pt x="12611" y="1160"/>
                      <a:pt x="12671" y="1179"/>
                      <a:pt x="12733" y="1208"/>
                    </a:cubicBezTo>
                    <a:cubicBezTo>
                      <a:pt x="12794" y="1237"/>
                      <a:pt x="12857" y="1275"/>
                      <a:pt x="12916" y="1330"/>
                    </a:cubicBezTo>
                    <a:cubicBezTo>
                      <a:pt x="12976" y="1386"/>
                      <a:pt x="13032" y="1460"/>
                      <a:pt x="13098" y="1523"/>
                    </a:cubicBezTo>
                    <a:cubicBezTo>
                      <a:pt x="13165" y="1587"/>
                      <a:pt x="13240" y="1640"/>
                      <a:pt x="13314" y="1695"/>
                    </a:cubicBezTo>
                    <a:cubicBezTo>
                      <a:pt x="13387" y="1750"/>
                      <a:pt x="13459" y="1808"/>
                      <a:pt x="13517" y="1888"/>
                    </a:cubicBezTo>
                    <a:cubicBezTo>
                      <a:pt x="13574" y="1968"/>
                      <a:pt x="13617" y="2071"/>
                      <a:pt x="13650" y="2142"/>
                    </a:cubicBezTo>
                    <a:cubicBezTo>
                      <a:pt x="13683" y="2214"/>
                      <a:pt x="13705" y="2255"/>
                      <a:pt x="13747" y="2280"/>
                    </a:cubicBezTo>
                    <a:cubicBezTo>
                      <a:pt x="13788" y="2305"/>
                      <a:pt x="13848" y="2313"/>
                      <a:pt x="13876" y="2361"/>
                    </a:cubicBezTo>
                    <a:cubicBezTo>
                      <a:pt x="13903" y="2409"/>
                      <a:pt x="13897" y="2495"/>
                      <a:pt x="13894" y="2591"/>
                    </a:cubicBezTo>
                    <a:cubicBezTo>
                      <a:pt x="13891" y="2687"/>
                      <a:pt x="13891" y="2792"/>
                      <a:pt x="13901" y="2880"/>
                    </a:cubicBezTo>
                    <a:cubicBezTo>
                      <a:pt x="13910" y="2967"/>
                      <a:pt x="13930" y="3038"/>
                      <a:pt x="13965" y="3100"/>
                    </a:cubicBezTo>
                    <a:cubicBezTo>
                      <a:pt x="14000" y="3162"/>
                      <a:pt x="14050" y="3215"/>
                      <a:pt x="14123" y="3268"/>
                    </a:cubicBezTo>
                    <a:cubicBezTo>
                      <a:pt x="14196" y="3321"/>
                      <a:pt x="14293" y="3375"/>
                      <a:pt x="14430" y="3433"/>
                    </a:cubicBezTo>
                    <a:cubicBezTo>
                      <a:pt x="14567" y="3491"/>
                      <a:pt x="14745" y="3553"/>
                      <a:pt x="14884" y="3612"/>
                    </a:cubicBezTo>
                    <a:cubicBezTo>
                      <a:pt x="15023" y="3670"/>
                      <a:pt x="15123" y="3725"/>
                      <a:pt x="15188" y="3774"/>
                    </a:cubicBezTo>
                    <a:cubicBezTo>
                      <a:pt x="15254" y="3824"/>
                      <a:pt x="15284" y="3869"/>
                      <a:pt x="15280" y="3922"/>
                    </a:cubicBezTo>
                    <a:cubicBezTo>
                      <a:pt x="15276" y="3975"/>
                      <a:pt x="15238" y="4037"/>
                      <a:pt x="15197" y="4092"/>
                    </a:cubicBezTo>
                    <a:cubicBezTo>
                      <a:pt x="15155" y="4147"/>
                      <a:pt x="15109" y="4195"/>
                      <a:pt x="15112" y="4244"/>
                    </a:cubicBezTo>
                    <a:cubicBezTo>
                      <a:pt x="15115" y="4294"/>
                      <a:pt x="15166" y="4344"/>
                      <a:pt x="15219" y="4383"/>
                    </a:cubicBezTo>
                    <a:cubicBezTo>
                      <a:pt x="15272" y="4421"/>
                      <a:pt x="15328" y="4448"/>
                      <a:pt x="15360" y="4485"/>
                    </a:cubicBezTo>
                    <a:cubicBezTo>
                      <a:pt x="15392" y="4521"/>
                      <a:pt x="15400" y="4567"/>
                      <a:pt x="15338" y="4601"/>
                    </a:cubicBezTo>
                    <a:cubicBezTo>
                      <a:pt x="15277" y="4635"/>
                      <a:pt x="15145" y="4657"/>
                      <a:pt x="15076" y="4683"/>
                    </a:cubicBezTo>
                    <a:cubicBezTo>
                      <a:pt x="15007" y="4708"/>
                      <a:pt x="15001" y="4737"/>
                      <a:pt x="15077" y="4785"/>
                    </a:cubicBezTo>
                    <a:cubicBezTo>
                      <a:pt x="15154" y="4833"/>
                      <a:pt x="15314" y="4899"/>
                      <a:pt x="15402" y="4965"/>
                    </a:cubicBezTo>
                    <a:cubicBezTo>
                      <a:pt x="15489" y="5030"/>
                      <a:pt x="15505" y="5095"/>
                      <a:pt x="15535" y="5148"/>
                    </a:cubicBezTo>
                    <a:cubicBezTo>
                      <a:pt x="15565" y="5201"/>
                      <a:pt x="15610" y="5243"/>
                      <a:pt x="15720" y="5258"/>
                    </a:cubicBezTo>
                    <a:cubicBezTo>
                      <a:pt x="15830" y="5274"/>
                      <a:pt x="16005" y="5262"/>
                      <a:pt x="16112" y="5274"/>
                    </a:cubicBezTo>
                    <a:cubicBezTo>
                      <a:pt x="16220" y="5286"/>
                      <a:pt x="16260" y="5322"/>
                      <a:pt x="16306" y="5388"/>
                    </a:cubicBezTo>
                    <a:cubicBezTo>
                      <a:pt x="16352" y="5455"/>
                      <a:pt x="16405" y="5553"/>
                      <a:pt x="16451" y="5606"/>
                    </a:cubicBezTo>
                    <a:cubicBezTo>
                      <a:pt x="16497" y="5658"/>
                      <a:pt x="16535" y="5667"/>
                      <a:pt x="16625" y="5568"/>
                    </a:cubicBezTo>
                    <a:cubicBezTo>
                      <a:pt x="16715" y="5469"/>
                      <a:pt x="16856" y="5263"/>
                      <a:pt x="16980" y="5171"/>
                    </a:cubicBezTo>
                    <a:cubicBezTo>
                      <a:pt x="17103" y="5079"/>
                      <a:pt x="17209" y="5100"/>
                      <a:pt x="17341" y="5169"/>
                    </a:cubicBezTo>
                    <a:cubicBezTo>
                      <a:pt x="17474" y="5238"/>
                      <a:pt x="17633" y="5354"/>
                      <a:pt x="17620" y="5434"/>
                    </a:cubicBezTo>
                    <a:cubicBezTo>
                      <a:pt x="17607" y="5513"/>
                      <a:pt x="17421" y="5555"/>
                      <a:pt x="17318" y="5608"/>
                    </a:cubicBezTo>
                    <a:cubicBezTo>
                      <a:pt x="17215" y="5660"/>
                      <a:pt x="17195" y="5723"/>
                      <a:pt x="17216" y="5803"/>
                    </a:cubicBezTo>
                    <a:cubicBezTo>
                      <a:pt x="17236" y="5883"/>
                      <a:pt x="17298" y="5980"/>
                      <a:pt x="17373" y="6067"/>
                    </a:cubicBezTo>
                    <a:cubicBezTo>
                      <a:pt x="17449" y="6153"/>
                      <a:pt x="17539" y="6228"/>
                      <a:pt x="17574" y="6306"/>
                    </a:cubicBezTo>
                    <a:cubicBezTo>
                      <a:pt x="17609" y="6385"/>
                      <a:pt x="17588" y="6468"/>
                      <a:pt x="17566" y="6557"/>
                    </a:cubicBezTo>
                    <a:cubicBezTo>
                      <a:pt x="17545" y="6647"/>
                      <a:pt x="17522" y="6742"/>
                      <a:pt x="17454" y="6808"/>
                    </a:cubicBezTo>
                    <a:cubicBezTo>
                      <a:pt x="17385" y="6875"/>
                      <a:pt x="17271" y="6912"/>
                      <a:pt x="17201" y="6969"/>
                    </a:cubicBezTo>
                    <a:cubicBezTo>
                      <a:pt x="17132" y="7026"/>
                      <a:pt x="17107" y="7102"/>
                      <a:pt x="17108" y="7239"/>
                    </a:cubicBezTo>
                    <a:cubicBezTo>
                      <a:pt x="17110" y="7375"/>
                      <a:pt x="17137" y="7572"/>
                      <a:pt x="17176" y="7745"/>
                    </a:cubicBezTo>
                    <a:cubicBezTo>
                      <a:pt x="17215" y="7918"/>
                      <a:pt x="17266" y="8066"/>
                      <a:pt x="17320" y="8188"/>
                    </a:cubicBezTo>
                    <a:cubicBezTo>
                      <a:pt x="17373" y="8310"/>
                      <a:pt x="17430" y="8406"/>
                      <a:pt x="17516" y="8471"/>
                    </a:cubicBezTo>
                    <a:cubicBezTo>
                      <a:pt x="17602" y="8536"/>
                      <a:pt x="17717" y="8569"/>
                      <a:pt x="17835" y="8644"/>
                    </a:cubicBezTo>
                    <a:cubicBezTo>
                      <a:pt x="17953" y="8718"/>
                      <a:pt x="18073" y="8834"/>
                      <a:pt x="18161" y="8920"/>
                    </a:cubicBezTo>
                    <a:cubicBezTo>
                      <a:pt x="18248" y="9005"/>
                      <a:pt x="18302" y="9060"/>
                      <a:pt x="18310" y="9136"/>
                    </a:cubicBezTo>
                    <a:cubicBezTo>
                      <a:pt x="18319" y="9212"/>
                      <a:pt x="18281" y="9308"/>
                      <a:pt x="18216" y="9434"/>
                    </a:cubicBezTo>
                    <a:cubicBezTo>
                      <a:pt x="18150" y="9560"/>
                      <a:pt x="18056" y="9715"/>
                      <a:pt x="17986" y="9820"/>
                    </a:cubicBezTo>
                    <a:cubicBezTo>
                      <a:pt x="17917" y="9924"/>
                      <a:pt x="17872" y="9978"/>
                      <a:pt x="17791" y="9997"/>
                    </a:cubicBezTo>
                    <a:cubicBezTo>
                      <a:pt x="17711" y="10015"/>
                      <a:pt x="17594" y="9998"/>
                      <a:pt x="17516" y="10012"/>
                    </a:cubicBezTo>
                    <a:cubicBezTo>
                      <a:pt x="17438" y="10026"/>
                      <a:pt x="17399" y="10072"/>
                      <a:pt x="17367" y="10207"/>
                    </a:cubicBezTo>
                    <a:cubicBezTo>
                      <a:pt x="17334" y="10343"/>
                      <a:pt x="17309" y="10568"/>
                      <a:pt x="17296" y="10694"/>
                    </a:cubicBezTo>
                    <a:cubicBezTo>
                      <a:pt x="17283" y="10821"/>
                      <a:pt x="17283" y="10849"/>
                      <a:pt x="17308" y="10886"/>
                    </a:cubicBezTo>
                    <a:cubicBezTo>
                      <a:pt x="17333" y="10923"/>
                      <a:pt x="17384" y="10969"/>
                      <a:pt x="17429" y="11016"/>
                    </a:cubicBezTo>
                    <a:cubicBezTo>
                      <a:pt x="17474" y="11063"/>
                      <a:pt x="17513" y="11110"/>
                      <a:pt x="17510" y="11159"/>
                    </a:cubicBezTo>
                    <a:cubicBezTo>
                      <a:pt x="17508" y="11207"/>
                      <a:pt x="17465" y="11256"/>
                      <a:pt x="17405" y="11314"/>
                    </a:cubicBezTo>
                    <a:cubicBezTo>
                      <a:pt x="17345" y="11373"/>
                      <a:pt x="17267" y="11441"/>
                      <a:pt x="17169" y="11473"/>
                    </a:cubicBezTo>
                    <a:cubicBezTo>
                      <a:pt x="17072" y="11505"/>
                      <a:pt x="16954" y="11500"/>
                      <a:pt x="16952" y="11515"/>
                    </a:cubicBezTo>
                    <a:cubicBezTo>
                      <a:pt x="16950" y="11529"/>
                      <a:pt x="17064" y="11563"/>
                      <a:pt x="17155" y="11617"/>
                    </a:cubicBezTo>
                    <a:cubicBezTo>
                      <a:pt x="17245" y="11670"/>
                      <a:pt x="17312" y="11744"/>
                      <a:pt x="17385" y="11816"/>
                    </a:cubicBezTo>
                    <a:cubicBezTo>
                      <a:pt x="17459" y="11889"/>
                      <a:pt x="17539" y="11960"/>
                      <a:pt x="17630" y="12019"/>
                    </a:cubicBezTo>
                    <a:cubicBezTo>
                      <a:pt x="17721" y="12078"/>
                      <a:pt x="17824" y="12124"/>
                      <a:pt x="17908" y="12171"/>
                    </a:cubicBezTo>
                    <a:cubicBezTo>
                      <a:pt x="17992" y="12218"/>
                      <a:pt x="18057" y="12265"/>
                      <a:pt x="18121" y="12341"/>
                    </a:cubicBezTo>
                    <a:cubicBezTo>
                      <a:pt x="18186" y="12417"/>
                      <a:pt x="18250" y="12522"/>
                      <a:pt x="18313" y="12630"/>
                    </a:cubicBezTo>
                    <a:cubicBezTo>
                      <a:pt x="18375" y="12737"/>
                      <a:pt x="18436" y="12848"/>
                      <a:pt x="18479" y="12927"/>
                    </a:cubicBezTo>
                    <a:cubicBezTo>
                      <a:pt x="18522" y="13005"/>
                      <a:pt x="18547" y="13051"/>
                      <a:pt x="18545" y="13102"/>
                    </a:cubicBezTo>
                    <a:cubicBezTo>
                      <a:pt x="18543" y="13153"/>
                      <a:pt x="18514" y="13209"/>
                      <a:pt x="18497" y="13297"/>
                    </a:cubicBezTo>
                    <a:cubicBezTo>
                      <a:pt x="18480" y="13385"/>
                      <a:pt x="18476" y="13505"/>
                      <a:pt x="18480" y="13610"/>
                    </a:cubicBezTo>
                    <a:cubicBezTo>
                      <a:pt x="18485" y="13715"/>
                      <a:pt x="18499" y="13805"/>
                      <a:pt x="18496" y="13888"/>
                    </a:cubicBezTo>
                    <a:cubicBezTo>
                      <a:pt x="18493" y="13972"/>
                      <a:pt x="18473" y="14048"/>
                      <a:pt x="18411" y="14097"/>
                    </a:cubicBezTo>
                    <a:cubicBezTo>
                      <a:pt x="18349" y="14145"/>
                      <a:pt x="18246" y="14167"/>
                      <a:pt x="18182" y="14220"/>
                    </a:cubicBezTo>
                    <a:cubicBezTo>
                      <a:pt x="18119" y="14273"/>
                      <a:pt x="18095" y="14358"/>
                      <a:pt x="18082" y="14430"/>
                    </a:cubicBezTo>
                    <a:cubicBezTo>
                      <a:pt x="18069" y="14502"/>
                      <a:pt x="18066" y="14563"/>
                      <a:pt x="18051" y="14607"/>
                    </a:cubicBezTo>
                    <a:cubicBezTo>
                      <a:pt x="18036" y="14652"/>
                      <a:pt x="18009" y="14681"/>
                      <a:pt x="17968" y="14683"/>
                    </a:cubicBezTo>
                    <a:cubicBezTo>
                      <a:pt x="17927" y="14686"/>
                      <a:pt x="17873" y="14662"/>
                      <a:pt x="17827" y="14678"/>
                    </a:cubicBezTo>
                    <a:cubicBezTo>
                      <a:pt x="17782" y="14695"/>
                      <a:pt x="17746" y="14752"/>
                      <a:pt x="17685" y="14782"/>
                    </a:cubicBezTo>
                    <a:cubicBezTo>
                      <a:pt x="17624" y="14812"/>
                      <a:pt x="17538" y="14815"/>
                      <a:pt x="17423" y="14796"/>
                    </a:cubicBezTo>
                    <a:cubicBezTo>
                      <a:pt x="17308" y="14777"/>
                      <a:pt x="17164" y="14735"/>
                      <a:pt x="17053" y="14731"/>
                    </a:cubicBezTo>
                    <a:cubicBezTo>
                      <a:pt x="16942" y="14726"/>
                      <a:pt x="16863" y="14759"/>
                      <a:pt x="16800" y="14760"/>
                    </a:cubicBezTo>
                    <a:cubicBezTo>
                      <a:pt x="16737" y="14762"/>
                      <a:pt x="16690" y="14733"/>
                      <a:pt x="16614" y="14760"/>
                    </a:cubicBezTo>
                    <a:cubicBezTo>
                      <a:pt x="16537" y="14786"/>
                      <a:pt x="16431" y="14868"/>
                      <a:pt x="16355" y="14954"/>
                    </a:cubicBezTo>
                    <a:cubicBezTo>
                      <a:pt x="16279" y="15040"/>
                      <a:pt x="16233" y="15129"/>
                      <a:pt x="16192" y="15196"/>
                    </a:cubicBezTo>
                    <a:cubicBezTo>
                      <a:pt x="16150" y="15263"/>
                      <a:pt x="16112" y="15307"/>
                      <a:pt x="16011" y="15346"/>
                    </a:cubicBezTo>
                    <a:cubicBezTo>
                      <a:pt x="15910" y="15384"/>
                      <a:pt x="15745" y="15416"/>
                      <a:pt x="15476" y="15458"/>
                    </a:cubicBezTo>
                    <a:cubicBezTo>
                      <a:pt x="15206" y="15501"/>
                      <a:pt x="14832" y="15556"/>
                      <a:pt x="14643" y="15613"/>
                    </a:cubicBezTo>
                    <a:cubicBezTo>
                      <a:pt x="14454" y="15671"/>
                      <a:pt x="14451" y="15733"/>
                      <a:pt x="14466" y="15799"/>
                    </a:cubicBezTo>
                    <a:cubicBezTo>
                      <a:pt x="14481" y="15866"/>
                      <a:pt x="14514" y="15938"/>
                      <a:pt x="14537" y="16002"/>
                    </a:cubicBezTo>
                    <a:cubicBezTo>
                      <a:pt x="14560" y="16065"/>
                      <a:pt x="14571" y="16121"/>
                      <a:pt x="14563" y="16189"/>
                    </a:cubicBezTo>
                    <a:cubicBezTo>
                      <a:pt x="14554" y="16257"/>
                      <a:pt x="14526" y="16338"/>
                      <a:pt x="14467" y="16413"/>
                    </a:cubicBezTo>
                    <a:cubicBezTo>
                      <a:pt x="14409" y="16487"/>
                      <a:pt x="14321" y="16555"/>
                      <a:pt x="14258" y="16602"/>
                    </a:cubicBezTo>
                    <a:cubicBezTo>
                      <a:pt x="14194" y="16649"/>
                      <a:pt x="14155" y="16674"/>
                      <a:pt x="14116" y="16719"/>
                    </a:cubicBezTo>
                    <a:cubicBezTo>
                      <a:pt x="14078" y="16764"/>
                      <a:pt x="14040" y="16830"/>
                      <a:pt x="14006" y="16940"/>
                    </a:cubicBezTo>
                    <a:cubicBezTo>
                      <a:pt x="13971" y="17050"/>
                      <a:pt x="13941" y="17205"/>
                      <a:pt x="13905" y="17331"/>
                    </a:cubicBezTo>
                    <a:cubicBezTo>
                      <a:pt x="13869" y="17457"/>
                      <a:pt x="13829" y="17553"/>
                      <a:pt x="13762" y="17618"/>
                    </a:cubicBezTo>
                    <a:cubicBezTo>
                      <a:pt x="13694" y="17682"/>
                      <a:pt x="13601" y="17715"/>
                      <a:pt x="13481" y="17765"/>
                    </a:cubicBezTo>
                    <a:cubicBezTo>
                      <a:pt x="13361" y="17815"/>
                      <a:pt x="13215" y="17882"/>
                      <a:pt x="13142" y="17934"/>
                    </a:cubicBezTo>
                    <a:cubicBezTo>
                      <a:pt x="13069" y="17986"/>
                      <a:pt x="13069" y="18022"/>
                      <a:pt x="13101" y="18091"/>
                    </a:cubicBezTo>
                    <a:cubicBezTo>
                      <a:pt x="13133" y="18160"/>
                      <a:pt x="13196" y="18263"/>
                      <a:pt x="13231" y="18342"/>
                    </a:cubicBezTo>
                    <a:cubicBezTo>
                      <a:pt x="13266" y="18421"/>
                      <a:pt x="13272" y="18476"/>
                      <a:pt x="13233" y="18500"/>
                    </a:cubicBezTo>
                    <a:cubicBezTo>
                      <a:pt x="13194" y="18525"/>
                      <a:pt x="13109" y="18519"/>
                      <a:pt x="13055" y="18569"/>
                    </a:cubicBezTo>
                    <a:cubicBezTo>
                      <a:pt x="13001" y="18619"/>
                      <a:pt x="12978" y="18725"/>
                      <a:pt x="12938" y="18781"/>
                    </a:cubicBezTo>
                    <a:cubicBezTo>
                      <a:pt x="12897" y="18837"/>
                      <a:pt x="12840" y="18844"/>
                      <a:pt x="12799" y="18855"/>
                    </a:cubicBezTo>
                    <a:cubicBezTo>
                      <a:pt x="12758" y="18866"/>
                      <a:pt x="12734" y="18882"/>
                      <a:pt x="12665" y="18867"/>
                    </a:cubicBezTo>
                    <a:cubicBezTo>
                      <a:pt x="12596" y="18851"/>
                      <a:pt x="12482" y="18805"/>
                      <a:pt x="12431" y="18738"/>
                    </a:cubicBezTo>
                    <a:cubicBezTo>
                      <a:pt x="12380" y="18672"/>
                      <a:pt x="12391" y="18585"/>
                      <a:pt x="12401" y="18507"/>
                    </a:cubicBezTo>
                    <a:cubicBezTo>
                      <a:pt x="12411" y="18429"/>
                      <a:pt x="12419" y="18359"/>
                      <a:pt x="12388" y="18308"/>
                    </a:cubicBezTo>
                    <a:cubicBezTo>
                      <a:pt x="12357" y="18258"/>
                      <a:pt x="12287" y="18226"/>
                      <a:pt x="12257" y="18178"/>
                    </a:cubicBezTo>
                    <a:cubicBezTo>
                      <a:pt x="12227" y="18130"/>
                      <a:pt x="12237" y="18065"/>
                      <a:pt x="12201" y="17993"/>
                    </a:cubicBezTo>
                    <a:cubicBezTo>
                      <a:pt x="12166" y="17921"/>
                      <a:pt x="12083" y="17842"/>
                      <a:pt x="11993" y="17766"/>
                    </a:cubicBezTo>
                    <a:cubicBezTo>
                      <a:pt x="11903" y="17691"/>
                      <a:pt x="11805" y="17620"/>
                      <a:pt x="11697" y="17558"/>
                    </a:cubicBezTo>
                    <a:cubicBezTo>
                      <a:pt x="11590" y="17496"/>
                      <a:pt x="11473" y="17444"/>
                      <a:pt x="11372" y="17366"/>
                    </a:cubicBezTo>
                    <a:cubicBezTo>
                      <a:pt x="11271" y="17288"/>
                      <a:pt x="11187" y="17186"/>
                      <a:pt x="11109" y="17077"/>
                    </a:cubicBezTo>
                    <a:cubicBezTo>
                      <a:pt x="11031" y="16969"/>
                      <a:pt x="10960" y="16855"/>
                      <a:pt x="10953" y="16811"/>
                    </a:cubicBezTo>
                    <a:cubicBezTo>
                      <a:pt x="10946" y="16768"/>
                      <a:pt x="11003" y="16794"/>
                      <a:pt x="11074" y="16832"/>
                    </a:cubicBezTo>
                    <a:cubicBezTo>
                      <a:pt x="11145" y="16871"/>
                      <a:pt x="11230" y="16922"/>
                      <a:pt x="11270" y="16907"/>
                    </a:cubicBezTo>
                    <a:cubicBezTo>
                      <a:pt x="11309" y="16893"/>
                      <a:pt x="11303" y="16812"/>
                      <a:pt x="11272" y="16736"/>
                    </a:cubicBezTo>
                    <a:cubicBezTo>
                      <a:pt x="11241" y="16660"/>
                      <a:pt x="11186" y="16587"/>
                      <a:pt x="11169" y="16523"/>
                    </a:cubicBezTo>
                    <a:cubicBezTo>
                      <a:pt x="11153" y="16459"/>
                      <a:pt x="11176" y="16403"/>
                      <a:pt x="11146" y="16349"/>
                    </a:cubicBezTo>
                    <a:cubicBezTo>
                      <a:pt x="11115" y="16296"/>
                      <a:pt x="11031" y="16245"/>
                      <a:pt x="11029" y="16115"/>
                    </a:cubicBezTo>
                    <a:cubicBezTo>
                      <a:pt x="11027" y="15986"/>
                      <a:pt x="11107" y="15778"/>
                      <a:pt x="11137" y="15655"/>
                    </a:cubicBezTo>
                    <a:cubicBezTo>
                      <a:pt x="11166" y="15533"/>
                      <a:pt x="11146" y="15496"/>
                      <a:pt x="11179" y="15473"/>
                    </a:cubicBezTo>
                    <a:cubicBezTo>
                      <a:pt x="11212" y="15450"/>
                      <a:pt x="11299" y="15440"/>
                      <a:pt x="11338" y="15399"/>
                    </a:cubicBezTo>
                    <a:cubicBezTo>
                      <a:pt x="11378" y="15357"/>
                      <a:pt x="11369" y="15283"/>
                      <a:pt x="11344" y="15219"/>
                    </a:cubicBezTo>
                    <a:cubicBezTo>
                      <a:pt x="11319" y="15156"/>
                      <a:pt x="11278" y="15104"/>
                      <a:pt x="11256" y="15043"/>
                    </a:cubicBezTo>
                    <a:cubicBezTo>
                      <a:pt x="11233" y="14983"/>
                      <a:pt x="11230" y="14914"/>
                      <a:pt x="11258" y="14829"/>
                    </a:cubicBezTo>
                    <a:cubicBezTo>
                      <a:pt x="11286" y="14744"/>
                      <a:pt x="11345" y="14643"/>
                      <a:pt x="11369" y="14568"/>
                    </a:cubicBezTo>
                    <a:cubicBezTo>
                      <a:pt x="11392" y="14492"/>
                      <a:pt x="11379" y="14442"/>
                      <a:pt x="11345" y="14413"/>
                    </a:cubicBezTo>
                    <a:cubicBezTo>
                      <a:pt x="11312" y="14383"/>
                      <a:pt x="11256" y="14374"/>
                      <a:pt x="11219" y="14349"/>
                    </a:cubicBezTo>
                    <a:cubicBezTo>
                      <a:pt x="11182" y="14325"/>
                      <a:pt x="11162" y="14285"/>
                      <a:pt x="11185" y="14220"/>
                    </a:cubicBezTo>
                    <a:cubicBezTo>
                      <a:pt x="11208" y="14155"/>
                      <a:pt x="11273" y="14066"/>
                      <a:pt x="11314" y="13990"/>
                    </a:cubicBezTo>
                    <a:cubicBezTo>
                      <a:pt x="11355" y="13914"/>
                      <a:pt x="11371" y="13852"/>
                      <a:pt x="11360" y="13793"/>
                    </a:cubicBezTo>
                    <a:cubicBezTo>
                      <a:pt x="11348" y="13734"/>
                      <a:pt x="11309" y="13678"/>
                      <a:pt x="11337" y="13642"/>
                    </a:cubicBezTo>
                    <a:cubicBezTo>
                      <a:pt x="11365" y="13607"/>
                      <a:pt x="11461" y="13592"/>
                      <a:pt x="11503" y="13534"/>
                    </a:cubicBezTo>
                    <a:cubicBezTo>
                      <a:pt x="11545" y="13477"/>
                      <a:pt x="11534" y="13376"/>
                      <a:pt x="11541" y="13284"/>
                    </a:cubicBezTo>
                    <a:cubicBezTo>
                      <a:pt x="11547" y="13192"/>
                      <a:pt x="11570" y="13108"/>
                      <a:pt x="11567" y="13050"/>
                    </a:cubicBezTo>
                    <a:cubicBezTo>
                      <a:pt x="11565" y="12993"/>
                      <a:pt x="11536" y="12963"/>
                      <a:pt x="11456" y="12930"/>
                    </a:cubicBezTo>
                    <a:cubicBezTo>
                      <a:pt x="11375" y="12898"/>
                      <a:pt x="11243" y="12863"/>
                      <a:pt x="11118" y="12826"/>
                    </a:cubicBezTo>
                    <a:cubicBezTo>
                      <a:pt x="10993" y="12789"/>
                      <a:pt x="10875" y="12749"/>
                      <a:pt x="10798" y="12708"/>
                    </a:cubicBezTo>
                    <a:cubicBezTo>
                      <a:pt x="10721" y="12666"/>
                      <a:pt x="10684" y="12623"/>
                      <a:pt x="10667" y="12568"/>
                    </a:cubicBezTo>
                    <a:cubicBezTo>
                      <a:pt x="10649" y="12512"/>
                      <a:pt x="10650" y="12445"/>
                      <a:pt x="10618" y="12379"/>
                    </a:cubicBezTo>
                    <a:cubicBezTo>
                      <a:pt x="10587" y="12313"/>
                      <a:pt x="10523" y="12248"/>
                      <a:pt x="10443" y="12167"/>
                    </a:cubicBezTo>
                    <a:cubicBezTo>
                      <a:pt x="10362" y="12085"/>
                      <a:pt x="10266" y="11986"/>
                      <a:pt x="10213" y="11907"/>
                    </a:cubicBezTo>
                    <a:cubicBezTo>
                      <a:pt x="10159" y="11827"/>
                      <a:pt x="10149" y="11766"/>
                      <a:pt x="10104" y="11741"/>
                    </a:cubicBezTo>
                    <a:cubicBezTo>
                      <a:pt x="10059" y="11715"/>
                      <a:pt x="9980" y="11725"/>
                      <a:pt x="9910" y="11692"/>
                    </a:cubicBezTo>
                    <a:cubicBezTo>
                      <a:pt x="9839" y="11659"/>
                      <a:pt x="9778" y="11583"/>
                      <a:pt x="9718" y="11533"/>
                    </a:cubicBezTo>
                    <a:cubicBezTo>
                      <a:pt x="9657" y="11483"/>
                      <a:pt x="9598" y="11458"/>
                      <a:pt x="9530" y="11373"/>
                    </a:cubicBezTo>
                    <a:cubicBezTo>
                      <a:pt x="9462" y="11287"/>
                      <a:pt x="9387" y="11140"/>
                      <a:pt x="9328" y="11097"/>
                    </a:cubicBezTo>
                    <a:cubicBezTo>
                      <a:pt x="9270" y="11053"/>
                      <a:pt x="9228" y="11113"/>
                      <a:pt x="9147" y="11093"/>
                    </a:cubicBezTo>
                    <a:cubicBezTo>
                      <a:pt x="9066" y="11072"/>
                      <a:pt x="8945" y="10970"/>
                      <a:pt x="8846" y="10893"/>
                    </a:cubicBezTo>
                    <a:cubicBezTo>
                      <a:pt x="8748" y="10815"/>
                      <a:pt x="8671" y="10761"/>
                      <a:pt x="8614" y="10706"/>
                    </a:cubicBezTo>
                    <a:cubicBezTo>
                      <a:pt x="8557" y="10651"/>
                      <a:pt x="8520" y="10595"/>
                      <a:pt x="8444" y="10525"/>
                    </a:cubicBezTo>
                    <a:cubicBezTo>
                      <a:pt x="8367" y="10455"/>
                      <a:pt x="8250" y="10370"/>
                      <a:pt x="8145" y="10315"/>
                    </a:cubicBezTo>
                    <a:cubicBezTo>
                      <a:pt x="8041" y="10260"/>
                      <a:pt x="7950" y="10234"/>
                      <a:pt x="7880" y="10202"/>
                    </a:cubicBezTo>
                    <a:cubicBezTo>
                      <a:pt x="7809" y="10170"/>
                      <a:pt x="7760" y="10133"/>
                      <a:pt x="7709" y="10071"/>
                    </a:cubicBezTo>
                    <a:cubicBezTo>
                      <a:pt x="7658" y="10010"/>
                      <a:pt x="7604" y="9924"/>
                      <a:pt x="7552" y="9861"/>
                    </a:cubicBezTo>
                    <a:cubicBezTo>
                      <a:pt x="7499" y="9797"/>
                      <a:pt x="7448" y="9756"/>
                      <a:pt x="7414" y="9715"/>
                    </a:cubicBezTo>
                    <a:cubicBezTo>
                      <a:pt x="7379" y="9673"/>
                      <a:pt x="7362" y="9632"/>
                      <a:pt x="7340" y="9604"/>
                    </a:cubicBezTo>
                    <a:cubicBezTo>
                      <a:pt x="7319" y="9577"/>
                      <a:pt x="7293" y="9562"/>
                      <a:pt x="7246" y="9521"/>
                    </a:cubicBezTo>
                    <a:cubicBezTo>
                      <a:pt x="7198" y="9480"/>
                      <a:pt x="7130" y="9413"/>
                      <a:pt x="7051" y="9362"/>
                    </a:cubicBezTo>
                    <a:cubicBezTo>
                      <a:pt x="6972" y="9311"/>
                      <a:pt x="6882" y="9275"/>
                      <a:pt x="6796" y="9210"/>
                    </a:cubicBezTo>
                    <a:cubicBezTo>
                      <a:pt x="6711" y="9145"/>
                      <a:pt x="6630" y="9050"/>
                      <a:pt x="6540" y="8941"/>
                    </a:cubicBezTo>
                    <a:cubicBezTo>
                      <a:pt x="6451" y="8832"/>
                      <a:pt x="6353" y="8709"/>
                      <a:pt x="6220" y="8626"/>
                    </a:cubicBezTo>
                    <a:cubicBezTo>
                      <a:pt x="6087" y="8543"/>
                      <a:pt x="5919" y="8500"/>
                      <a:pt x="5778" y="8441"/>
                    </a:cubicBezTo>
                    <a:cubicBezTo>
                      <a:pt x="5637" y="8382"/>
                      <a:pt x="5522" y="8307"/>
                      <a:pt x="5445" y="8249"/>
                    </a:cubicBezTo>
                    <a:cubicBezTo>
                      <a:pt x="5368" y="8192"/>
                      <a:pt x="5329" y="8151"/>
                      <a:pt x="5223" y="8140"/>
                    </a:cubicBezTo>
                    <a:cubicBezTo>
                      <a:pt x="5117" y="8130"/>
                      <a:pt x="4946" y="8150"/>
                      <a:pt x="4860" y="8178"/>
                    </a:cubicBezTo>
                    <a:cubicBezTo>
                      <a:pt x="4774" y="8206"/>
                      <a:pt x="4775" y="8242"/>
                      <a:pt x="4711" y="8248"/>
                    </a:cubicBezTo>
                    <a:cubicBezTo>
                      <a:pt x="4646" y="8254"/>
                      <a:pt x="4516" y="8230"/>
                      <a:pt x="4449" y="8143"/>
                    </a:cubicBezTo>
                    <a:cubicBezTo>
                      <a:pt x="4382" y="8055"/>
                      <a:pt x="4379" y="7904"/>
                      <a:pt x="4296" y="7770"/>
                    </a:cubicBezTo>
                    <a:cubicBezTo>
                      <a:pt x="4213" y="7636"/>
                      <a:pt x="4050" y="7520"/>
                      <a:pt x="3890" y="7383"/>
                    </a:cubicBezTo>
                    <a:cubicBezTo>
                      <a:pt x="3729" y="7247"/>
                      <a:pt x="3572" y="7089"/>
                      <a:pt x="3416" y="6910"/>
                    </a:cubicBezTo>
                    <a:cubicBezTo>
                      <a:pt x="3260" y="6730"/>
                      <a:pt x="3106" y="6529"/>
                      <a:pt x="3015" y="6377"/>
                    </a:cubicBezTo>
                    <a:cubicBezTo>
                      <a:pt x="2924" y="6226"/>
                      <a:pt x="2897" y="6124"/>
                      <a:pt x="2918" y="6068"/>
                    </a:cubicBezTo>
                    <a:cubicBezTo>
                      <a:pt x="2939" y="6011"/>
                      <a:pt x="3007" y="6000"/>
                      <a:pt x="3088" y="5981"/>
                    </a:cubicBezTo>
                    <a:cubicBezTo>
                      <a:pt x="3168" y="5962"/>
                      <a:pt x="3260" y="5936"/>
                      <a:pt x="3249" y="5871"/>
                    </a:cubicBezTo>
                    <a:cubicBezTo>
                      <a:pt x="3239" y="5806"/>
                      <a:pt x="3127" y="5701"/>
                      <a:pt x="3009" y="5568"/>
                    </a:cubicBezTo>
                    <a:cubicBezTo>
                      <a:pt x="2891" y="5434"/>
                      <a:pt x="2767" y="5273"/>
                      <a:pt x="2691" y="5141"/>
                    </a:cubicBezTo>
                    <a:cubicBezTo>
                      <a:pt x="2614" y="5010"/>
                      <a:pt x="2585" y="4909"/>
                      <a:pt x="2572" y="4788"/>
                    </a:cubicBezTo>
                    <a:cubicBezTo>
                      <a:pt x="2559" y="4666"/>
                      <a:pt x="2563" y="4523"/>
                      <a:pt x="2567" y="4372"/>
                    </a:cubicBezTo>
                    <a:cubicBezTo>
                      <a:pt x="2571" y="4220"/>
                      <a:pt x="2576" y="4060"/>
                      <a:pt x="2564" y="3944"/>
                    </a:cubicBezTo>
                    <a:cubicBezTo>
                      <a:pt x="2552" y="3828"/>
                      <a:pt x="2524" y="3757"/>
                      <a:pt x="2468" y="3699"/>
                    </a:cubicBezTo>
                    <a:cubicBezTo>
                      <a:pt x="2411" y="3641"/>
                      <a:pt x="2326" y="3596"/>
                      <a:pt x="2249" y="3518"/>
                    </a:cubicBezTo>
                    <a:cubicBezTo>
                      <a:pt x="2171" y="3441"/>
                      <a:pt x="2101" y="3332"/>
                      <a:pt x="2030" y="3252"/>
                    </a:cubicBezTo>
                    <a:cubicBezTo>
                      <a:pt x="1960" y="3172"/>
                      <a:pt x="1890" y="3122"/>
                      <a:pt x="1826" y="3090"/>
                    </a:cubicBezTo>
                    <a:cubicBezTo>
                      <a:pt x="1761" y="3058"/>
                      <a:pt x="1701" y="3044"/>
                      <a:pt x="1638" y="3056"/>
                    </a:cubicBezTo>
                    <a:cubicBezTo>
                      <a:pt x="1574" y="3069"/>
                      <a:pt x="1506" y="3107"/>
                      <a:pt x="1446" y="3178"/>
                    </a:cubicBezTo>
                    <a:cubicBezTo>
                      <a:pt x="1387" y="3250"/>
                      <a:pt x="1337" y="3353"/>
                      <a:pt x="1288" y="3443"/>
                    </a:cubicBezTo>
                    <a:cubicBezTo>
                      <a:pt x="1240" y="3533"/>
                      <a:pt x="1193" y="3609"/>
                      <a:pt x="1172" y="3693"/>
                    </a:cubicBezTo>
                    <a:cubicBezTo>
                      <a:pt x="1151" y="3778"/>
                      <a:pt x="1155" y="3871"/>
                      <a:pt x="1133" y="3928"/>
                    </a:cubicBezTo>
                    <a:cubicBezTo>
                      <a:pt x="1110" y="3985"/>
                      <a:pt x="1060" y="4006"/>
                      <a:pt x="1027" y="4003"/>
                    </a:cubicBezTo>
                    <a:cubicBezTo>
                      <a:pt x="995" y="3999"/>
                      <a:pt x="981" y="3972"/>
                      <a:pt x="957" y="3983"/>
                    </a:cubicBezTo>
                    <a:cubicBezTo>
                      <a:pt x="934" y="3994"/>
                      <a:pt x="902" y="4043"/>
                      <a:pt x="870" y="4096"/>
                    </a:cubicBezTo>
                    <a:cubicBezTo>
                      <a:pt x="839" y="4148"/>
                      <a:pt x="808" y="4203"/>
                      <a:pt x="787" y="4264"/>
                    </a:cubicBezTo>
                    <a:cubicBezTo>
                      <a:pt x="767" y="4326"/>
                      <a:pt x="756" y="4394"/>
                      <a:pt x="711" y="4402"/>
                    </a:cubicBezTo>
                    <a:cubicBezTo>
                      <a:pt x="666" y="4411"/>
                      <a:pt x="587" y="4360"/>
                      <a:pt x="535" y="4320"/>
                    </a:cubicBezTo>
                    <a:cubicBezTo>
                      <a:pt x="482" y="4281"/>
                      <a:pt x="456" y="4252"/>
                      <a:pt x="440" y="4192"/>
                    </a:cubicBezTo>
                    <a:cubicBezTo>
                      <a:pt x="425" y="4131"/>
                      <a:pt x="422" y="4040"/>
                      <a:pt x="411" y="3982"/>
                    </a:cubicBezTo>
                    <a:cubicBezTo>
                      <a:pt x="401" y="3925"/>
                      <a:pt x="385" y="3901"/>
                      <a:pt x="337" y="3842"/>
                    </a:cubicBezTo>
                    <a:cubicBezTo>
                      <a:pt x="289" y="3783"/>
                      <a:pt x="211" y="3689"/>
                      <a:pt x="161" y="3610"/>
                    </a:cubicBezTo>
                    <a:cubicBezTo>
                      <a:pt x="111" y="3530"/>
                      <a:pt x="90" y="3465"/>
                      <a:pt x="89" y="3379"/>
                    </a:cubicBezTo>
                    <a:cubicBezTo>
                      <a:pt x="88" y="3293"/>
                      <a:pt x="107" y="3186"/>
                      <a:pt x="119" y="3115"/>
                    </a:cubicBezTo>
                    <a:cubicBezTo>
                      <a:pt x="131" y="3043"/>
                      <a:pt x="137" y="3007"/>
                      <a:pt x="118" y="2979"/>
                    </a:cubicBezTo>
                    <a:cubicBezTo>
                      <a:pt x="100" y="2952"/>
                      <a:pt x="59" y="2933"/>
                      <a:pt x="35" y="2879"/>
                    </a:cubicBezTo>
                    <a:cubicBezTo>
                      <a:pt x="11" y="2825"/>
                      <a:pt x="5" y="2736"/>
                      <a:pt x="3" y="2660"/>
                    </a:cubicBezTo>
                    <a:cubicBezTo>
                      <a:pt x="0" y="2584"/>
                      <a:pt x="3" y="2521"/>
                      <a:pt x="56" y="2512"/>
                    </a:cubicBezTo>
                    <a:close/>
                  </a:path>
                </a:pathLst>
              </a:custGeom>
              <a:solidFill>
                <a:srgbClr val="2E3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1745" y="575"/>
                <a:ext cx="49" cy="32"/>
              </a:xfrm>
              <a:custGeom>
                <a:avLst/>
                <a:gdLst>
                  <a:gd name="T0" fmla="*/ 49 w 49"/>
                  <a:gd name="T1" fmla="*/ 11 h 32"/>
                  <a:gd name="T2" fmla="*/ 47 w 49"/>
                  <a:gd name="T3" fmla="*/ 10 h 32"/>
                  <a:gd name="T4" fmla="*/ 43 w 49"/>
                  <a:gd name="T5" fmla="*/ 9 h 32"/>
                  <a:gd name="T6" fmla="*/ 39 w 49"/>
                  <a:gd name="T7" fmla="*/ 7 h 32"/>
                  <a:gd name="T8" fmla="*/ 35 w 49"/>
                  <a:gd name="T9" fmla="*/ 6 h 32"/>
                  <a:gd name="T10" fmla="*/ 30 w 49"/>
                  <a:gd name="T11" fmla="*/ 5 h 32"/>
                  <a:gd name="T12" fmla="*/ 28 w 49"/>
                  <a:gd name="T13" fmla="*/ 4 h 32"/>
                  <a:gd name="T14" fmla="*/ 26 w 49"/>
                  <a:gd name="T15" fmla="*/ 4 h 32"/>
                  <a:gd name="T16" fmla="*/ 24 w 49"/>
                  <a:gd name="T17" fmla="*/ 3 h 32"/>
                  <a:gd name="T18" fmla="*/ 22 w 49"/>
                  <a:gd name="T19" fmla="*/ 2 h 32"/>
                  <a:gd name="T20" fmla="*/ 20 w 49"/>
                  <a:gd name="T21" fmla="*/ 2 h 32"/>
                  <a:gd name="T22" fmla="*/ 18 w 49"/>
                  <a:gd name="T23" fmla="*/ 2 h 32"/>
                  <a:gd name="T24" fmla="*/ 17 w 49"/>
                  <a:gd name="T25" fmla="*/ 1 h 32"/>
                  <a:gd name="T26" fmla="*/ 15 w 49"/>
                  <a:gd name="T27" fmla="*/ 1 h 32"/>
                  <a:gd name="T28" fmla="*/ 13 w 49"/>
                  <a:gd name="T29" fmla="*/ 0 h 32"/>
                  <a:gd name="T30" fmla="*/ 11 w 49"/>
                  <a:gd name="T31" fmla="*/ 0 h 32"/>
                  <a:gd name="T32" fmla="*/ 9 w 49"/>
                  <a:gd name="T33" fmla="*/ 0 h 32"/>
                  <a:gd name="T34" fmla="*/ 7 w 49"/>
                  <a:gd name="T35" fmla="*/ 0 h 32"/>
                  <a:gd name="T36" fmla="*/ 5 w 49"/>
                  <a:gd name="T37" fmla="*/ 0 h 32"/>
                  <a:gd name="T38" fmla="*/ 4 w 49"/>
                  <a:gd name="T39" fmla="*/ 0 h 32"/>
                  <a:gd name="T40" fmla="*/ 3 w 49"/>
                  <a:gd name="T41" fmla="*/ 0 h 32"/>
                  <a:gd name="T42" fmla="*/ 2 w 49"/>
                  <a:gd name="T43" fmla="*/ 0 h 32"/>
                  <a:gd name="T44" fmla="*/ 1 w 49"/>
                  <a:gd name="T45" fmla="*/ 0 h 32"/>
                  <a:gd name="T46" fmla="*/ 0 w 49"/>
                  <a:gd name="T47" fmla="*/ 0 h 32"/>
                  <a:gd name="T48" fmla="*/ 3 w 49"/>
                  <a:gd name="T49" fmla="*/ 23 h 32"/>
                  <a:gd name="T50" fmla="*/ 4 w 49"/>
                  <a:gd name="T51" fmla="*/ 22 h 32"/>
                  <a:gd name="T52" fmla="*/ 4 w 49"/>
                  <a:gd name="T53" fmla="*/ 22 h 32"/>
                  <a:gd name="T54" fmla="*/ 4 w 49"/>
                  <a:gd name="T55" fmla="*/ 22 h 32"/>
                  <a:gd name="T56" fmla="*/ 4 w 49"/>
                  <a:gd name="T57" fmla="*/ 22 h 32"/>
                  <a:gd name="T58" fmla="*/ 5 w 49"/>
                  <a:gd name="T59" fmla="*/ 22 h 32"/>
                  <a:gd name="T60" fmla="*/ 6 w 49"/>
                  <a:gd name="T61" fmla="*/ 22 h 32"/>
                  <a:gd name="T62" fmla="*/ 7 w 49"/>
                  <a:gd name="T63" fmla="*/ 23 h 32"/>
                  <a:gd name="T64" fmla="*/ 8 w 49"/>
                  <a:gd name="T65" fmla="*/ 23 h 32"/>
                  <a:gd name="T66" fmla="*/ 9 w 49"/>
                  <a:gd name="T67" fmla="*/ 23 h 32"/>
                  <a:gd name="T68" fmla="*/ 11 w 49"/>
                  <a:gd name="T69" fmla="*/ 23 h 32"/>
                  <a:gd name="T70" fmla="*/ 12 w 49"/>
                  <a:gd name="T71" fmla="*/ 23 h 32"/>
                  <a:gd name="T72" fmla="*/ 13 w 49"/>
                  <a:gd name="T73" fmla="*/ 24 h 32"/>
                  <a:gd name="T74" fmla="*/ 15 w 49"/>
                  <a:gd name="T75" fmla="*/ 24 h 32"/>
                  <a:gd name="T76" fmla="*/ 17 w 49"/>
                  <a:gd name="T77" fmla="*/ 24 h 32"/>
                  <a:gd name="T78" fmla="*/ 18 w 49"/>
                  <a:gd name="T79" fmla="*/ 25 h 32"/>
                  <a:gd name="T80" fmla="*/ 20 w 49"/>
                  <a:gd name="T81" fmla="*/ 25 h 32"/>
                  <a:gd name="T82" fmla="*/ 22 w 49"/>
                  <a:gd name="T83" fmla="*/ 26 h 32"/>
                  <a:gd name="T84" fmla="*/ 24 w 49"/>
                  <a:gd name="T85" fmla="*/ 27 h 32"/>
                  <a:gd name="T86" fmla="*/ 28 w 49"/>
                  <a:gd name="T87" fmla="*/ 28 h 32"/>
                  <a:gd name="T88" fmla="*/ 32 w 49"/>
                  <a:gd name="T89" fmla="*/ 29 h 32"/>
                  <a:gd name="T90" fmla="*/ 36 w 49"/>
                  <a:gd name="T91" fmla="*/ 30 h 32"/>
                  <a:gd name="T92" fmla="*/ 40 w 49"/>
                  <a:gd name="T93" fmla="*/ 32 h 32"/>
                  <a:gd name="T94" fmla="*/ 42 w 49"/>
                  <a:gd name="T95" fmla="*/ 32 h 32"/>
                  <a:gd name="T96" fmla="*/ 49 w 49"/>
                  <a:gd name="T97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32">
                    <a:moveTo>
                      <a:pt x="49" y="11"/>
                    </a:moveTo>
                    <a:lnTo>
                      <a:pt x="47" y="10"/>
                    </a:lnTo>
                    <a:lnTo>
                      <a:pt x="43" y="9"/>
                    </a:lnTo>
                    <a:lnTo>
                      <a:pt x="39" y="7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2" y="26"/>
                    </a:lnTo>
                    <a:lnTo>
                      <a:pt x="24" y="27"/>
                    </a:lnTo>
                    <a:lnTo>
                      <a:pt x="28" y="28"/>
                    </a:lnTo>
                    <a:lnTo>
                      <a:pt x="32" y="29"/>
                    </a:lnTo>
                    <a:lnTo>
                      <a:pt x="36" y="30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1809" y="593"/>
                <a:ext cx="49" cy="32"/>
              </a:xfrm>
              <a:custGeom>
                <a:avLst/>
                <a:gdLst>
                  <a:gd name="T0" fmla="*/ 49 w 49"/>
                  <a:gd name="T1" fmla="*/ 9 h 32"/>
                  <a:gd name="T2" fmla="*/ 49 w 49"/>
                  <a:gd name="T3" fmla="*/ 9 h 32"/>
                  <a:gd name="T4" fmla="*/ 45 w 49"/>
                  <a:gd name="T5" fmla="*/ 9 h 32"/>
                  <a:gd name="T6" fmla="*/ 41 w 49"/>
                  <a:gd name="T7" fmla="*/ 8 h 32"/>
                  <a:gd name="T8" fmla="*/ 36 w 49"/>
                  <a:gd name="T9" fmla="*/ 7 h 32"/>
                  <a:gd name="T10" fmla="*/ 32 w 49"/>
                  <a:gd name="T11" fmla="*/ 6 h 32"/>
                  <a:gd name="T12" fmla="*/ 28 w 49"/>
                  <a:gd name="T13" fmla="*/ 5 h 32"/>
                  <a:gd name="T14" fmla="*/ 23 w 49"/>
                  <a:gd name="T15" fmla="*/ 4 h 32"/>
                  <a:gd name="T16" fmla="*/ 19 w 49"/>
                  <a:gd name="T17" fmla="*/ 3 h 32"/>
                  <a:gd name="T18" fmla="*/ 14 w 49"/>
                  <a:gd name="T19" fmla="*/ 2 h 32"/>
                  <a:gd name="T20" fmla="*/ 10 w 49"/>
                  <a:gd name="T21" fmla="*/ 1 h 32"/>
                  <a:gd name="T22" fmla="*/ 6 w 49"/>
                  <a:gd name="T23" fmla="*/ 0 h 32"/>
                  <a:gd name="T24" fmla="*/ 0 w 49"/>
                  <a:gd name="T25" fmla="*/ 21 h 32"/>
                  <a:gd name="T26" fmla="*/ 4 w 49"/>
                  <a:gd name="T27" fmla="*/ 23 h 32"/>
                  <a:gd name="T28" fmla="*/ 8 w 49"/>
                  <a:gd name="T29" fmla="*/ 24 h 32"/>
                  <a:gd name="T30" fmla="*/ 13 w 49"/>
                  <a:gd name="T31" fmla="*/ 25 h 32"/>
                  <a:gd name="T32" fmla="*/ 18 w 49"/>
                  <a:gd name="T33" fmla="*/ 26 h 32"/>
                  <a:gd name="T34" fmla="*/ 23 w 49"/>
                  <a:gd name="T35" fmla="*/ 27 h 32"/>
                  <a:gd name="T36" fmla="*/ 27 w 49"/>
                  <a:gd name="T37" fmla="*/ 28 h 32"/>
                  <a:gd name="T38" fmla="*/ 32 w 49"/>
                  <a:gd name="T39" fmla="*/ 29 h 32"/>
                  <a:gd name="T40" fmla="*/ 36 w 49"/>
                  <a:gd name="T41" fmla="*/ 30 h 32"/>
                  <a:gd name="T42" fmla="*/ 41 w 49"/>
                  <a:gd name="T43" fmla="*/ 31 h 32"/>
                  <a:gd name="T44" fmla="*/ 45 w 49"/>
                  <a:gd name="T45" fmla="*/ 32 h 32"/>
                  <a:gd name="T46" fmla="*/ 46 w 49"/>
                  <a:gd name="T47" fmla="*/ 32 h 32"/>
                  <a:gd name="T48" fmla="*/ 49 w 49"/>
                  <a:gd name="T4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32">
                    <a:moveTo>
                      <a:pt x="49" y="9"/>
                    </a:moveTo>
                    <a:lnTo>
                      <a:pt x="49" y="9"/>
                    </a:lnTo>
                    <a:lnTo>
                      <a:pt x="45" y="9"/>
                    </a:lnTo>
                    <a:lnTo>
                      <a:pt x="41" y="8"/>
                    </a:lnTo>
                    <a:lnTo>
                      <a:pt x="36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3" y="4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4" y="23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8" y="26"/>
                    </a:lnTo>
                    <a:lnTo>
                      <a:pt x="23" y="27"/>
                    </a:lnTo>
                    <a:lnTo>
                      <a:pt x="27" y="28"/>
                    </a:lnTo>
                    <a:lnTo>
                      <a:pt x="32" y="29"/>
                    </a:lnTo>
                    <a:lnTo>
                      <a:pt x="36" y="30"/>
                    </a:lnTo>
                    <a:lnTo>
                      <a:pt x="41" y="31"/>
                    </a:lnTo>
                    <a:lnTo>
                      <a:pt x="45" y="32"/>
                    </a:lnTo>
                    <a:lnTo>
                      <a:pt x="46" y="32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1878" y="603"/>
                <a:ext cx="44" cy="26"/>
              </a:xfrm>
              <a:custGeom>
                <a:avLst/>
                <a:gdLst>
                  <a:gd name="T0" fmla="*/ 36 w 44"/>
                  <a:gd name="T1" fmla="*/ 0 h 26"/>
                  <a:gd name="T2" fmla="*/ 36 w 44"/>
                  <a:gd name="T3" fmla="*/ 0 h 26"/>
                  <a:gd name="T4" fmla="*/ 35 w 44"/>
                  <a:gd name="T5" fmla="*/ 0 h 26"/>
                  <a:gd name="T6" fmla="*/ 34 w 44"/>
                  <a:gd name="T7" fmla="*/ 1 h 26"/>
                  <a:gd name="T8" fmla="*/ 34 w 44"/>
                  <a:gd name="T9" fmla="*/ 1 h 26"/>
                  <a:gd name="T10" fmla="*/ 33 w 44"/>
                  <a:gd name="T11" fmla="*/ 1 h 26"/>
                  <a:gd name="T12" fmla="*/ 32 w 44"/>
                  <a:gd name="T13" fmla="*/ 1 h 26"/>
                  <a:gd name="T14" fmla="*/ 31 w 44"/>
                  <a:gd name="T15" fmla="*/ 1 h 26"/>
                  <a:gd name="T16" fmla="*/ 30 w 44"/>
                  <a:gd name="T17" fmla="*/ 2 h 26"/>
                  <a:gd name="T18" fmla="*/ 29 w 44"/>
                  <a:gd name="T19" fmla="*/ 2 h 26"/>
                  <a:gd name="T20" fmla="*/ 29 w 44"/>
                  <a:gd name="T21" fmla="*/ 2 h 26"/>
                  <a:gd name="T22" fmla="*/ 28 w 44"/>
                  <a:gd name="T23" fmla="*/ 2 h 26"/>
                  <a:gd name="T24" fmla="*/ 27 w 44"/>
                  <a:gd name="T25" fmla="*/ 2 h 26"/>
                  <a:gd name="T26" fmla="*/ 26 w 44"/>
                  <a:gd name="T27" fmla="*/ 3 h 26"/>
                  <a:gd name="T28" fmla="*/ 25 w 44"/>
                  <a:gd name="T29" fmla="*/ 3 h 26"/>
                  <a:gd name="T30" fmla="*/ 24 w 44"/>
                  <a:gd name="T31" fmla="*/ 3 h 26"/>
                  <a:gd name="T32" fmla="*/ 23 w 44"/>
                  <a:gd name="T33" fmla="*/ 3 h 26"/>
                  <a:gd name="T34" fmla="*/ 21 w 44"/>
                  <a:gd name="T35" fmla="*/ 3 h 26"/>
                  <a:gd name="T36" fmla="*/ 20 w 44"/>
                  <a:gd name="T37" fmla="*/ 3 h 26"/>
                  <a:gd name="T38" fmla="*/ 19 w 44"/>
                  <a:gd name="T39" fmla="*/ 3 h 26"/>
                  <a:gd name="T40" fmla="*/ 18 w 44"/>
                  <a:gd name="T41" fmla="*/ 3 h 26"/>
                  <a:gd name="T42" fmla="*/ 17 w 44"/>
                  <a:gd name="T43" fmla="*/ 3 h 26"/>
                  <a:gd name="T44" fmla="*/ 14 w 44"/>
                  <a:gd name="T45" fmla="*/ 3 h 26"/>
                  <a:gd name="T46" fmla="*/ 11 w 44"/>
                  <a:gd name="T47" fmla="*/ 3 h 26"/>
                  <a:gd name="T48" fmla="*/ 8 w 44"/>
                  <a:gd name="T49" fmla="*/ 3 h 26"/>
                  <a:gd name="T50" fmla="*/ 5 w 44"/>
                  <a:gd name="T51" fmla="*/ 3 h 26"/>
                  <a:gd name="T52" fmla="*/ 2 w 44"/>
                  <a:gd name="T53" fmla="*/ 2 h 26"/>
                  <a:gd name="T54" fmla="*/ 2 w 44"/>
                  <a:gd name="T55" fmla="*/ 2 h 26"/>
                  <a:gd name="T56" fmla="*/ 0 w 44"/>
                  <a:gd name="T57" fmla="*/ 25 h 26"/>
                  <a:gd name="T58" fmla="*/ 0 w 44"/>
                  <a:gd name="T59" fmla="*/ 25 h 26"/>
                  <a:gd name="T60" fmla="*/ 4 w 44"/>
                  <a:gd name="T61" fmla="*/ 25 h 26"/>
                  <a:gd name="T62" fmla="*/ 7 w 44"/>
                  <a:gd name="T63" fmla="*/ 26 h 26"/>
                  <a:gd name="T64" fmla="*/ 10 w 44"/>
                  <a:gd name="T65" fmla="*/ 26 h 26"/>
                  <a:gd name="T66" fmla="*/ 14 w 44"/>
                  <a:gd name="T67" fmla="*/ 26 h 26"/>
                  <a:gd name="T68" fmla="*/ 17 w 44"/>
                  <a:gd name="T69" fmla="*/ 26 h 26"/>
                  <a:gd name="T70" fmla="*/ 18 w 44"/>
                  <a:gd name="T71" fmla="*/ 26 h 26"/>
                  <a:gd name="T72" fmla="*/ 20 w 44"/>
                  <a:gd name="T73" fmla="*/ 26 h 26"/>
                  <a:gd name="T74" fmla="*/ 21 w 44"/>
                  <a:gd name="T75" fmla="*/ 26 h 26"/>
                  <a:gd name="T76" fmla="*/ 23 w 44"/>
                  <a:gd name="T77" fmla="*/ 26 h 26"/>
                  <a:gd name="T78" fmla="*/ 24 w 44"/>
                  <a:gd name="T79" fmla="*/ 26 h 26"/>
                  <a:gd name="T80" fmla="*/ 26 w 44"/>
                  <a:gd name="T81" fmla="*/ 25 h 26"/>
                  <a:gd name="T82" fmla="*/ 27 w 44"/>
                  <a:gd name="T83" fmla="*/ 25 h 26"/>
                  <a:gd name="T84" fmla="*/ 29 w 44"/>
                  <a:gd name="T85" fmla="*/ 25 h 26"/>
                  <a:gd name="T86" fmla="*/ 30 w 44"/>
                  <a:gd name="T87" fmla="*/ 25 h 26"/>
                  <a:gd name="T88" fmla="*/ 31 w 44"/>
                  <a:gd name="T89" fmla="*/ 25 h 26"/>
                  <a:gd name="T90" fmla="*/ 33 w 44"/>
                  <a:gd name="T91" fmla="*/ 24 h 26"/>
                  <a:gd name="T92" fmla="*/ 34 w 44"/>
                  <a:gd name="T93" fmla="*/ 24 h 26"/>
                  <a:gd name="T94" fmla="*/ 35 w 44"/>
                  <a:gd name="T95" fmla="*/ 24 h 26"/>
                  <a:gd name="T96" fmla="*/ 37 w 44"/>
                  <a:gd name="T97" fmla="*/ 24 h 26"/>
                  <a:gd name="T98" fmla="*/ 38 w 44"/>
                  <a:gd name="T99" fmla="*/ 23 h 26"/>
                  <a:gd name="T100" fmla="*/ 39 w 44"/>
                  <a:gd name="T101" fmla="*/ 23 h 26"/>
                  <a:gd name="T102" fmla="*/ 41 w 44"/>
                  <a:gd name="T103" fmla="*/ 23 h 26"/>
                  <a:gd name="T104" fmla="*/ 42 w 44"/>
                  <a:gd name="T105" fmla="*/ 22 h 26"/>
                  <a:gd name="T106" fmla="*/ 43 w 44"/>
                  <a:gd name="T107" fmla="*/ 22 h 26"/>
                  <a:gd name="T108" fmla="*/ 44 w 44"/>
                  <a:gd name="T109" fmla="*/ 21 h 26"/>
                  <a:gd name="T110" fmla="*/ 44 w 44"/>
                  <a:gd name="T111" fmla="*/ 21 h 26"/>
                  <a:gd name="T112" fmla="*/ 36 w 44"/>
                  <a:gd name="T1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26">
                    <a:moveTo>
                      <a:pt x="36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9"/>
              <p:cNvSpPr>
                <a:spLocks/>
              </p:cNvSpPr>
              <p:nvPr/>
            </p:nvSpPr>
            <p:spPr bwMode="auto">
              <a:xfrm>
                <a:off x="1914" y="601"/>
                <a:ext cx="15" cy="23"/>
              </a:xfrm>
              <a:custGeom>
                <a:avLst/>
                <a:gdLst>
                  <a:gd name="T0" fmla="*/ 3 w 15"/>
                  <a:gd name="T1" fmla="*/ 0 h 23"/>
                  <a:gd name="T2" fmla="*/ 3 w 15"/>
                  <a:gd name="T3" fmla="*/ 0 h 23"/>
                  <a:gd name="T4" fmla="*/ 3 w 15"/>
                  <a:gd name="T5" fmla="*/ 1 h 23"/>
                  <a:gd name="T6" fmla="*/ 2 w 15"/>
                  <a:gd name="T7" fmla="*/ 1 h 23"/>
                  <a:gd name="T8" fmla="*/ 2 w 15"/>
                  <a:gd name="T9" fmla="*/ 1 h 23"/>
                  <a:gd name="T10" fmla="*/ 1 w 15"/>
                  <a:gd name="T11" fmla="*/ 2 h 23"/>
                  <a:gd name="T12" fmla="*/ 0 w 15"/>
                  <a:gd name="T13" fmla="*/ 2 h 23"/>
                  <a:gd name="T14" fmla="*/ 0 w 15"/>
                  <a:gd name="T15" fmla="*/ 2 h 23"/>
                  <a:gd name="T16" fmla="*/ 8 w 15"/>
                  <a:gd name="T17" fmla="*/ 23 h 23"/>
                  <a:gd name="T18" fmla="*/ 9 w 15"/>
                  <a:gd name="T19" fmla="*/ 23 h 23"/>
                  <a:gd name="T20" fmla="*/ 10 w 15"/>
                  <a:gd name="T21" fmla="*/ 22 h 23"/>
                  <a:gd name="T22" fmla="*/ 12 w 15"/>
                  <a:gd name="T23" fmla="*/ 22 h 23"/>
                  <a:gd name="T24" fmla="*/ 13 w 15"/>
                  <a:gd name="T25" fmla="*/ 21 h 23"/>
                  <a:gd name="T26" fmla="*/ 14 w 15"/>
                  <a:gd name="T27" fmla="*/ 20 h 23"/>
                  <a:gd name="T28" fmla="*/ 15 w 15"/>
                  <a:gd name="T29" fmla="*/ 20 h 23"/>
                  <a:gd name="T30" fmla="*/ 15 w 15"/>
                  <a:gd name="T31" fmla="*/ 20 h 23"/>
                  <a:gd name="T32" fmla="*/ 3 w 15"/>
                  <a:gd name="T3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0"/>
              <p:cNvSpPr>
                <a:spLocks/>
              </p:cNvSpPr>
              <p:nvPr/>
            </p:nvSpPr>
            <p:spPr bwMode="auto">
              <a:xfrm>
                <a:off x="1929" y="572"/>
                <a:ext cx="26" cy="28"/>
              </a:xfrm>
              <a:custGeom>
                <a:avLst/>
                <a:gdLst>
                  <a:gd name="T0" fmla="*/ 24 w 26"/>
                  <a:gd name="T1" fmla="*/ 0 h 28"/>
                  <a:gd name="T2" fmla="*/ 24 w 26"/>
                  <a:gd name="T3" fmla="*/ 0 h 28"/>
                  <a:gd name="T4" fmla="*/ 23 w 26"/>
                  <a:gd name="T5" fmla="*/ 1 h 28"/>
                  <a:gd name="T6" fmla="*/ 21 w 26"/>
                  <a:gd name="T7" fmla="*/ 1 h 28"/>
                  <a:gd name="T8" fmla="*/ 20 w 26"/>
                  <a:gd name="T9" fmla="*/ 1 h 28"/>
                  <a:gd name="T10" fmla="*/ 19 w 26"/>
                  <a:gd name="T11" fmla="*/ 1 h 28"/>
                  <a:gd name="T12" fmla="*/ 17 w 26"/>
                  <a:gd name="T13" fmla="*/ 2 h 28"/>
                  <a:gd name="T14" fmla="*/ 16 w 26"/>
                  <a:gd name="T15" fmla="*/ 2 h 28"/>
                  <a:gd name="T16" fmla="*/ 15 w 26"/>
                  <a:gd name="T17" fmla="*/ 2 h 28"/>
                  <a:gd name="T18" fmla="*/ 14 w 26"/>
                  <a:gd name="T19" fmla="*/ 3 h 28"/>
                  <a:gd name="T20" fmla="*/ 12 w 26"/>
                  <a:gd name="T21" fmla="*/ 3 h 28"/>
                  <a:gd name="T22" fmla="*/ 11 w 26"/>
                  <a:gd name="T23" fmla="*/ 4 h 28"/>
                  <a:gd name="T24" fmla="*/ 10 w 26"/>
                  <a:gd name="T25" fmla="*/ 5 h 28"/>
                  <a:gd name="T26" fmla="*/ 9 w 26"/>
                  <a:gd name="T27" fmla="*/ 5 h 28"/>
                  <a:gd name="T28" fmla="*/ 8 w 26"/>
                  <a:gd name="T29" fmla="*/ 6 h 28"/>
                  <a:gd name="T30" fmla="*/ 7 w 26"/>
                  <a:gd name="T31" fmla="*/ 7 h 28"/>
                  <a:gd name="T32" fmla="*/ 6 w 26"/>
                  <a:gd name="T33" fmla="*/ 7 h 28"/>
                  <a:gd name="T34" fmla="*/ 5 w 26"/>
                  <a:gd name="T35" fmla="*/ 8 h 28"/>
                  <a:gd name="T36" fmla="*/ 4 w 26"/>
                  <a:gd name="T37" fmla="*/ 9 h 28"/>
                  <a:gd name="T38" fmla="*/ 4 w 26"/>
                  <a:gd name="T39" fmla="*/ 10 h 28"/>
                  <a:gd name="T40" fmla="*/ 3 w 26"/>
                  <a:gd name="T41" fmla="*/ 11 h 28"/>
                  <a:gd name="T42" fmla="*/ 2 w 26"/>
                  <a:gd name="T43" fmla="*/ 12 h 28"/>
                  <a:gd name="T44" fmla="*/ 2 w 26"/>
                  <a:gd name="T45" fmla="*/ 13 h 28"/>
                  <a:gd name="T46" fmla="*/ 1 w 26"/>
                  <a:gd name="T47" fmla="*/ 15 h 28"/>
                  <a:gd name="T48" fmla="*/ 0 w 26"/>
                  <a:gd name="T49" fmla="*/ 17 h 28"/>
                  <a:gd name="T50" fmla="*/ 0 w 26"/>
                  <a:gd name="T51" fmla="*/ 17 h 28"/>
                  <a:gd name="T52" fmla="*/ 19 w 26"/>
                  <a:gd name="T53" fmla="*/ 28 h 28"/>
                  <a:gd name="T54" fmla="*/ 20 w 26"/>
                  <a:gd name="T55" fmla="*/ 27 h 28"/>
                  <a:gd name="T56" fmla="*/ 21 w 26"/>
                  <a:gd name="T57" fmla="*/ 25 h 28"/>
                  <a:gd name="T58" fmla="*/ 21 w 26"/>
                  <a:gd name="T59" fmla="*/ 25 h 28"/>
                  <a:gd name="T60" fmla="*/ 21 w 26"/>
                  <a:gd name="T61" fmla="*/ 24 h 28"/>
                  <a:gd name="T62" fmla="*/ 21 w 26"/>
                  <a:gd name="T63" fmla="*/ 24 h 28"/>
                  <a:gd name="T64" fmla="*/ 21 w 26"/>
                  <a:gd name="T65" fmla="*/ 24 h 28"/>
                  <a:gd name="T66" fmla="*/ 22 w 26"/>
                  <a:gd name="T67" fmla="*/ 24 h 28"/>
                  <a:gd name="T68" fmla="*/ 22 w 26"/>
                  <a:gd name="T69" fmla="*/ 24 h 28"/>
                  <a:gd name="T70" fmla="*/ 21 w 26"/>
                  <a:gd name="T71" fmla="*/ 24 h 28"/>
                  <a:gd name="T72" fmla="*/ 21 w 26"/>
                  <a:gd name="T73" fmla="*/ 24 h 28"/>
                  <a:gd name="T74" fmla="*/ 21 w 26"/>
                  <a:gd name="T75" fmla="*/ 24 h 28"/>
                  <a:gd name="T76" fmla="*/ 21 w 26"/>
                  <a:gd name="T77" fmla="*/ 24 h 28"/>
                  <a:gd name="T78" fmla="*/ 21 w 26"/>
                  <a:gd name="T79" fmla="*/ 24 h 28"/>
                  <a:gd name="T80" fmla="*/ 21 w 26"/>
                  <a:gd name="T81" fmla="*/ 24 h 28"/>
                  <a:gd name="T82" fmla="*/ 22 w 26"/>
                  <a:gd name="T83" fmla="*/ 24 h 28"/>
                  <a:gd name="T84" fmla="*/ 22 w 26"/>
                  <a:gd name="T85" fmla="*/ 24 h 28"/>
                  <a:gd name="T86" fmla="*/ 22 w 26"/>
                  <a:gd name="T87" fmla="*/ 24 h 28"/>
                  <a:gd name="T88" fmla="*/ 22 w 26"/>
                  <a:gd name="T89" fmla="*/ 24 h 28"/>
                  <a:gd name="T90" fmla="*/ 23 w 26"/>
                  <a:gd name="T91" fmla="*/ 24 h 28"/>
                  <a:gd name="T92" fmla="*/ 23 w 26"/>
                  <a:gd name="T93" fmla="*/ 24 h 28"/>
                  <a:gd name="T94" fmla="*/ 24 w 26"/>
                  <a:gd name="T95" fmla="*/ 23 h 28"/>
                  <a:gd name="T96" fmla="*/ 25 w 26"/>
                  <a:gd name="T97" fmla="*/ 23 h 28"/>
                  <a:gd name="T98" fmla="*/ 25 w 26"/>
                  <a:gd name="T99" fmla="*/ 23 h 28"/>
                  <a:gd name="T100" fmla="*/ 26 w 26"/>
                  <a:gd name="T101" fmla="*/ 23 h 28"/>
                  <a:gd name="T102" fmla="*/ 26 w 26"/>
                  <a:gd name="T103" fmla="*/ 23 h 28"/>
                  <a:gd name="T104" fmla="*/ 24 w 26"/>
                  <a:gd name="T10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8">
                    <a:moveTo>
                      <a:pt x="24" y="0"/>
                    </a:moveTo>
                    <a:lnTo>
                      <a:pt x="24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"/>
              <p:cNvSpPr>
                <a:spLocks/>
              </p:cNvSpPr>
              <p:nvPr/>
            </p:nvSpPr>
            <p:spPr bwMode="auto">
              <a:xfrm>
                <a:off x="1953" y="572"/>
                <a:ext cx="27" cy="24"/>
              </a:xfrm>
              <a:custGeom>
                <a:avLst/>
                <a:gdLst>
                  <a:gd name="T0" fmla="*/ 27 w 27"/>
                  <a:gd name="T1" fmla="*/ 1 h 24"/>
                  <a:gd name="T2" fmla="*/ 25 w 27"/>
                  <a:gd name="T3" fmla="*/ 1 h 24"/>
                  <a:gd name="T4" fmla="*/ 21 w 27"/>
                  <a:gd name="T5" fmla="*/ 1 h 24"/>
                  <a:gd name="T6" fmla="*/ 17 w 27"/>
                  <a:gd name="T7" fmla="*/ 1 h 24"/>
                  <a:gd name="T8" fmla="*/ 14 w 27"/>
                  <a:gd name="T9" fmla="*/ 0 h 24"/>
                  <a:gd name="T10" fmla="*/ 12 w 27"/>
                  <a:gd name="T11" fmla="*/ 0 h 24"/>
                  <a:gd name="T12" fmla="*/ 10 w 27"/>
                  <a:gd name="T13" fmla="*/ 0 h 24"/>
                  <a:gd name="T14" fmla="*/ 8 w 27"/>
                  <a:gd name="T15" fmla="*/ 0 h 24"/>
                  <a:gd name="T16" fmla="*/ 6 w 27"/>
                  <a:gd name="T17" fmla="*/ 0 h 24"/>
                  <a:gd name="T18" fmla="*/ 5 w 27"/>
                  <a:gd name="T19" fmla="*/ 0 h 24"/>
                  <a:gd name="T20" fmla="*/ 3 w 27"/>
                  <a:gd name="T21" fmla="*/ 0 h 24"/>
                  <a:gd name="T22" fmla="*/ 2 w 27"/>
                  <a:gd name="T23" fmla="*/ 0 h 24"/>
                  <a:gd name="T24" fmla="*/ 0 w 27"/>
                  <a:gd name="T25" fmla="*/ 0 h 24"/>
                  <a:gd name="T26" fmla="*/ 2 w 27"/>
                  <a:gd name="T27" fmla="*/ 23 h 24"/>
                  <a:gd name="T28" fmla="*/ 3 w 27"/>
                  <a:gd name="T29" fmla="*/ 23 h 24"/>
                  <a:gd name="T30" fmla="*/ 4 w 27"/>
                  <a:gd name="T31" fmla="*/ 23 h 24"/>
                  <a:gd name="T32" fmla="*/ 5 w 27"/>
                  <a:gd name="T33" fmla="*/ 23 h 24"/>
                  <a:gd name="T34" fmla="*/ 7 w 27"/>
                  <a:gd name="T35" fmla="*/ 23 h 24"/>
                  <a:gd name="T36" fmla="*/ 8 w 27"/>
                  <a:gd name="T37" fmla="*/ 23 h 24"/>
                  <a:gd name="T38" fmla="*/ 9 w 27"/>
                  <a:gd name="T39" fmla="*/ 23 h 24"/>
                  <a:gd name="T40" fmla="*/ 11 w 27"/>
                  <a:gd name="T41" fmla="*/ 23 h 24"/>
                  <a:gd name="T42" fmla="*/ 12 w 27"/>
                  <a:gd name="T43" fmla="*/ 23 h 24"/>
                  <a:gd name="T44" fmla="*/ 16 w 27"/>
                  <a:gd name="T45" fmla="*/ 23 h 24"/>
                  <a:gd name="T46" fmla="*/ 19 w 27"/>
                  <a:gd name="T47" fmla="*/ 23 h 24"/>
                  <a:gd name="T48" fmla="*/ 23 w 27"/>
                  <a:gd name="T49" fmla="*/ 24 h 24"/>
                  <a:gd name="T50" fmla="*/ 25 w 27"/>
                  <a:gd name="T51" fmla="*/ 24 h 24"/>
                  <a:gd name="T52" fmla="*/ 27 w 27"/>
                  <a:gd name="T5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24">
                    <a:moveTo>
                      <a:pt x="27" y="1"/>
                    </a:moveTo>
                    <a:lnTo>
                      <a:pt x="25" y="1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2"/>
              <p:cNvSpPr>
                <a:spLocks/>
              </p:cNvSpPr>
              <p:nvPr/>
            </p:nvSpPr>
            <p:spPr bwMode="auto">
              <a:xfrm>
                <a:off x="2000" y="577"/>
                <a:ext cx="18" cy="24"/>
              </a:xfrm>
              <a:custGeom>
                <a:avLst/>
                <a:gdLst>
                  <a:gd name="T0" fmla="*/ 18 w 18"/>
                  <a:gd name="T1" fmla="*/ 2 h 24"/>
                  <a:gd name="T2" fmla="*/ 18 w 18"/>
                  <a:gd name="T3" fmla="*/ 2 h 24"/>
                  <a:gd name="T4" fmla="*/ 13 w 18"/>
                  <a:gd name="T5" fmla="*/ 1 h 24"/>
                  <a:gd name="T6" fmla="*/ 9 w 18"/>
                  <a:gd name="T7" fmla="*/ 0 h 24"/>
                  <a:gd name="T8" fmla="*/ 4 w 18"/>
                  <a:gd name="T9" fmla="*/ 0 h 24"/>
                  <a:gd name="T10" fmla="*/ 3 w 18"/>
                  <a:gd name="T11" fmla="*/ 0 h 24"/>
                  <a:gd name="T12" fmla="*/ 0 w 18"/>
                  <a:gd name="T13" fmla="*/ 22 h 24"/>
                  <a:gd name="T14" fmla="*/ 0 w 18"/>
                  <a:gd name="T15" fmla="*/ 22 h 24"/>
                  <a:gd name="T16" fmla="*/ 5 w 18"/>
                  <a:gd name="T17" fmla="*/ 23 h 24"/>
                  <a:gd name="T18" fmla="*/ 9 w 18"/>
                  <a:gd name="T19" fmla="*/ 24 h 24"/>
                  <a:gd name="T20" fmla="*/ 13 w 18"/>
                  <a:gd name="T21" fmla="*/ 24 h 24"/>
                  <a:gd name="T22" fmla="*/ 13 w 18"/>
                  <a:gd name="T23" fmla="*/ 24 h 24"/>
                  <a:gd name="T24" fmla="*/ 18 w 18"/>
                  <a:gd name="T2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4">
                    <a:moveTo>
                      <a:pt x="18" y="2"/>
                    </a:moveTo>
                    <a:lnTo>
                      <a:pt x="18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3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3"/>
              <p:cNvSpPr>
                <a:spLocks/>
              </p:cNvSpPr>
              <p:nvPr/>
            </p:nvSpPr>
            <p:spPr bwMode="auto">
              <a:xfrm>
                <a:off x="2013" y="579"/>
                <a:ext cx="36" cy="29"/>
              </a:xfrm>
              <a:custGeom>
                <a:avLst/>
                <a:gdLst>
                  <a:gd name="T0" fmla="*/ 36 w 36"/>
                  <a:gd name="T1" fmla="*/ 7 h 29"/>
                  <a:gd name="T2" fmla="*/ 34 w 36"/>
                  <a:gd name="T3" fmla="*/ 7 h 29"/>
                  <a:gd name="T4" fmla="*/ 30 w 36"/>
                  <a:gd name="T5" fmla="*/ 6 h 29"/>
                  <a:gd name="T6" fmla="*/ 26 w 36"/>
                  <a:gd name="T7" fmla="*/ 5 h 29"/>
                  <a:gd name="T8" fmla="*/ 22 w 36"/>
                  <a:gd name="T9" fmla="*/ 4 h 29"/>
                  <a:gd name="T10" fmla="*/ 18 w 36"/>
                  <a:gd name="T11" fmla="*/ 3 h 29"/>
                  <a:gd name="T12" fmla="*/ 13 w 36"/>
                  <a:gd name="T13" fmla="*/ 2 h 29"/>
                  <a:gd name="T14" fmla="*/ 9 w 36"/>
                  <a:gd name="T15" fmla="*/ 1 h 29"/>
                  <a:gd name="T16" fmla="*/ 5 w 36"/>
                  <a:gd name="T17" fmla="*/ 0 h 29"/>
                  <a:gd name="T18" fmla="*/ 0 w 36"/>
                  <a:gd name="T19" fmla="*/ 22 h 29"/>
                  <a:gd name="T20" fmla="*/ 4 w 36"/>
                  <a:gd name="T21" fmla="*/ 23 h 29"/>
                  <a:gd name="T22" fmla="*/ 8 w 36"/>
                  <a:gd name="T23" fmla="*/ 24 h 29"/>
                  <a:gd name="T24" fmla="*/ 13 w 36"/>
                  <a:gd name="T25" fmla="*/ 25 h 29"/>
                  <a:gd name="T26" fmla="*/ 17 w 36"/>
                  <a:gd name="T27" fmla="*/ 26 h 29"/>
                  <a:gd name="T28" fmla="*/ 21 w 36"/>
                  <a:gd name="T29" fmla="*/ 27 h 29"/>
                  <a:gd name="T30" fmla="*/ 25 w 36"/>
                  <a:gd name="T31" fmla="*/ 28 h 29"/>
                  <a:gd name="T32" fmla="*/ 29 w 36"/>
                  <a:gd name="T33" fmla="*/ 29 h 29"/>
                  <a:gd name="T34" fmla="*/ 31 w 36"/>
                  <a:gd name="T35" fmla="*/ 29 h 29"/>
                  <a:gd name="T36" fmla="*/ 36 w 36"/>
                  <a:gd name="T37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29">
                    <a:moveTo>
                      <a:pt x="36" y="7"/>
                    </a:moveTo>
                    <a:lnTo>
                      <a:pt x="34" y="7"/>
                    </a:lnTo>
                    <a:lnTo>
                      <a:pt x="30" y="6"/>
                    </a:lnTo>
                    <a:lnTo>
                      <a:pt x="26" y="5"/>
                    </a:lnTo>
                    <a:lnTo>
                      <a:pt x="22" y="4"/>
                    </a:lnTo>
                    <a:lnTo>
                      <a:pt x="18" y="3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4" y="23"/>
                    </a:lnTo>
                    <a:lnTo>
                      <a:pt x="8" y="24"/>
                    </a:lnTo>
                    <a:lnTo>
                      <a:pt x="13" y="25"/>
                    </a:lnTo>
                    <a:lnTo>
                      <a:pt x="17" y="26"/>
                    </a:lnTo>
                    <a:lnTo>
                      <a:pt x="21" y="27"/>
                    </a:lnTo>
                    <a:lnTo>
                      <a:pt x="25" y="28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4"/>
              <p:cNvSpPr>
                <a:spLocks/>
              </p:cNvSpPr>
              <p:nvPr/>
            </p:nvSpPr>
            <p:spPr bwMode="auto">
              <a:xfrm>
                <a:off x="2067" y="590"/>
                <a:ext cx="14" cy="24"/>
              </a:xfrm>
              <a:custGeom>
                <a:avLst/>
                <a:gdLst>
                  <a:gd name="T0" fmla="*/ 14 w 14"/>
                  <a:gd name="T1" fmla="*/ 1 h 24"/>
                  <a:gd name="T2" fmla="*/ 14 w 14"/>
                  <a:gd name="T3" fmla="*/ 1 h 24"/>
                  <a:gd name="T4" fmla="*/ 12 w 14"/>
                  <a:gd name="T5" fmla="*/ 1 h 24"/>
                  <a:gd name="T6" fmla="*/ 11 w 14"/>
                  <a:gd name="T7" fmla="*/ 1 h 24"/>
                  <a:gd name="T8" fmla="*/ 9 w 14"/>
                  <a:gd name="T9" fmla="*/ 0 h 24"/>
                  <a:gd name="T10" fmla="*/ 7 w 14"/>
                  <a:gd name="T11" fmla="*/ 0 h 24"/>
                  <a:gd name="T12" fmla="*/ 5 w 14"/>
                  <a:gd name="T13" fmla="*/ 0 h 24"/>
                  <a:gd name="T14" fmla="*/ 3 w 14"/>
                  <a:gd name="T15" fmla="*/ 0 h 24"/>
                  <a:gd name="T16" fmla="*/ 3 w 14"/>
                  <a:gd name="T17" fmla="*/ 0 h 24"/>
                  <a:gd name="T18" fmla="*/ 0 w 14"/>
                  <a:gd name="T19" fmla="*/ 22 h 24"/>
                  <a:gd name="T20" fmla="*/ 0 w 14"/>
                  <a:gd name="T21" fmla="*/ 22 h 24"/>
                  <a:gd name="T22" fmla="*/ 2 w 14"/>
                  <a:gd name="T23" fmla="*/ 23 h 24"/>
                  <a:gd name="T24" fmla="*/ 4 w 14"/>
                  <a:gd name="T25" fmla="*/ 23 h 24"/>
                  <a:gd name="T26" fmla="*/ 7 w 14"/>
                  <a:gd name="T27" fmla="*/ 23 h 24"/>
                  <a:gd name="T28" fmla="*/ 9 w 14"/>
                  <a:gd name="T29" fmla="*/ 23 h 24"/>
                  <a:gd name="T30" fmla="*/ 11 w 14"/>
                  <a:gd name="T31" fmla="*/ 23 h 24"/>
                  <a:gd name="T32" fmla="*/ 13 w 14"/>
                  <a:gd name="T33" fmla="*/ 24 h 24"/>
                  <a:gd name="T34" fmla="*/ 13 w 14"/>
                  <a:gd name="T35" fmla="*/ 24 h 24"/>
                  <a:gd name="T36" fmla="*/ 14 w 14"/>
                  <a:gd name="T3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24">
                    <a:moveTo>
                      <a:pt x="14" y="1"/>
                    </a:move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5"/>
              <p:cNvSpPr>
                <a:spLocks/>
              </p:cNvSpPr>
              <p:nvPr/>
            </p:nvSpPr>
            <p:spPr bwMode="auto">
              <a:xfrm>
                <a:off x="2080" y="589"/>
                <a:ext cx="36" cy="25"/>
              </a:xfrm>
              <a:custGeom>
                <a:avLst/>
                <a:gdLst>
                  <a:gd name="T0" fmla="*/ 31 w 36"/>
                  <a:gd name="T1" fmla="*/ 0 h 25"/>
                  <a:gd name="T2" fmla="*/ 30 w 36"/>
                  <a:gd name="T3" fmla="*/ 0 h 25"/>
                  <a:gd name="T4" fmla="*/ 29 w 36"/>
                  <a:gd name="T5" fmla="*/ 0 h 25"/>
                  <a:gd name="T6" fmla="*/ 27 w 36"/>
                  <a:gd name="T7" fmla="*/ 0 h 25"/>
                  <a:gd name="T8" fmla="*/ 25 w 36"/>
                  <a:gd name="T9" fmla="*/ 1 h 25"/>
                  <a:gd name="T10" fmla="*/ 23 w 36"/>
                  <a:gd name="T11" fmla="*/ 1 h 25"/>
                  <a:gd name="T12" fmla="*/ 21 w 36"/>
                  <a:gd name="T13" fmla="*/ 1 h 25"/>
                  <a:gd name="T14" fmla="*/ 20 w 36"/>
                  <a:gd name="T15" fmla="*/ 1 h 25"/>
                  <a:gd name="T16" fmla="*/ 18 w 36"/>
                  <a:gd name="T17" fmla="*/ 2 h 25"/>
                  <a:gd name="T18" fmla="*/ 16 w 36"/>
                  <a:gd name="T19" fmla="*/ 2 h 25"/>
                  <a:gd name="T20" fmla="*/ 14 w 36"/>
                  <a:gd name="T21" fmla="*/ 2 h 25"/>
                  <a:gd name="T22" fmla="*/ 12 w 36"/>
                  <a:gd name="T23" fmla="*/ 2 h 25"/>
                  <a:gd name="T24" fmla="*/ 11 w 36"/>
                  <a:gd name="T25" fmla="*/ 2 h 25"/>
                  <a:gd name="T26" fmla="*/ 9 w 36"/>
                  <a:gd name="T27" fmla="*/ 2 h 25"/>
                  <a:gd name="T28" fmla="*/ 7 w 36"/>
                  <a:gd name="T29" fmla="*/ 2 h 25"/>
                  <a:gd name="T30" fmla="*/ 5 w 36"/>
                  <a:gd name="T31" fmla="*/ 2 h 25"/>
                  <a:gd name="T32" fmla="*/ 3 w 36"/>
                  <a:gd name="T33" fmla="*/ 2 h 25"/>
                  <a:gd name="T34" fmla="*/ 1 w 36"/>
                  <a:gd name="T35" fmla="*/ 2 h 25"/>
                  <a:gd name="T36" fmla="*/ 0 w 36"/>
                  <a:gd name="T37" fmla="*/ 25 h 25"/>
                  <a:gd name="T38" fmla="*/ 2 w 36"/>
                  <a:gd name="T39" fmla="*/ 25 h 25"/>
                  <a:gd name="T40" fmla="*/ 5 w 36"/>
                  <a:gd name="T41" fmla="*/ 25 h 25"/>
                  <a:gd name="T42" fmla="*/ 7 w 36"/>
                  <a:gd name="T43" fmla="*/ 25 h 25"/>
                  <a:gd name="T44" fmla="*/ 9 w 36"/>
                  <a:gd name="T45" fmla="*/ 25 h 25"/>
                  <a:gd name="T46" fmla="*/ 11 w 36"/>
                  <a:gd name="T47" fmla="*/ 25 h 25"/>
                  <a:gd name="T48" fmla="*/ 13 w 36"/>
                  <a:gd name="T49" fmla="*/ 25 h 25"/>
                  <a:gd name="T50" fmla="*/ 16 w 36"/>
                  <a:gd name="T51" fmla="*/ 25 h 25"/>
                  <a:gd name="T52" fmla="*/ 18 w 36"/>
                  <a:gd name="T53" fmla="*/ 24 h 25"/>
                  <a:gd name="T54" fmla="*/ 20 w 36"/>
                  <a:gd name="T55" fmla="*/ 24 h 25"/>
                  <a:gd name="T56" fmla="*/ 22 w 36"/>
                  <a:gd name="T57" fmla="*/ 24 h 25"/>
                  <a:gd name="T58" fmla="*/ 24 w 36"/>
                  <a:gd name="T59" fmla="*/ 24 h 25"/>
                  <a:gd name="T60" fmla="*/ 26 w 36"/>
                  <a:gd name="T61" fmla="*/ 23 h 25"/>
                  <a:gd name="T62" fmla="*/ 29 w 36"/>
                  <a:gd name="T63" fmla="*/ 23 h 25"/>
                  <a:gd name="T64" fmla="*/ 31 w 36"/>
                  <a:gd name="T65" fmla="*/ 23 h 25"/>
                  <a:gd name="T66" fmla="*/ 33 w 36"/>
                  <a:gd name="T67" fmla="*/ 22 h 25"/>
                  <a:gd name="T68" fmla="*/ 35 w 36"/>
                  <a:gd name="T69" fmla="*/ 22 h 25"/>
                  <a:gd name="T70" fmla="*/ 36 w 36"/>
                  <a:gd name="T71" fmla="*/ 22 h 25"/>
                  <a:gd name="T72" fmla="*/ 31 w 36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" h="25">
                    <a:moveTo>
                      <a:pt x="31" y="0"/>
                    </a:moveTo>
                    <a:lnTo>
                      <a:pt x="30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6"/>
              <p:cNvSpPr>
                <a:spLocks/>
              </p:cNvSpPr>
              <p:nvPr/>
            </p:nvSpPr>
            <p:spPr bwMode="auto">
              <a:xfrm>
                <a:off x="2130" y="579"/>
                <a:ext cx="17" cy="23"/>
              </a:xfrm>
              <a:custGeom>
                <a:avLst/>
                <a:gdLst>
                  <a:gd name="T0" fmla="*/ 5 w 17"/>
                  <a:gd name="T1" fmla="*/ 0 h 23"/>
                  <a:gd name="T2" fmla="*/ 5 w 17"/>
                  <a:gd name="T3" fmla="*/ 0 h 23"/>
                  <a:gd name="T4" fmla="*/ 4 w 17"/>
                  <a:gd name="T5" fmla="*/ 1 h 23"/>
                  <a:gd name="T6" fmla="*/ 2 w 17"/>
                  <a:gd name="T7" fmla="*/ 2 h 23"/>
                  <a:gd name="T8" fmla="*/ 1 w 17"/>
                  <a:gd name="T9" fmla="*/ 3 h 23"/>
                  <a:gd name="T10" fmla="*/ 0 w 17"/>
                  <a:gd name="T11" fmla="*/ 3 h 23"/>
                  <a:gd name="T12" fmla="*/ 10 w 17"/>
                  <a:gd name="T13" fmla="*/ 23 h 23"/>
                  <a:gd name="T14" fmla="*/ 11 w 17"/>
                  <a:gd name="T15" fmla="*/ 23 h 23"/>
                  <a:gd name="T16" fmla="*/ 13 w 17"/>
                  <a:gd name="T17" fmla="*/ 22 h 23"/>
                  <a:gd name="T18" fmla="*/ 15 w 17"/>
                  <a:gd name="T19" fmla="*/ 20 h 23"/>
                  <a:gd name="T20" fmla="*/ 17 w 17"/>
                  <a:gd name="T21" fmla="*/ 19 h 23"/>
                  <a:gd name="T22" fmla="*/ 17 w 17"/>
                  <a:gd name="T23" fmla="*/ 19 h 23"/>
                  <a:gd name="T24" fmla="*/ 5 w 17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3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2"/>
                    </a:lnTo>
                    <a:lnTo>
                      <a:pt x="15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7"/>
              <p:cNvSpPr>
                <a:spLocks/>
              </p:cNvSpPr>
              <p:nvPr/>
            </p:nvSpPr>
            <p:spPr bwMode="auto">
              <a:xfrm>
                <a:off x="2135" y="555"/>
                <a:ext cx="43" cy="43"/>
              </a:xfrm>
              <a:custGeom>
                <a:avLst/>
                <a:gdLst>
                  <a:gd name="T0" fmla="*/ 26 w 43"/>
                  <a:gd name="T1" fmla="*/ 0 h 43"/>
                  <a:gd name="T2" fmla="*/ 24 w 43"/>
                  <a:gd name="T3" fmla="*/ 2 h 43"/>
                  <a:gd name="T4" fmla="*/ 21 w 43"/>
                  <a:gd name="T5" fmla="*/ 5 h 43"/>
                  <a:gd name="T6" fmla="*/ 19 w 43"/>
                  <a:gd name="T7" fmla="*/ 7 h 43"/>
                  <a:gd name="T8" fmla="*/ 17 w 43"/>
                  <a:gd name="T9" fmla="*/ 10 h 43"/>
                  <a:gd name="T10" fmla="*/ 14 w 43"/>
                  <a:gd name="T11" fmla="*/ 12 h 43"/>
                  <a:gd name="T12" fmla="*/ 13 w 43"/>
                  <a:gd name="T13" fmla="*/ 13 h 43"/>
                  <a:gd name="T14" fmla="*/ 12 w 43"/>
                  <a:gd name="T15" fmla="*/ 14 h 43"/>
                  <a:gd name="T16" fmla="*/ 11 w 43"/>
                  <a:gd name="T17" fmla="*/ 15 h 43"/>
                  <a:gd name="T18" fmla="*/ 10 w 43"/>
                  <a:gd name="T19" fmla="*/ 17 h 43"/>
                  <a:gd name="T20" fmla="*/ 9 w 43"/>
                  <a:gd name="T21" fmla="*/ 18 h 43"/>
                  <a:gd name="T22" fmla="*/ 7 w 43"/>
                  <a:gd name="T23" fmla="*/ 19 h 43"/>
                  <a:gd name="T24" fmla="*/ 6 w 43"/>
                  <a:gd name="T25" fmla="*/ 20 h 43"/>
                  <a:gd name="T26" fmla="*/ 5 w 43"/>
                  <a:gd name="T27" fmla="*/ 21 h 43"/>
                  <a:gd name="T28" fmla="*/ 4 w 43"/>
                  <a:gd name="T29" fmla="*/ 22 h 43"/>
                  <a:gd name="T30" fmla="*/ 3 w 43"/>
                  <a:gd name="T31" fmla="*/ 22 h 43"/>
                  <a:gd name="T32" fmla="*/ 1 w 43"/>
                  <a:gd name="T33" fmla="*/ 23 h 43"/>
                  <a:gd name="T34" fmla="*/ 0 w 43"/>
                  <a:gd name="T35" fmla="*/ 24 h 43"/>
                  <a:gd name="T36" fmla="*/ 12 w 43"/>
                  <a:gd name="T37" fmla="*/ 43 h 43"/>
                  <a:gd name="T38" fmla="*/ 14 w 43"/>
                  <a:gd name="T39" fmla="*/ 42 h 43"/>
                  <a:gd name="T40" fmla="*/ 16 w 43"/>
                  <a:gd name="T41" fmla="*/ 41 h 43"/>
                  <a:gd name="T42" fmla="*/ 17 w 43"/>
                  <a:gd name="T43" fmla="*/ 40 h 43"/>
                  <a:gd name="T44" fmla="*/ 19 w 43"/>
                  <a:gd name="T45" fmla="*/ 39 h 43"/>
                  <a:gd name="T46" fmla="*/ 21 w 43"/>
                  <a:gd name="T47" fmla="*/ 37 h 43"/>
                  <a:gd name="T48" fmla="*/ 22 w 43"/>
                  <a:gd name="T49" fmla="*/ 36 h 43"/>
                  <a:gd name="T50" fmla="*/ 24 w 43"/>
                  <a:gd name="T51" fmla="*/ 35 h 43"/>
                  <a:gd name="T52" fmla="*/ 25 w 43"/>
                  <a:gd name="T53" fmla="*/ 33 h 43"/>
                  <a:gd name="T54" fmla="*/ 26 w 43"/>
                  <a:gd name="T55" fmla="*/ 32 h 43"/>
                  <a:gd name="T56" fmla="*/ 28 w 43"/>
                  <a:gd name="T57" fmla="*/ 31 h 43"/>
                  <a:gd name="T58" fmla="*/ 29 w 43"/>
                  <a:gd name="T59" fmla="*/ 29 h 43"/>
                  <a:gd name="T60" fmla="*/ 31 w 43"/>
                  <a:gd name="T61" fmla="*/ 28 h 43"/>
                  <a:gd name="T62" fmla="*/ 33 w 43"/>
                  <a:gd name="T63" fmla="*/ 25 h 43"/>
                  <a:gd name="T64" fmla="*/ 36 w 43"/>
                  <a:gd name="T65" fmla="*/ 23 h 43"/>
                  <a:gd name="T66" fmla="*/ 38 w 43"/>
                  <a:gd name="T67" fmla="*/ 20 h 43"/>
                  <a:gd name="T68" fmla="*/ 40 w 43"/>
                  <a:gd name="T69" fmla="*/ 17 h 43"/>
                  <a:gd name="T70" fmla="*/ 43 w 43"/>
                  <a:gd name="T71" fmla="*/ 15 h 43"/>
                  <a:gd name="T72" fmla="*/ 26 w 43"/>
                  <a:gd name="T7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" h="43">
                    <a:moveTo>
                      <a:pt x="26" y="0"/>
                    </a:moveTo>
                    <a:lnTo>
                      <a:pt x="24" y="2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7" y="10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12" y="43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17" y="40"/>
                    </a:lnTo>
                    <a:lnTo>
                      <a:pt x="19" y="39"/>
                    </a:lnTo>
                    <a:lnTo>
                      <a:pt x="21" y="37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9" y="29"/>
                    </a:lnTo>
                    <a:lnTo>
                      <a:pt x="31" y="28"/>
                    </a:lnTo>
                    <a:lnTo>
                      <a:pt x="33" y="25"/>
                    </a:lnTo>
                    <a:lnTo>
                      <a:pt x="36" y="23"/>
                    </a:lnTo>
                    <a:lnTo>
                      <a:pt x="38" y="20"/>
                    </a:lnTo>
                    <a:lnTo>
                      <a:pt x="40" y="17"/>
                    </a:lnTo>
                    <a:lnTo>
                      <a:pt x="43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"/>
              <p:cNvSpPr>
                <a:spLocks/>
              </p:cNvSpPr>
              <p:nvPr/>
            </p:nvSpPr>
            <p:spPr bwMode="auto">
              <a:xfrm>
                <a:off x="2178" y="527"/>
                <a:ext cx="47" cy="29"/>
              </a:xfrm>
              <a:custGeom>
                <a:avLst/>
                <a:gdLst>
                  <a:gd name="T0" fmla="*/ 47 w 47"/>
                  <a:gd name="T1" fmla="*/ 6 h 29"/>
                  <a:gd name="T2" fmla="*/ 47 w 47"/>
                  <a:gd name="T3" fmla="*/ 6 h 29"/>
                  <a:gd name="T4" fmla="*/ 45 w 47"/>
                  <a:gd name="T5" fmla="*/ 5 h 29"/>
                  <a:gd name="T6" fmla="*/ 43 w 47"/>
                  <a:gd name="T7" fmla="*/ 4 h 29"/>
                  <a:gd name="T8" fmla="*/ 42 w 47"/>
                  <a:gd name="T9" fmla="*/ 3 h 29"/>
                  <a:gd name="T10" fmla="*/ 40 w 47"/>
                  <a:gd name="T11" fmla="*/ 3 h 29"/>
                  <a:gd name="T12" fmla="*/ 38 w 47"/>
                  <a:gd name="T13" fmla="*/ 2 h 29"/>
                  <a:gd name="T14" fmla="*/ 36 w 47"/>
                  <a:gd name="T15" fmla="*/ 2 h 29"/>
                  <a:gd name="T16" fmla="*/ 35 w 47"/>
                  <a:gd name="T17" fmla="*/ 1 h 29"/>
                  <a:gd name="T18" fmla="*/ 33 w 47"/>
                  <a:gd name="T19" fmla="*/ 1 h 29"/>
                  <a:gd name="T20" fmla="*/ 31 w 47"/>
                  <a:gd name="T21" fmla="*/ 1 h 29"/>
                  <a:gd name="T22" fmla="*/ 29 w 47"/>
                  <a:gd name="T23" fmla="*/ 0 h 29"/>
                  <a:gd name="T24" fmla="*/ 27 w 47"/>
                  <a:gd name="T25" fmla="*/ 0 h 29"/>
                  <a:gd name="T26" fmla="*/ 25 w 47"/>
                  <a:gd name="T27" fmla="*/ 0 h 29"/>
                  <a:gd name="T28" fmla="*/ 24 w 47"/>
                  <a:gd name="T29" fmla="*/ 1 h 29"/>
                  <a:gd name="T30" fmla="*/ 22 w 47"/>
                  <a:gd name="T31" fmla="*/ 1 h 29"/>
                  <a:gd name="T32" fmla="*/ 20 w 47"/>
                  <a:gd name="T33" fmla="*/ 1 h 29"/>
                  <a:gd name="T34" fmla="*/ 18 w 47"/>
                  <a:gd name="T35" fmla="*/ 2 h 29"/>
                  <a:gd name="T36" fmla="*/ 17 w 47"/>
                  <a:gd name="T37" fmla="*/ 2 h 29"/>
                  <a:gd name="T38" fmla="*/ 15 w 47"/>
                  <a:gd name="T39" fmla="*/ 3 h 29"/>
                  <a:gd name="T40" fmla="*/ 13 w 47"/>
                  <a:gd name="T41" fmla="*/ 3 h 29"/>
                  <a:gd name="T42" fmla="*/ 12 w 47"/>
                  <a:gd name="T43" fmla="*/ 4 h 29"/>
                  <a:gd name="T44" fmla="*/ 10 w 47"/>
                  <a:gd name="T45" fmla="*/ 5 h 29"/>
                  <a:gd name="T46" fmla="*/ 9 w 47"/>
                  <a:gd name="T47" fmla="*/ 5 h 29"/>
                  <a:gd name="T48" fmla="*/ 7 w 47"/>
                  <a:gd name="T49" fmla="*/ 6 h 29"/>
                  <a:gd name="T50" fmla="*/ 6 w 47"/>
                  <a:gd name="T51" fmla="*/ 7 h 29"/>
                  <a:gd name="T52" fmla="*/ 4 w 47"/>
                  <a:gd name="T53" fmla="*/ 8 h 29"/>
                  <a:gd name="T54" fmla="*/ 3 w 47"/>
                  <a:gd name="T55" fmla="*/ 9 h 29"/>
                  <a:gd name="T56" fmla="*/ 2 w 47"/>
                  <a:gd name="T57" fmla="*/ 10 h 29"/>
                  <a:gd name="T58" fmla="*/ 0 w 47"/>
                  <a:gd name="T59" fmla="*/ 11 h 29"/>
                  <a:gd name="T60" fmla="*/ 14 w 47"/>
                  <a:gd name="T61" fmla="*/ 29 h 29"/>
                  <a:gd name="T62" fmla="*/ 15 w 47"/>
                  <a:gd name="T63" fmla="*/ 28 h 29"/>
                  <a:gd name="T64" fmla="*/ 16 w 47"/>
                  <a:gd name="T65" fmla="*/ 28 h 29"/>
                  <a:gd name="T66" fmla="*/ 17 w 47"/>
                  <a:gd name="T67" fmla="*/ 27 h 29"/>
                  <a:gd name="T68" fmla="*/ 17 w 47"/>
                  <a:gd name="T69" fmla="*/ 27 h 29"/>
                  <a:gd name="T70" fmla="*/ 18 w 47"/>
                  <a:gd name="T71" fmla="*/ 26 h 29"/>
                  <a:gd name="T72" fmla="*/ 19 w 47"/>
                  <a:gd name="T73" fmla="*/ 25 h 29"/>
                  <a:gd name="T74" fmla="*/ 20 w 47"/>
                  <a:gd name="T75" fmla="*/ 25 h 29"/>
                  <a:gd name="T76" fmla="*/ 21 w 47"/>
                  <a:gd name="T77" fmla="*/ 25 h 29"/>
                  <a:gd name="T78" fmla="*/ 22 w 47"/>
                  <a:gd name="T79" fmla="*/ 24 h 29"/>
                  <a:gd name="T80" fmla="*/ 22 w 47"/>
                  <a:gd name="T81" fmla="*/ 24 h 29"/>
                  <a:gd name="T82" fmla="*/ 23 w 47"/>
                  <a:gd name="T83" fmla="*/ 24 h 29"/>
                  <a:gd name="T84" fmla="*/ 24 w 47"/>
                  <a:gd name="T85" fmla="*/ 24 h 29"/>
                  <a:gd name="T86" fmla="*/ 25 w 47"/>
                  <a:gd name="T87" fmla="*/ 23 h 29"/>
                  <a:gd name="T88" fmla="*/ 25 w 47"/>
                  <a:gd name="T89" fmla="*/ 23 h 29"/>
                  <a:gd name="T90" fmla="*/ 26 w 47"/>
                  <a:gd name="T91" fmla="*/ 23 h 29"/>
                  <a:gd name="T92" fmla="*/ 27 w 47"/>
                  <a:gd name="T93" fmla="*/ 23 h 29"/>
                  <a:gd name="T94" fmla="*/ 27 w 47"/>
                  <a:gd name="T95" fmla="*/ 23 h 29"/>
                  <a:gd name="T96" fmla="*/ 28 w 47"/>
                  <a:gd name="T97" fmla="*/ 23 h 29"/>
                  <a:gd name="T98" fmla="*/ 29 w 47"/>
                  <a:gd name="T99" fmla="*/ 23 h 29"/>
                  <a:gd name="T100" fmla="*/ 29 w 47"/>
                  <a:gd name="T101" fmla="*/ 23 h 29"/>
                  <a:gd name="T102" fmla="*/ 30 w 47"/>
                  <a:gd name="T103" fmla="*/ 23 h 29"/>
                  <a:gd name="T104" fmla="*/ 30 w 47"/>
                  <a:gd name="T105" fmla="*/ 24 h 29"/>
                  <a:gd name="T106" fmla="*/ 31 w 47"/>
                  <a:gd name="T107" fmla="*/ 24 h 29"/>
                  <a:gd name="T108" fmla="*/ 32 w 47"/>
                  <a:gd name="T109" fmla="*/ 24 h 29"/>
                  <a:gd name="T110" fmla="*/ 32 w 47"/>
                  <a:gd name="T111" fmla="*/ 24 h 29"/>
                  <a:gd name="T112" fmla="*/ 33 w 47"/>
                  <a:gd name="T113" fmla="*/ 25 h 29"/>
                  <a:gd name="T114" fmla="*/ 34 w 47"/>
                  <a:gd name="T115" fmla="*/ 25 h 29"/>
                  <a:gd name="T116" fmla="*/ 35 w 47"/>
                  <a:gd name="T117" fmla="*/ 25 h 29"/>
                  <a:gd name="T118" fmla="*/ 35 w 47"/>
                  <a:gd name="T119" fmla="*/ 25 h 29"/>
                  <a:gd name="T120" fmla="*/ 47 w 47"/>
                  <a:gd name="T12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29">
                    <a:moveTo>
                      <a:pt x="47" y="6"/>
                    </a:moveTo>
                    <a:lnTo>
                      <a:pt x="47" y="6"/>
                    </a:lnTo>
                    <a:lnTo>
                      <a:pt x="45" y="5"/>
                    </a:lnTo>
                    <a:lnTo>
                      <a:pt x="43" y="4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9"/>
              <p:cNvSpPr>
                <a:spLocks/>
              </p:cNvSpPr>
              <p:nvPr/>
            </p:nvSpPr>
            <p:spPr bwMode="auto">
              <a:xfrm>
                <a:off x="2213" y="533"/>
                <a:ext cx="21" cy="24"/>
              </a:xfrm>
              <a:custGeom>
                <a:avLst/>
                <a:gdLst>
                  <a:gd name="T0" fmla="*/ 21 w 21"/>
                  <a:gd name="T1" fmla="*/ 8 h 24"/>
                  <a:gd name="T2" fmla="*/ 21 w 21"/>
                  <a:gd name="T3" fmla="*/ 7 h 24"/>
                  <a:gd name="T4" fmla="*/ 19 w 21"/>
                  <a:gd name="T5" fmla="*/ 6 h 24"/>
                  <a:gd name="T6" fmla="*/ 18 w 21"/>
                  <a:gd name="T7" fmla="*/ 5 h 24"/>
                  <a:gd name="T8" fmla="*/ 16 w 21"/>
                  <a:gd name="T9" fmla="*/ 4 h 24"/>
                  <a:gd name="T10" fmla="*/ 15 w 21"/>
                  <a:gd name="T11" fmla="*/ 2 h 24"/>
                  <a:gd name="T12" fmla="*/ 13 w 21"/>
                  <a:gd name="T13" fmla="*/ 1 h 24"/>
                  <a:gd name="T14" fmla="*/ 12 w 21"/>
                  <a:gd name="T15" fmla="*/ 0 h 24"/>
                  <a:gd name="T16" fmla="*/ 0 w 21"/>
                  <a:gd name="T17" fmla="*/ 19 h 24"/>
                  <a:gd name="T18" fmla="*/ 0 w 21"/>
                  <a:gd name="T19" fmla="*/ 20 h 24"/>
                  <a:gd name="T20" fmla="*/ 1 w 21"/>
                  <a:gd name="T21" fmla="*/ 21 h 24"/>
                  <a:gd name="T22" fmla="*/ 2 w 21"/>
                  <a:gd name="T23" fmla="*/ 21 h 24"/>
                  <a:gd name="T24" fmla="*/ 3 w 21"/>
                  <a:gd name="T25" fmla="*/ 22 h 24"/>
                  <a:gd name="T26" fmla="*/ 4 w 21"/>
                  <a:gd name="T27" fmla="*/ 23 h 24"/>
                  <a:gd name="T28" fmla="*/ 5 w 21"/>
                  <a:gd name="T29" fmla="*/ 24 h 24"/>
                  <a:gd name="T30" fmla="*/ 5 w 21"/>
                  <a:gd name="T31" fmla="*/ 24 h 24"/>
                  <a:gd name="T32" fmla="*/ 21 w 21"/>
                  <a:gd name="T3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4">
                    <a:moveTo>
                      <a:pt x="21" y="8"/>
                    </a:moveTo>
                    <a:lnTo>
                      <a:pt x="21" y="7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0"/>
              <p:cNvSpPr>
                <a:spLocks/>
              </p:cNvSpPr>
              <p:nvPr/>
            </p:nvSpPr>
            <p:spPr bwMode="auto">
              <a:xfrm>
                <a:off x="2232" y="559"/>
                <a:ext cx="35" cy="37"/>
              </a:xfrm>
              <a:custGeom>
                <a:avLst/>
                <a:gdLst>
                  <a:gd name="T0" fmla="*/ 35 w 35"/>
                  <a:gd name="T1" fmla="*/ 22 h 37"/>
                  <a:gd name="T2" fmla="*/ 35 w 35"/>
                  <a:gd name="T3" fmla="*/ 22 h 37"/>
                  <a:gd name="T4" fmla="*/ 34 w 35"/>
                  <a:gd name="T5" fmla="*/ 20 h 37"/>
                  <a:gd name="T6" fmla="*/ 33 w 35"/>
                  <a:gd name="T7" fmla="*/ 19 h 37"/>
                  <a:gd name="T8" fmla="*/ 31 w 35"/>
                  <a:gd name="T9" fmla="*/ 17 h 37"/>
                  <a:gd name="T10" fmla="*/ 30 w 35"/>
                  <a:gd name="T11" fmla="*/ 16 h 37"/>
                  <a:gd name="T12" fmla="*/ 28 w 35"/>
                  <a:gd name="T13" fmla="*/ 13 h 37"/>
                  <a:gd name="T14" fmla="*/ 25 w 35"/>
                  <a:gd name="T15" fmla="*/ 10 h 37"/>
                  <a:gd name="T16" fmla="*/ 23 w 35"/>
                  <a:gd name="T17" fmla="*/ 6 h 37"/>
                  <a:gd name="T18" fmla="*/ 20 w 35"/>
                  <a:gd name="T19" fmla="*/ 3 h 37"/>
                  <a:gd name="T20" fmla="*/ 18 w 35"/>
                  <a:gd name="T21" fmla="*/ 0 h 37"/>
                  <a:gd name="T22" fmla="*/ 0 w 35"/>
                  <a:gd name="T23" fmla="*/ 14 h 37"/>
                  <a:gd name="T24" fmla="*/ 2 w 35"/>
                  <a:gd name="T25" fmla="*/ 17 h 37"/>
                  <a:gd name="T26" fmla="*/ 5 w 35"/>
                  <a:gd name="T27" fmla="*/ 20 h 37"/>
                  <a:gd name="T28" fmla="*/ 7 w 35"/>
                  <a:gd name="T29" fmla="*/ 23 h 37"/>
                  <a:gd name="T30" fmla="*/ 10 w 35"/>
                  <a:gd name="T31" fmla="*/ 27 h 37"/>
                  <a:gd name="T32" fmla="*/ 13 w 35"/>
                  <a:gd name="T33" fmla="*/ 30 h 37"/>
                  <a:gd name="T34" fmla="*/ 14 w 35"/>
                  <a:gd name="T35" fmla="*/ 32 h 37"/>
                  <a:gd name="T36" fmla="*/ 15 w 35"/>
                  <a:gd name="T37" fmla="*/ 34 h 37"/>
                  <a:gd name="T38" fmla="*/ 17 w 35"/>
                  <a:gd name="T39" fmla="*/ 35 h 37"/>
                  <a:gd name="T40" fmla="*/ 18 w 35"/>
                  <a:gd name="T41" fmla="*/ 37 h 37"/>
                  <a:gd name="T42" fmla="*/ 18 w 35"/>
                  <a:gd name="T43" fmla="*/ 37 h 37"/>
                  <a:gd name="T44" fmla="*/ 35 w 35"/>
                  <a:gd name="T45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37">
                    <a:moveTo>
                      <a:pt x="35" y="22"/>
                    </a:moveTo>
                    <a:lnTo>
                      <a:pt x="35" y="22"/>
                    </a:lnTo>
                    <a:lnTo>
                      <a:pt x="34" y="20"/>
                    </a:lnTo>
                    <a:lnTo>
                      <a:pt x="33" y="19"/>
                    </a:lnTo>
                    <a:lnTo>
                      <a:pt x="31" y="17"/>
                    </a:lnTo>
                    <a:lnTo>
                      <a:pt x="30" y="16"/>
                    </a:lnTo>
                    <a:lnTo>
                      <a:pt x="28" y="13"/>
                    </a:lnTo>
                    <a:lnTo>
                      <a:pt x="25" y="10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7" y="23"/>
                    </a:lnTo>
                    <a:lnTo>
                      <a:pt x="10" y="27"/>
                    </a:lnTo>
                    <a:lnTo>
                      <a:pt x="13" y="30"/>
                    </a:lnTo>
                    <a:lnTo>
                      <a:pt x="14" y="32"/>
                    </a:lnTo>
                    <a:lnTo>
                      <a:pt x="15" y="34"/>
                    </a:lnTo>
                    <a:lnTo>
                      <a:pt x="17" y="35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35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1"/>
              <p:cNvSpPr>
                <a:spLocks/>
              </p:cNvSpPr>
              <p:nvPr/>
            </p:nvSpPr>
            <p:spPr bwMode="auto">
              <a:xfrm>
                <a:off x="2250" y="581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7 w 28"/>
                  <a:gd name="T3" fmla="*/ 10 h 28"/>
                  <a:gd name="T4" fmla="*/ 26 w 28"/>
                  <a:gd name="T5" fmla="*/ 9 h 28"/>
                  <a:gd name="T6" fmla="*/ 25 w 28"/>
                  <a:gd name="T7" fmla="*/ 8 h 28"/>
                  <a:gd name="T8" fmla="*/ 24 w 28"/>
                  <a:gd name="T9" fmla="*/ 6 h 28"/>
                  <a:gd name="T10" fmla="*/ 22 w 28"/>
                  <a:gd name="T11" fmla="*/ 5 h 28"/>
                  <a:gd name="T12" fmla="*/ 21 w 28"/>
                  <a:gd name="T13" fmla="*/ 4 h 28"/>
                  <a:gd name="T14" fmla="*/ 20 w 28"/>
                  <a:gd name="T15" fmla="*/ 2 h 28"/>
                  <a:gd name="T16" fmla="*/ 18 w 28"/>
                  <a:gd name="T17" fmla="*/ 1 h 28"/>
                  <a:gd name="T18" fmla="*/ 17 w 28"/>
                  <a:gd name="T19" fmla="*/ 0 h 28"/>
                  <a:gd name="T20" fmla="*/ 0 w 28"/>
                  <a:gd name="T21" fmla="*/ 15 h 28"/>
                  <a:gd name="T22" fmla="*/ 2 w 28"/>
                  <a:gd name="T23" fmla="*/ 16 h 28"/>
                  <a:gd name="T24" fmla="*/ 3 w 28"/>
                  <a:gd name="T25" fmla="*/ 18 h 28"/>
                  <a:gd name="T26" fmla="*/ 5 w 28"/>
                  <a:gd name="T27" fmla="*/ 20 h 28"/>
                  <a:gd name="T28" fmla="*/ 6 w 28"/>
                  <a:gd name="T29" fmla="*/ 21 h 28"/>
                  <a:gd name="T30" fmla="*/ 8 w 28"/>
                  <a:gd name="T31" fmla="*/ 23 h 28"/>
                  <a:gd name="T32" fmla="*/ 9 w 28"/>
                  <a:gd name="T33" fmla="*/ 24 h 28"/>
                  <a:gd name="T34" fmla="*/ 11 w 28"/>
                  <a:gd name="T35" fmla="*/ 25 h 28"/>
                  <a:gd name="T36" fmla="*/ 12 w 28"/>
                  <a:gd name="T37" fmla="*/ 27 h 28"/>
                  <a:gd name="T38" fmla="*/ 13 w 28"/>
                  <a:gd name="T39" fmla="*/ 28 h 28"/>
                  <a:gd name="T40" fmla="*/ 28 w 28"/>
                  <a:gd name="T4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7" y="10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6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2"/>
              <p:cNvSpPr>
                <a:spLocks/>
              </p:cNvSpPr>
              <p:nvPr/>
            </p:nvSpPr>
            <p:spPr bwMode="auto">
              <a:xfrm>
                <a:off x="2283" y="604"/>
                <a:ext cx="24" cy="27"/>
              </a:xfrm>
              <a:custGeom>
                <a:avLst/>
                <a:gdLst>
                  <a:gd name="T0" fmla="*/ 24 w 24"/>
                  <a:gd name="T1" fmla="*/ 5 h 27"/>
                  <a:gd name="T2" fmla="*/ 24 w 24"/>
                  <a:gd name="T3" fmla="*/ 5 h 27"/>
                  <a:gd name="T4" fmla="*/ 23 w 24"/>
                  <a:gd name="T5" fmla="*/ 5 h 27"/>
                  <a:gd name="T6" fmla="*/ 22 w 24"/>
                  <a:gd name="T7" fmla="*/ 5 h 27"/>
                  <a:gd name="T8" fmla="*/ 21 w 24"/>
                  <a:gd name="T9" fmla="*/ 4 h 27"/>
                  <a:gd name="T10" fmla="*/ 19 w 24"/>
                  <a:gd name="T11" fmla="*/ 4 h 27"/>
                  <a:gd name="T12" fmla="*/ 18 w 24"/>
                  <a:gd name="T13" fmla="*/ 3 h 27"/>
                  <a:gd name="T14" fmla="*/ 17 w 24"/>
                  <a:gd name="T15" fmla="*/ 2 h 27"/>
                  <a:gd name="T16" fmla="*/ 16 w 24"/>
                  <a:gd name="T17" fmla="*/ 2 h 27"/>
                  <a:gd name="T18" fmla="*/ 15 w 24"/>
                  <a:gd name="T19" fmla="*/ 1 h 27"/>
                  <a:gd name="T20" fmla="*/ 14 w 24"/>
                  <a:gd name="T21" fmla="*/ 1 h 27"/>
                  <a:gd name="T22" fmla="*/ 12 w 24"/>
                  <a:gd name="T23" fmla="*/ 0 h 27"/>
                  <a:gd name="T24" fmla="*/ 12 w 24"/>
                  <a:gd name="T25" fmla="*/ 0 h 27"/>
                  <a:gd name="T26" fmla="*/ 0 w 24"/>
                  <a:gd name="T27" fmla="*/ 19 h 27"/>
                  <a:gd name="T28" fmla="*/ 1 w 24"/>
                  <a:gd name="T29" fmla="*/ 20 h 27"/>
                  <a:gd name="T30" fmla="*/ 3 w 24"/>
                  <a:gd name="T31" fmla="*/ 21 h 27"/>
                  <a:gd name="T32" fmla="*/ 4 w 24"/>
                  <a:gd name="T33" fmla="*/ 22 h 27"/>
                  <a:gd name="T34" fmla="*/ 6 w 24"/>
                  <a:gd name="T35" fmla="*/ 22 h 27"/>
                  <a:gd name="T36" fmla="*/ 7 w 24"/>
                  <a:gd name="T37" fmla="*/ 23 h 27"/>
                  <a:gd name="T38" fmla="*/ 9 w 24"/>
                  <a:gd name="T39" fmla="*/ 24 h 27"/>
                  <a:gd name="T40" fmla="*/ 10 w 24"/>
                  <a:gd name="T41" fmla="*/ 25 h 27"/>
                  <a:gd name="T42" fmla="*/ 12 w 24"/>
                  <a:gd name="T43" fmla="*/ 25 h 27"/>
                  <a:gd name="T44" fmla="*/ 14 w 24"/>
                  <a:gd name="T45" fmla="*/ 26 h 27"/>
                  <a:gd name="T46" fmla="*/ 15 w 24"/>
                  <a:gd name="T47" fmla="*/ 26 h 27"/>
                  <a:gd name="T48" fmla="*/ 17 w 24"/>
                  <a:gd name="T49" fmla="*/ 27 h 27"/>
                  <a:gd name="T50" fmla="*/ 17 w 24"/>
                  <a:gd name="T51" fmla="*/ 27 h 27"/>
                  <a:gd name="T52" fmla="*/ 24 w 24"/>
                  <a:gd name="T5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27">
                    <a:moveTo>
                      <a:pt x="24" y="5"/>
                    </a:move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3"/>
              <p:cNvSpPr>
                <a:spLocks/>
              </p:cNvSpPr>
              <p:nvPr/>
            </p:nvSpPr>
            <p:spPr bwMode="auto">
              <a:xfrm>
                <a:off x="2300" y="609"/>
                <a:ext cx="33" cy="25"/>
              </a:xfrm>
              <a:custGeom>
                <a:avLst/>
                <a:gdLst>
                  <a:gd name="T0" fmla="*/ 32 w 33"/>
                  <a:gd name="T1" fmla="*/ 2 h 25"/>
                  <a:gd name="T2" fmla="*/ 30 w 33"/>
                  <a:gd name="T3" fmla="*/ 2 h 25"/>
                  <a:gd name="T4" fmla="*/ 28 w 33"/>
                  <a:gd name="T5" fmla="*/ 2 h 25"/>
                  <a:gd name="T6" fmla="*/ 25 w 33"/>
                  <a:gd name="T7" fmla="*/ 2 h 25"/>
                  <a:gd name="T8" fmla="*/ 23 w 33"/>
                  <a:gd name="T9" fmla="*/ 2 h 25"/>
                  <a:gd name="T10" fmla="*/ 21 w 33"/>
                  <a:gd name="T11" fmla="*/ 2 h 25"/>
                  <a:gd name="T12" fmla="*/ 20 w 33"/>
                  <a:gd name="T13" fmla="*/ 2 h 25"/>
                  <a:gd name="T14" fmla="*/ 17 w 33"/>
                  <a:gd name="T15" fmla="*/ 2 h 25"/>
                  <a:gd name="T16" fmla="*/ 17 w 33"/>
                  <a:gd name="T17" fmla="*/ 2 h 25"/>
                  <a:gd name="T18" fmla="*/ 16 w 33"/>
                  <a:gd name="T19" fmla="*/ 2 h 25"/>
                  <a:gd name="T20" fmla="*/ 15 w 33"/>
                  <a:gd name="T21" fmla="*/ 2 h 25"/>
                  <a:gd name="T22" fmla="*/ 14 w 33"/>
                  <a:gd name="T23" fmla="*/ 2 h 25"/>
                  <a:gd name="T24" fmla="*/ 13 w 33"/>
                  <a:gd name="T25" fmla="*/ 2 h 25"/>
                  <a:gd name="T26" fmla="*/ 12 w 33"/>
                  <a:gd name="T27" fmla="*/ 2 h 25"/>
                  <a:gd name="T28" fmla="*/ 11 w 33"/>
                  <a:gd name="T29" fmla="*/ 2 h 25"/>
                  <a:gd name="T30" fmla="*/ 10 w 33"/>
                  <a:gd name="T31" fmla="*/ 1 h 25"/>
                  <a:gd name="T32" fmla="*/ 10 w 33"/>
                  <a:gd name="T33" fmla="*/ 1 h 25"/>
                  <a:gd name="T34" fmla="*/ 9 w 33"/>
                  <a:gd name="T35" fmla="*/ 1 h 25"/>
                  <a:gd name="T36" fmla="*/ 8 w 33"/>
                  <a:gd name="T37" fmla="*/ 0 h 25"/>
                  <a:gd name="T38" fmla="*/ 7 w 33"/>
                  <a:gd name="T39" fmla="*/ 0 h 25"/>
                  <a:gd name="T40" fmla="*/ 0 w 33"/>
                  <a:gd name="T41" fmla="*/ 22 h 25"/>
                  <a:gd name="T42" fmla="*/ 1 w 33"/>
                  <a:gd name="T43" fmla="*/ 22 h 25"/>
                  <a:gd name="T44" fmla="*/ 2 w 33"/>
                  <a:gd name="T45" fmla="*/ 23 h 25"/>
                  <a:gd name="T46" fmla="*/ 4 w 33"/>
                  <a:gd name="T47" fmla="*/ 23 h 25"/>
                  <a:gd name="T48" fmla="*/ 5 w 33"/>
                  <a:gd name="T49" fmla="*/ 23 h 25"/>
                  <a:gd name="T50" fmla="*/ 7 w 33"/>
                  <a:gd name="T51" fmla="*/ 24 h 25"/>
                  <a:gd name="T52" fmla="*/ 8 w 33"/>
                  <a:gd name="T53" fmla="*/ 24 h 25"/>
                  <a:gd name="T54" fmla="*/ 10 w 33"/>
                  <a:gd name="T55" fmla="*/ 24 h 25"/>
                  <a:gd name="T56" fmla="*/ 11 w 33"/>
                  <a:gd name="T57" fmla="*/ 25 h 25"/>
                  <a:gd name="T58" fmla="*/ 12 w 33"/>
                  <a:gd name="T59" fmla="*/ 25 h 25"/>
                  <a:gd name="T60" fmla="*/ 14 w 33"/>
                  <a:gd name="T61" fmla="*/ 25 h 25"/>
                  <a:gd name="T62" fmla="*/ 15 w 33"/>
                  <a:gd name="T63" fmla="*/ 25 h 25"/>
                  <a:gd name="T64" fmla="*/ 17 w 33"/>
                  <a:gd name="T65" fmla="*/ 25 h 25"/>
                  <a:gd name="T66" fmla="*/ 19 w 33"/>
                  <a:gd name="T67" fmla="*/ 25 h 25"/>
                  <a:gd name="T68" fmla="*/ 22 w 33"/>
                  <a:gd name="T69" fmla="*/ 25 h 25"/>
                  <a:gd name="T70" fmla="*/ 24 w 33"/>
                  <a:gd name="T71" fmla="*/ 25 h 25"/>
                  <a:gd name="T72" fmla="*/ 27 w 33"/>
                  <a:gd name="T73" fmla="*/ 25 h 25"/>
                  <a:gd name="T74" fmla="*/ 29 w 33"/>
                  <a:gd name="T75" fmla="*/ 25 h 25"/>
                  <a:gd name="T76" fmla="*/ 32 w 33"/>
                  <a:gd name="T77" fmla="*/ 25 h 25"/>
                  <a:gd name="T78" fmla="*/ 33 w 33"/>
                  <a:gd name="T79" fmla="*/ 25 h 25"/>
                  <a:gd name="T80" fmla="*/ 32 w 33"/>
                  <a:gd name="T81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" h="25">
                    <a:moveTo>
                      <a:pt x="32" y="2"/>
                    </a:moveTo>
                    <a:lnTo>
                      <a:pt x="30" y="2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4"/>
              <p:cNvSpPr>
                <a:spLocks/>
              </p:cNvSpPr>
              <p:nvPr/>
            </p:nvSpPr>
            <p:spPr bwMode="auto">
              <a:xfrm>
                <a:off x="2355" y="610"/>
                <a:ext cx="48" cy="31"/>
              </a:xfrm>
              <a:custGeom>
                <a:avLst/>
                <a:gdLst>
                  <a:gd name="T0" fmla="*/ 48 w 48"/>
                  <a:gd name="T1" fmla="*/ 9 h 31"/>
                  <a:gd name="T2" fmla="*/ 48 w 48"/>
                  <a:gd name="T3" fmla="*/ 9 h 31"/>
                  <a:gd name="T4" fmla="*/ 46 w 48"/>
                  <a:gd name="T5" fmla="*/ 9 h 31"/>
                  <a:gd name="T6" fmla="*/ 44 w 48"/>
                  <a:gd name="T7" fmla="*/ 8 h 31"/>
                  <a:gd name="T8" fmla="*/ 42 w 48"/>
                  <a:gd name="T9" fmla="*/ 7 h 31"/>
                  <a:gd name="T10" fmla="*/ 39 w 48"/>
                  <a:gd name="T11" fmla="*/ 6 h 31"/>
                  <a:gd name="T12" fmla="*/ 37 w 48"/>
                  <a:gd name="T13" fmla="*/ 6 h 31"/>
                  <a:gd name="T14" fmla="*/ 35 w 48"/>
                  <a:gd name="T15" fmla="*/ 5 h 31"/>
                  <a:gd name="T16" fmla="*/ 33 w 48"/>
                  <a:gd name="T17" fmla="*/ 5 h 31"/>
                  <a:gd name="T18" fmla="*/ 31 w 48"/>
                  <a:gd name="T19" fmla="*/ 4 h 31"/>
                  <a:gd name="T20" fmla="*/ 29 w 48"/>
                  <a:gd name="T21" fmla="*/ 4 h 31"/>
                  <a:gd name="T22" fmla="*/ 27 w 48"/>
                  <a:gd name="T23" fmla="*/ 4 h 31"/>
                  <a:gd name="T24" fmla="*/ 25 w 48"/>
                  <a:gd name="T25" fmla="*/ 3 h 31"/>
                  <a:gd name="T26" fmla="*/ 23 w 48"/>
                  <a:gd name="T27" fmla="*/ 3 h 31"/>
                  <a:gd name="T28" fmla="*/ 21 w 48"/>
                  <a:gd name="T29" fmla="*/ 2 h 31"/>
                  <a:gd name="T30" fmla="*/ 19 w 48"/>
                  <a:gd name="T31" fmla="*/ 2 h 31"/>
                  <a:gd name="T32" fmla="*/ 17 w 48"/>
                  <a:gd name="T33" fmla="*/ 2 h 31"/>
                  <a:gd name="T34" fmla="*/ 15 w 48"/>
                  <a:gd name="T35" fmla="*/ 1 h 31"/>
                  <a:gd name="T36" fmla="*/ 13 w 48"/>
                  <a:gd name="T37" fmla="*/ 1 h 31"/>
                  <a:gd name="T38" fmla="*/ 11 w 48"/>
                  <a:gd name="T39" fmla="*/ 1 h 31"/>
                  <a:gd name="T40" fmla="*/ 9 w 48"/>
                  <a:gd name="T41" fmla="*/ 1 h 31"/>
                  <a:gd name="T42" fmla="*/ 7 w 48"/>
                  <a:gd name="T43" fmla="*/ 1 h 31"/>
                  <a:gd name="T44" fmla="*/ 3 w 48"/>
                  <a:gd name="T45" fmla="*/ 1 h 31"/>
                  <a:gd name="T46" fmla="*/ 1 w 48"/>
                  <a:gd name="T47" fmla="*/ 0 h 31"/>
                  <a:gd name="T48" fmla="*/ 0 w 48"/>
                  <a:gd name="T49" fmla="*/ 23 h 31"/>
                  <a:gd name="T50" fmla="*/ 2 w 48"/>
                  <a:gd name="T51" fmla="*/ 23 h 31"/>
                  <a:gd name="T52" fmla="*/ 5 w 48"/>
                  <a:gd name="T53" fmla="*/ 24 h 31"/>
                  <a:gd name="T54" fmla="*/ 7 w 48"/>
                  <a:gd name="T55" fmla="*/ 24 h 31"/>
                  <a:gd name="T56" fmla="*/ 9 w 48"/>
                  <a:gd name="T57" fmla="*/ 24 h 31"/>
                  <a:gd name="T58" fmla="*/ 10 w 48"/>
                  <a:gd name="T59" fmla="*/ 24 h 31"/>
                  <a:gd name="T60" fmla="*/ 12 w 48"/>
                  <a:gd name="T61" fmla="*/ 24 h 31"/>
                  <a:gd name="T62" fmla="*/ 14 w 48"/>
                  <a:gd name="T63" fmla="*/ 24 h 31"/>
                  <a:gd name="T64" fmla="*/ 15 w 48"/>
                  <a:gd name="T65" fmla="*/ 24 h 31"/>
                  <a:gd name="T66" fmla="*/ 17 w 48"/>
                  <a:gd name="T67" fmla="*/ 25 h 31"/>
                  <a:gd name="T68" fmla="*/ 19 w 48"/>
                  <a:gd name="T69" fmla="*/ 25 h 31"/>
                  <a:gd name="T70" fmla="*/ 21 w 48"/>
                  <a:gd name="T71" fmla="*/ 25 h 31"/>
                  <a:gd name="T72" fmla="*/ 22 w 48"/>
                  <a:gd name="T73" fmla="*/ 26 h 31"/>
                  <a:gd name="T74" fmla="*/ 24 w 48"/>
                  <a:gd name="T75" fmla="*/ 26 h 31"/>
                  <a:gd name="T76" fmla="*/ 26 w 48"/>
                  <a:gd name="T77" fmla="*/ 26 h 31"/>
                  <a:gd name="T78" fmla="*/ 28 w 48"/>
                  <a:gd name="T79" fmla="*/ 27 h 31"/>
                  <a:gd name="T80" fmla="*/ 30 w 48"/>
                  <a:gd name="T81" fmla="*/ 27 h 31"/>
                  <a:gd name="T82" fmla="*/ 32 w 48"/>
                  <a:gd name="T83" fmla="*/ 28 h 31"/>
                  <a:gd name="T84" fmla="*/ 33 w 48"/>
                  <a:gd name="T85" fmla="*/ 28 h 31"/>
                  <a:gd name="T86" fmla="*/ 35 w 48"/>
                  <a:gd name="T87" fmla="*/ 29 h 31"/>
                  <a:gd name="T88" fmla="*/ 37 w 48"/>
                  <a:gd name="T89" fmla="*/ 29 h 31"/>
                  <a:gd name="T90" fmla="*/ 39 w 48"/>
                  <a:gd name="T91" fmla="*/ 30 h 31"/>
                  <a:gd name="T92" fmla="*/ 40 w 48"/>
                  <a:gd name="T93" fmla="*/ 31 h 31"/>
                  <a:gd name="T94" fmla="*/ 40 w 48"/>
                  <a:gd name="T95" fmla="*/ 31 h 31"/>
                  <a:gd name="T96" fmla="*/ 48 w 48"/>
                  <a:gd name="T97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31">
                    <a:moveTo>
                      <a:pt x="48" y="9"/>
                    </a:moveTo>
                    <a:lnTo>
                      <a:pt x="48" y="9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7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5"/>
              <p:cNvSpPr>
                <a:spLocks/>
              </p:cNvSpPr>
              <p:nvPr/>
            </p:nvSpPr>
            <p:spPr bwMode="auto">
              <a:xfrm>
                <a:off x="2395" y="619"/>
                <a:ext cx="9" cy="22"/>
              </a:xfrm>
              <a:custGeom>
                <a:avLst/>
                <a:gdLst>
                  <a:gd name="T0" fmla="*/ 9 w 9"/>
                  <a:gd name="T1" fmla="*/ 0 h 22"/>
                  <a:gd name="T2" fmla="*/ 1 w 9"/>
                  <a:gd name="T3" fmla="*/ 22 h 22"/>
                  <a:gd name="T4" fmla="*/ 0 w 9"/>
                  <a:gd name="T5" fmla="*/ 22 h 22"/>
                  <a:gd name="T6" fmla="*/ 8 w 9"/>
                  <a:gd name="T7" fmla="*/ 0 h 22"/>
                  <a:gd name="T8" fmla="*/ 9 w 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2">
                    <a:moveTo>
                      <a:pt x="9" y="0"/>
                    </a:moveTo>
                    <a:lnTo>
                      <a:pt x="1" y="22"/>
                    </a:lnTo>
                    <a:lnTo>
                      <a:pt x="0" y="22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6"/>
              <p:cNvSpPr>
                <a:spLocks/>
              </p:cNvSpPr>
              <p:nvPr/>
            </p:nvSpPr>
            <p:spPr bwMode="auto">
              <a:xfrm>
                <a:off x="2415" y="629"/>
                <a:ext cx="46" cy="40"/>
              </a:xfrm>
              <a:custGeom>
                <a:avLst/>
                <a:gdLst>
                  <a:gd name="T0" fmla="*/ 46 w 46"/>
                  <a:gd name="T1" fmla="*/ 20 h 40"/>
                  <a:gd name="T2" fmla="*/ 46 w 46"/>
                  <a:gd name="T3" fmla="*/ 20 h 40"/>
                  <a:gd name="T4" fmla="*/ 43 w 46"/>
                  <a:gd name="T5" fmla="*/ 19 h 40"/>
                  <a:gd name="T6" fmla="*/ 40 w 46"/>
                  <a:gd name="T7" fmla="*/ 17 h 40"/>
                  <a:gd name="T8" fmla="*/ 37 w 46"/>
                  <a:gd name="T9" fmla="*/ 15 h 40"/>
                  <a:gd name="T10" fmla="*/ 34 w 46"/>
                  <a:gd name="T11" fmla="*/ 14 h 40"/>
                  <a:gd name="T12" fmla="*/ 31 w 46"/>
                  <a:gd name="T13" fmla="*/ 12 h 40"/>
                  <a:gd name="T14" fmla="*/ 27 w 46"/>
                  <a:gd name="T15" fmla="*/ 10 h 40"/>
                  <a:gd name="T16" fmla="*/ 24 w 46"/>
                  <a:gd name="T17" fmla="*/ 8 h 40"/>
                  <a:gd name="T18" fmla="*/ 20 w 46"/>
                  <a:gd name="T19" fmla="*/ 5 h 40"/>
                  <a:gd name="T20" fmla="*/ 16 w 46"/>
                  <a:gd name="T21" fmla="*/ 3 h 40"/>
                  <a:gd name="T22" fmla="*/ 12 w 46"/>
                  <a:gd name="T23" fmla="*/ 1 h 40"/>
                  <a:gd name="T24" fmla="*/ 11 w 46"/>
                  <a:gd name="T25" fmla="*/ 0 h 40"/>
                  <a:gd name="T26" fmla="*/ 0 w 46"/>
                  <a:gd name="T27" fmla="*/ 21 h 40"/>
                  <a:gd name="T28" fmla="*/ 2 w 46"/>
                  <a:gd name="T29" fmla="*/ 21 h 40"/>
                  <a:gd name="T30" fmla="*/ 5 w 46"/>
                  <a:gd name="T31" fmla="*/ 23 h 40"/>
                  <a:gd name="T32" fmla="*/ 9 w 46"/>
                  <a:gd name="T33" fmla="*/ 25 h 40"/>
                  <a:gd name="T34" fmla="*/ 12 w 46"/>
                  <a:gd name="T35" fmla="*/ 27 h 40"/>
                  <a:gd name="T36" fmla="*/ 16 w 46"/>
                  <a:gd name="T37" fmla="*/ 29 h 40"/>
                  <a:gd name="T38" fmla="*/ 19 w 46"/>
                  <a:gd name="T39" fmla="*/ 31 h 40"/>
                  <a:gd name="T40" fmla="*/ 22 w 46"/>
                  <a:gd name="T41" fmla="*/ 33 h 40"/>
                  <a:gd name="T42" fmla="*/ 26 w 46"/>
                  <a:gd name="T43" fmla="*/ 35 h 40"/>
                  <a:gd name="T44" fmla="*/ 29 w 46"/>
                  <a:gd name="T45" fmla="*/ 37 h 40"/>
                  <a:gd name="T46" fmla="*/ 32 w 46"/>
                  <a:gd name="T47" fmla="*/ 39 h 40"/>
                  <a:gd name="T48" fmla="*/ 35 w 46"/>
                  <a:gd name="T49" fmla="*/ 40 h 40"/>
                  <a:gd name="T50" fmla="*/ 35 w 46"/>
                  <a:gd name="T51" fmla="*/ 40 h 40"/>
                  <a:gd name="T52" fmla="*/ 46 w 46"/>
                  <a:gd name="T5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0">
                    <a:moveTo>
                      <a:pt x="46" y="20"/>
                    </a:moveTo>
                    <a:lnTo>
                      <a:pt x="46" y="20"/>
                    </a:lnTo>
                    <a:lnTo>
                      <a:pt x="43" y="19"/>
                    </a:lnTo>
                    <a:lnTo>
                      <a:pt x="40" y="17"/>
                    </a:lnTo>
                    <a:lnTo>
                      <a:pt x="37" y="15"/>
                    </a:lnTo>
                    <a:lnTo>
                      <a:pt x="34" y="14"/>
                    </a:lnTo>
                    <a:lnTo>
                      <a:pt x="31" y="12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5" y="23"/>
                    </a:lnTo>
                    <a:lnTo>
                      <a:pt x="9" y="25"/>
                    </a:lnTo>
                    <a:lnTo>
                      <a:pt x="12" y="27"/>
                    </a:lnTo>
                    <a:lnTo>
                      <a:pt x="16" y="29"/>
                    </a:lnTo>
                    <a:lnTo>
                      <a:pt x="19" y="31"/>
                    </a:lnTo>
                    <a:lnTo>
                      <a:pt x="22" y="33"/>
                    </a:lnTo>
                    <a:lnTo>
                      <a:pt x="26" y="35"/>
                    </a:lnTo>
                    <a:lnTo>
                      <a:pt x="29" y="37"/>
                    </a:lnTo>
                    <a:lnTo>
                      <a:pt x="32" y="39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7"/>
              <p:cNvSpPr>
                <a:spLocks/>
              </p:cNvSpPr>
              <p:nvPr/>
            </p:nvSpPr>
            <p:spPr bwMode="auto">
              <a:xfrm>
                <a:off x="2450" y="649"/>
                <a:ext cx="15" cy="23"/>
              </a:xfrm>
              <a:custGeom>
                <a:avLst/>
                <a:gdLst>
                  <a:gd name="T0" fmla="*/ 15 w 15"/>
                  <a:gd name="T1" fmla="*/ 3 h 23"/>
                  <a:gd name="T2" fmla="*/ 13 w 15"/>
                  <a:gd name="T3" fmla="*/ 2 h 23"/>
                  <a:gd name="T4" fmla="*/ 11 w 15"/>
                  <a:gd name="T5" fmla="*/ 0 h 23"/>
                  <a:gd name="T6" fmla="*/ 0 w 15"/>
                  <a:gd name="T7" fmla="*/ 20 h 23"/>
                  <a:gd name="T8" fmla="*/ 3 w 15"/>
                  <a:gd name="T9" fmla="*/ 22 h 23"/>
                  <a:gd name="T10" fmla="*/ 5 w 15"/>
                  <a:gd name="T11" fmla="*/ 23 h 23"/>
                  <a:gd name="T12" fmla="*/ 15 w 15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3">
                    <a:moveTo>
                      <a:pt x="15" y="3"/>
                    </a:moveTo>
                    <a:lnTo>
                      <a:pt x="13" y="2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8"/>
              <p:cNvSpPr>
                <a:spLocks/>
              </p:cNvSpPr>
              <p:nvPr/>
            </p:nvSpPr>
            <p:spPr bwMode="auto">
              <a:xfrm>
                <a:off x="2480" y="658"/>
                <a:ext cx="12" cy="23"/>
              </a:xfrm>
              <a:custGeom>
                <a:avLst/>
                <a:gdLst>
                  <a:gd name="T0" fmla="*/ 10 w 12"/>
                  <a:gd name="T1" fmla="*/ 0 h 23"/>
                  <a:gd name="T2" fmla="*/ 10 w 12"/>
                  <a:gd name="T3" fmla="*/ 0 h 23"/>
                  <a:gd name="T4" fmla="*/ 9 w 12"/>
                  <a:gd name="T5" fmla="*/ 0 h 23"/>
                  <a:gd name="T6" fmla="*/ 8 w 12"/>
                  <a:gd name="T7" fmla="*/ 0 h 23"/>
                  <a:gd name="T8" fmla="*/ 8 w 12"/>
                  <a:gd name="T9" fmla="*/ 0 h 23"/>
                  <a:gd name="T10" fmla="*/ 7 w 12"/>
                  <a:gd name="T11" fmla="*/ 0 h 23"/>
                  <a:gd name="T12" fmla="*/ 6 w 12"/>
                  <a:gd name="T13" fmla="*/ 0 h 23"/>
                  <a:gd name="T14" fmla="*/ 5 w 12"/>
                  <a:gd name="T15" fmla="*/ 0 h 23"/>
                  <a:gd name="T16" fmla="*/ 5 w 12"/>
                  <a:gd name="T17" fmla="*/ 0 h 23"/>
                  <a:gd name="T18" fmla="*/ 4 w 12"/>
                  <a:gd name="T19" fmla="*/ 0 h 23"/>
                  <a:gd name="T20" fmla="*/ 3 w 12"/>
                  <a:gd name="T21" fmla="*/ 0 h 23"/>
                  <a:gd name="T22" fmla="*/ 3 w 12"/>
                  <a:gd name="T23" fmla="*/ 0 h 23"/>
                  <a:gd name="T24" fmla="*/ 0 w 12"/>
                  <a:gd name="T25" fmla="*/ 22 h 23"/>
                  <a:gd name="T26" fmla="*/ 1 w 12"/>
                  <a:gd name="T27" fmla="*/ 22 h 23"/>
                  <a:gd name="T28" fmla="*/ 2 w 12"/>
                  <a:gd name="T29" fmla="*/ 23 h 23"/>
                  <a:gd name="T30" fmla="*/ 3 w 12"/>
                  <a:gd name="T31" fmla="*/ 23 h 23"/>
                  <a:gd name="T32" fmla="*/ 4 w 12"/>
                  <a:gd name="T33" fmla="*/ 23 h 23"/>
                  <a:gd name="T34" fmla="*/ 6 w 12"/>
                  <a:gd name="T35" fmla="*/ 23 h 23"/>
                  <a:gd name="T36" fmla="*/ 7 w 12"/>
                  <a:gd name="T37" fmla="*/ 23 h 23"/>
                  <a:gd name="T38" fmla="*/ 8 w 12"/>
                  <a:gd name="T39" fmla="*/ 23 h 23"/>
                  <a:gd name="T40" fmla="*/ 9 w 12"/>
                  <a:gd name="T41" fmla="*/ 23 h 23"/>
                  <a:gd name="T42" fmla="*/ 10 w 12"/>
                  <a:gd name="T43" fmla="*/ 23 h 23"/>
                  <a:gd name="T44" fmla="*/ 12 w 12"/>
                  <a:gd name="T45" fmla="*/ 23 h 23"/>
                  <a:gd name="T46" fmla="*/ 12 w 12"/>
                  <a:gd name="T47" fmla="*/ 23 h 23"/>
                  <a:gd name="T48" fmla="*/ 10 w 12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9"/>
              <p:cNvSpPr>
                <a:spLocks/>
              </p:cNvSpPr>
              <p:nvPr/>
            </p:nvSpPr>
            <p:spPr bwMode="auto">
              <a:xfrm>
                <a:off x="2490" y="649"/>
                <a:ext cx="38" cy="32"/>
              </a:xfrm>
              <a:custGeom>
                <a:avLst/>
                <a:gdLst>
                  <a:gd name="T0" fmla="*/ 20 w 38"/>
                  <a:gd name="T1" fmla="*/ 0 h 32"/>
                  <a:gd name="T2" fmla="*/ 19 w 38"/>
                  <a:gd name="T3" fmla="*/ 1 h 32"/>
                  <a:gd name="T4" fmla="*/ 18 w 38"/>
                  <a:gd name="T5" fmla="*/ 2 h 32"/>
                  <a:gd name="T6" fmla="*/ 17 w 38"/>
                  <a:gd name="T7" fmla="*/ 2 h 32"/>
                  <a:gd name="T8" fmla="*/ 16 w 38"/>
                  <a:gd name="T9" fmla="*/ 3 h 32"/>
                  <a:gd name="T10" fmla="*/ 15 w 38"/>
                  <a:gd name="T11" fmla="*/ 4 h 32"/>
                  <a:gd name="T12" fmla="*/ 14 w 38"/>
                  <a:gd name="T13" fmla="*/ 5 h 32"/>
                  <a:gd name="T14" fmla="*/ 13 w 38"/>
                  <a:gd name="T15" fmla="*/ 5 h 32"/>
                  <a:gd name="T16" fmla="*/ 12 w 38"/>
                  <a:gd name="T17" fmla="*/ 6 h 32"/>
                  <a:gd name="T18" fmla="*/ 10 w 38"/>
                  <a:gd name="T19" fmla="*/ 7 h 32"/>
                  <a:gd name="T20" fmla="*/ 9 w 38"/>
                  <a:gd name="T21" fmla="*/ 7 h 32"/>
                  <a:gd name="T22" fmla="*/ 7 w 38"/>
                  <a:gd name="T23" fmla="*/ 7 h 32"/>
                  <a:gd name="T24" fmla="*/ 6 w 38"/>
                  <a:gd name="T25" fmla="*/ 8 h 32"/>
                  <a:gd name="T26" fmla="*/ 4 w 38"/>
                  <a:gd name="T27" fmla="*/ 8 h 32"/>
                  <a:gd name="T28" fmla="*/ 3 w 38"/>
                  <a:gd name="T29" fmla="*/ 8 h 32"/>
                  <a:gd name="T30" fmla="*/ 1 w 38"/>
                  <a:gd name="T31" fmla="*/ 9 h 32"/>
                  <a:gd name="T32" fmla="*/ 0 w 38"/>
                  <a:gd name="T33" fmla="*/ 9 h 32"/>
                  <a:gd name="T34" fmla="*/ 3 w 38"/>
                  <a:gd name="T35" fmla="*/ 31 h 32"/>
                  <a:gd name="T36" fmla="*/ 5 w 38"/>
                  <a:gd name="T37" fmla="*/ 31 h 32"/>
                  <a:gd name="T38" fmla="*/ 8 w 38"/>
                  <a:gd name="T39" fmla="*/ 31 h 32"/>
                  <a:gd name="T40" fmla="*/ 10 w 38"/>
                  <a:gd name="T41" fmla="*/ 30 h 32"/>
                  <a:gd name="T42" fmla="*/ 12 w 38"/>
                  <a:gd name="T43" fmla="*/ 30 h 32"/>
                  <a:gd name="T44" fmla="*/ 15 w 38"/>
                  <a:gd name="T45" fmla="*/ 29 h 32"/>
                  <a:gd name="T46" fmla="*/ 17 w 38"/>
                  <a:gd name="T47" fmla="*/ 28 h 32"/>
                  <a:gd name="T48" fmla="*/ 20 w 38"/>
                  <a:gd name="T49" fmla="*/ 27 h 32"/>
                  <a:gd name="T50" fmla="*/ 22 w 38"/>
                  <a:gd name="T51" fmla="*/ 26 h 32"/>
                  <a:gd name="T52" fmla="*/ 24 w 38"/>
                  <a:gd name="T53" fmla="*/ 25 h 32"/>
                  <a:gd name="T54" fmla="*/ 26 w 38"/>
                  <a:gd name="T55" fmla="*/ 24 h 32"/>
                  <a:gd name="T56" fmla="*/ 29 w 38"/>
                  <a:gd name="T57" fmla="*/ 22 h 32"/>
                  <a:gd name="T58" fmla="*/ 31 w 38"/>
                  <a:gd name="T59" fmla="*/ 21 h 32"/>
                  <a:gd name="T60" fmla="*/ 33 w 38"/>
                  <a:gd name="T61" fmla="*/ 19 h 32"/>
                  <a:gd name="T62" fmla="*/ 35 w 38"/>
                  <a:gd name="T63" fmla="*/ 17 h 32"/>
                  <a:gd name="T64" fmla="*/ 37 w 38"/>
                  <a:gd name="T65" fmla="*/ 15 h 32"/>
                  <a:gd name="T66" fmla="*/ 38 w 38"/>
                  <a:gd name="T6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32">
                    <a:moveTo>
                      <a:pt x="20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1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30"/>
              <p:cNvSpPr>
                <a:spLocks/>
              </p:cNvSpPr>
              <p:nvPr/>
            </p:nvSpPr>
            <p:spPr bwMode="auto">
              <a:xfrm>
                <a:off x="2510" y="647"/>
                <a:ext cx="21" cy="16"/>
              </a:xfrm>
              <a:custGeom>
                <a:avLst/>
                <a:gdLst>
                  <a:gd name="T0" fmla="*/ 1 w 21"/>
                  <a:gd name="T1" fmla="*/ 0 h 16"/>
                  <a:gd name="T2" fmla="*/ 1 w 21"/>
                  <a:gd name="T3" fmla="*/ 0 h 16"/>
                  <a:gd name="T4" fmla="*/ 1 w 21"/>
                  <a:gd name="T5" fmla="*/ 1 h 16"/>
                  <a:gd name="T6" fmla="*/ 0 w 21"/>
                  <a:gd name="T7" fmla="*/ 1 h 16"/>
                  <a:gd name="T8" fmla="*/ 0 w 21"/>
                  <a:gd name="T9" fmla="*/ 2 h 16"/>
                  <a:gd name="T10" fmla="*/ 0 w 21"/>
                  <a:gd name="T11" fmla="*/ 2 h 16"/>
                  <a:gd name="T12" fmla="*/ 18 w 21"/>
                  <a:gd name="T13" fmla="*/ 16 h 16"/>
                  <a:gd name="T14" fmla="*/ 18 w 21"/>
                  <a:gd name="T15" fmla="*/ 15 h 16"/>
                  <a:gd name="T16" fmla="*/ 19 w 21"/>
                  <a:gd name="T17" fmla="*/ 14 h 16"/>
                  <a:gd name="T18" fmla="*/ 20 w 21"/>
                  <a:gd name="T19" fmla="*/ 13 h 16"/>
                  <a:gd name="T20" fmla="*/ 21 w 21"/>
                  <a:gd name="T21" fmla="*/ 12 h 16"/>
                  <a:gd name="T22" fmla="*/ 21 w 21"/>
                  <a:gd name="T23" fmla="*/ 11 h 16"/>
                  <a:gd name="T24" fmla="*/ 1 w 21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6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31"/>
              <p:cNvSpPr>
                <a:spLocks/>
              </p:cNvSpPr>
              <p:nvPr/>
            </p:nvSpPr>
            <p:spPr bwMode="auto">
              <a:xfrm>
                <a:off x="2512" y="619"/>
                <a:ext cx="24" cy="12"/>
              </a:xfrm>
              <a:custGeom>
                <a:avLst/>
                <a:gdLst>
                  <a:gd name="T0" fmla="*/ 0 w 24"/>
                  <a:gd name="T1" fmla="*/ 4 h 12"/>
                  <a:gd name="T2" fmla="*/ 0 w 24"/>
                  <a:gd name="T3" fmla="*/ 4 h 12"/>
                  <a:gd name="T4" fmla="*/ 1 w 24"/>
                  <a:gd name="T5" fmla="*/ 5 h 12"/>
                  <a:gd name="T6" fmla="*/ 1 w 24"/>
                  <a:gd name="T7" fmla="*/ 7 h 12"/>
                  <a:gd name="T8" fmla="*/ 1 w 24"/>
                  <a:gd name="T9" fmla="*/ 8 h 12"/>
                  <a:gd name="T10" fmla="*/ 1 w 24"/>
                  <a:gd name="T11" fmla="*/ 9 h 12"/>
                  <a:gd name="T12" fmla="*/ 1 w 24"/>
                  <a:gd name="T13" fmla="*/ 10 h 12"/>
                  <a:gd name="T14" fmla="*/ 1 w 24"/>
                  <a:gd name="T15" fmla="*/ 12 h 12"/>
                  <a:gd name="T16" fmla="*/ 1 w 24"/>
                  <a:gd name="T17" fmla="*/ 12 h 12"/>
                  <a:gd name="T18" fmla="*/ 24 w 24"/>
                  <a:gd name="T19" fmla="*/ 11 h 12"/>
                  <a:gd name="T20" fmla="*/ 24 w 24"/>
                  <a:gd name="T21" fmla="*/ 10 h 12"/>
                  <a:gd name="T22" fmla="*/ 24 w 24"/>
                  <a:gd name="T23" fmla="*/ 8 h 12"/>
                  <a:gd name="T24" fmla="*/ 24 w 24"/>
                  <a:gd name="T25" fmla="*/ 7 h 12"/>
                  <a:gd name="T26" fmla="*/ 24 w 24"/>
                  <a:gd name="T27" fmla="*/ 5 h 12"/>
                  <a:gd name="T28" fmla="*/ 23 w 24"/>
                  <a:gd name="T29" fmla="*/ 4 h 12"/>
                  <a:gd name="T30" fmla="*/ 23 w 24"/>
                  <a:gd name="T31" fmla="*/ 2 h 12"/>
                  <a:gd name="T32" fmla="*/ 23 w 24"/>
                  <a:gd name="T33" fmla="*/ 0 h 12"/>
                  <a:gd name="T34" fmla="*/ 23 w 24"/>
                  <a:gd name="T35" fmla="*/ 0 h 12"/>
                  <a:gd name="T36" fmla="*/ 0 w 24"/>
                  <a:gd name="T3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12">
                    <a:moveTo>
                      <a:pt x="0" y="4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2"/>
              <p:cNvSpPr>
                <a:spLocks/>
              </p:cNvSpPr>
              <p:nvPr/>
            </p:nvSpPr>
            <p:spPr bwMode="auto">
              <a:xfrm>
                <a:off x="2506" y="585"/>
                <a:ext cx="29" cy="38"/>
              </a:xfrm>
              <a:custGeom>
                <a:avLst/>
                <a:gdLst>
                  <a:gd name="T0" fmla="*/ 0 w 29"/>
                  <a:gd name="T1" fmla="*/ 1 h 38"/>
                  <a:gd name="T2" fmla="*/ 0 w 29"/>
                  <a:gd name="T3" fmla="*/ 2 h 38"/>
                  <a:gd name="T4" fmla="*/ 0 w 29"/>
                  <a:gd name="T5" fmla="*/ 4 h 38"/>
                  <a:gd name="T6" fmla="*/ 0 w 29"/>
                  <a:gd name="T7" fmla="*/ 6 h 38"/>
                  <a:gd name="T8" fmla="*/ 0 w 29"/>
                  <a:gd name="T9" fmla="*/ 7 h 38"/>
                  <a:gd name="T10" fmla="*/ 1 w 29"/>
                  <a:gd name="T11" fmla="*/ 9 h 38"/>
                  <a:gd name="T12" fmla="*/ 1 w 29"/>
                  <a:gd name="T13" fmla="*/ 11 h 38"/>
                  <a:gd name="T14" fmla="*/ 1 w 29"/>
                  <a:gd name="T15" fmla="*/ 13 h 38"/>
                  <a:gd name="T16" fmla="*/ 2 w 29"/>
                  <a:gd name="T17" fmla="*/ 16 h 38"/>
                  <a:gd name="T18" fmla="*/ 3 w 29"/>
                  <a:gd name="T19" fmla="*/ 20 h 38"/>
                  <a:gd name="T20" fmla="*/ 3 w 29"/>
                  <a:gd name="T21" fmla="*/ 23 h 38"/>
                  <a:gd name="T22" fmla="*/ 4 w 29"/>
                  <a:gd name="T23" fmla="*/ 26 h 38"/>
                  <a:gd name="T24" fmla="*/ 5 w 29"/>
                  <a:gd name="T25" fmla="*/ 29 h 38"/>
                  <a:gd name="T26" fmla="*/ 5 w 29"/>
                  <a:gd name="T27" fmla="*/ 33 h 38"/>
                  <a:gd name="T28" fmla="*/ 6 w 29"/>
                  <a:gd name="T29" fmla="*/ 36 h 38"/>
                  <a:gd name="T30" fmla="*/ 6 w 29"/>
                  <a:gd name="T31" fmla="*/ 38 h 38"/>
                  <a:gd name="T32" fmla="*/ 29 w 29"/>
                  <a:gd name="T33" fmla="*/ 34 h 38"/>
                  <a:gd name="T34" fmla="*/ 28 w 29"/>
                  <a:gd name="T35" fmla="*/ 31 h 38"/>
                  <a:gd name="T36" fmla="*/ 27 w 29"/>
                  <a:gd name="T37" fmla="*/ 28 h 38"/>
                  <a:gd name="T38" fmla="*/ 27 w 29"/>
                  <a:gd name="T39" fmla="*/ 25 h 38"/>
                  <a:gd name="T40" fmla="*/ 26 w 29"/>
                  <a:gd name="T41" fmla="*/ 21 h 38"/>
                  <a:gd name="T42" fmla="*/ 25 w 29"/>
                  <a:gd name="T43" fmla="*/ 18 h 38"/>
                  <a:gd name="T44" fmla="*/ 25 w 29"/>
                  <a:gd name="T45" fmla="*/ 15 h 38"/>
                  <a:gd name="T46" fmla="*/ 24 w 29"/>
                  <a:gd name="T47" fmla="*/ 12 h 38"/>
                  <a:gd name="T48" fmla="*/ 24 w 29"/>
                  <a:gd name="T49" fmla="*/ 9 h 38"/>
                  <a:gd name="T50" fmla="*/ 23 w 29"/>
                  <a:gd name="T51" fmla="*/ 8 h 38"/>
                  <a:gd name="T52" fmla="*/ 23 w 29"/>
                  <a:gd name="T53" fmla="*/ 6 h 38"/>
                  <a:gd name="T54" fmla="*/ 23 w 29"/>
                  <a:gd name="T55" fmla="*/ 5 h 38"/>
                  <a:gd name="T56" fmla="*/ 23 w 29"/>
                  <a:gd name="T57" fmla="*/ 4 h 38"/>
                  <a:gd name="T58" fmla="*/ 23 w 29"/>
                  <a:gd name="T59" fmla="*/ 2 h 38"/>
                  <a:gd name="T60" fmla="*/ 23 w 29"/>
                  <a:gd name="T61" fmla="*/ 1 h 38"/>
                  <a:gd name="T62" fmla="*/ 23 w 29"/>
                  <a:gd name="T63" fmla="*/ 0 h 38"/>
                  <a:gd name="T64" fmla="*/ 0 w 29"/>
                  <a:gd name="T6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38">
                    <a:moveTo>
                      <a:pt x="0" y="1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4" y="26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29" y="34"/>
                    </a:lnTo>
                    <a:lnTo>
                      <a:pt x="28" y="31"/>
                    </a:lnTo>
                    <a:lnTo>
                      <a:pt x="27" y="28"/>
                    </a:lnTo>
                    <a:lnTo>
                      <a:pt x="27" y="25"/>
                    </a:lnTo>
                    <a:lnTo>
                      <a:pt x="26" y="21"/>
                    </a:lnTo>
                    <a:lnTo>
                      <a:pt x="25" y="18"/>
                    </a:lnTo>
                    <a:lnTo>
                      <a:pt x="25" y="15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3"/>
              <p:cNvSpPr>
                <a:spLocks/>
              </p:cNvSpPr>
              <p:nvPr/>
            </p:nvSpPr>
            <p:spPr bwMode="auto">
              <a:xfrm>
                <a:off x="2514" y="534"/>
                <a:ext cx="42" cy="37"/>
              </a:xfrm>
              <a:custGeom>
                <a:avLst/>
                <a:gdLst>
                  <a:gd name="T0" fmla="*/ 27 w 42"/>
                  <a:gd name="T1" fmla="*/ 0 h 37"/>
                  <a:gd name="T2" fmla="*/ 27 w 42"/>
                  <a:gd name="T3" fmla="*/ 1 h 37"/>
                  <a:gd name="T4" fmla="*/ 26 w 42"/>
                  <a:gd name="T5" fmla="*/ 1 h 37"/>
                  <a:gd name="T6" fmla="*/ 25 w 42"/>
                  <a:gd name="T7" fmla="*/ 2 h 37"/>
                  <a:gd name="T8" fmla="*/ 25 w 42"/>
                  <a:gd name="T9" fmla="*/ 2 h 37"/>
                  <a:gd name="T10" fmla="*/ 24 w 42"/>
                  <a:gd name="T11" fmla="*/ 3 h 37"/>
                  <a:gd name="T12" fmla="*/ 22 w 42"/>
                  <a:gd name="T13" fmla="*/ 4 h 37"/>
                  <a:gd name="T14" fmla="*/ 21 w 42"/>
                  <a:gd name="T15" fmla="*/ 5 h 37"/>
                  <a:gd name="T16" fmla="*/ 19 w 42"/>
                  <a:gd name="T17" fmla="*/ 7 h 37"/>
                  <a:gd name="T18" fmla="*/ 16 w 42"/>
                  <a:gd name="T19" fmla="*/ 9 h 37"/>
                  <a:gd name="T20" fmla="*/ 14 w 42"/>
                  <a:gd name="T21" fmla="*/ 10 h 37"/>
                  <a:gd name="T22" fmla="*/ 12 w 42"/>
                  <a:gd name="T23" fmla="*/ 12 h 37"/>
                  <a:gd name="T24" fmla="*/ 10 w 42"/>
                  <a:gd name="T25" fmla="*/ 13 h 37"/>
                  <a:gd name="T26" fmla="*/ 9 w 42"/>
                  <a:gd name="T27" fmla="*/ 14 h 37"/>
                  <a:gd name="T28" fmla="*/ 8 w 42"/>
                  <a:gd name="T29" fmla="*/ 15 h 37"/>
                  <a:gd name="T30" fmla="*/ 7 w 42"/>
                  <a:gd name="T31" fmla="*/ 16 h 37"/>
                  <a:gd name="T32" fmla="*/ 6 w 42"/>
                  <a:gd name="T33" fmla="*/ 18 h 37"/>
                  <a:gd name="T34" fmla="*/ 4 w 42"/>
                  <a:gd name="T35" fmla="*/ 19 h 37"/>
                  <a:gd name="T36" fmla="*/ 3 w 42"/>
                  <a:gd name="T37" fmla="*/ 20 h 37"/>
                  <a:gd name="T38" fmla="*/ 2 w 42"/>
                  <a:gd name="T39" fmla="*/ 21 h 37"/>
                  <a:gd name="T40" fmla="*/ 1 w 42"/>
                  <a:gd name="T41" fmla="*/ 23 h 37"/>
                  <a:gd name="T42" fmla="*/ 0 w 42"/>
                  <a:gd name="T43" fmla="*/ 23 h 37"/>
                  <a:gd name="T44" fmla="*/ 19 w 42"/>
                  <a:gd name="T45" fmla="*/ 37 h 37"/>
                  <a:gd name="T46" fmla="*/ 19 w 42"/>
                  <a:gd name="T47" fmla="*/ 37 h 37"/>
                  <a:gd name="T48" fmla="*/ 19 w 42"/>
                  <a:gd name="T49" fmla="*/ 36 h 37"/>
                  <a:gd name="T50" fmla="*/ 20 w 42"/>
                  <a:gd name="T51" fmla="*/ 35 h 37"/>
                  <a:gd name="T52" fmla="*/ 21 w 42"/>
                  <a:gd name="T53" fmla="*/ 35 h 37"/>
                  <a:gd name="T54" fmla="*/ 22 w 42"/>
                  <a:gd name="T55" fmla="*/ 34 h 37"/>
                  <a:gd name="T56" fmla="*/ 22 w 42"/>
                  <a:gd name="T57" fmla="*/ 33 h 37"/>
                  <a:gd name="T58" fmla="*/ 23 w 42"/>
                  <a:gd name="T59" fmla="*/ 32 h 37"/>
                  <a:gd name="T60" fmla="*/ 24 w 42"/>
                  <a:gd name="T61" fmla="*/ 31 h 37"/>
                  <a:gd name="T62" fmla="*/ 25 w 42"/>
                  <a:gd name="T63" fmla="*/ 31 h 37"/>
                  <a:gd name="T64" fmla="*/ 26 w 42"/>
                  <a:gd name="T65" fmla="*/ 30 h 37"/>
                  <a:gd name="T66" fmla="*/ 28 w 42"/>
                  <a:gd name="T67" fmla="*/ 28 h 37"/>
                  <a:gd name="T68" fmla="*/ 30 w 42"/>
                  <a:gd name="T69" fmla="*/ 27 h 37"/>
                  <a:gd name="T70" fmla="*/ 32 w 42"/>
                  <a:gd name="T71" fmla="*/ 25 h 37"/>
                  <a:gd name="T72" fmla="*/ 34 w 42"/>
                  <a:gd name="T73" fmla="*/ 24 h 37"/>
                  <a:gd name="T74" fmla="*/ 36 w 42"/>
                  <a:gd name="T75" fmla="*/ 22 h 37"/>
                  <a:gd name="T76" fmla="*/ 38 w 42"/>
                  <a:gd name="T77" fmla="*/ 20 h 37"/>
                  <a:gd name="T78" fmla="*/ 39 w 42"/>
                  <a:gd name="T79" fmla="*/ 19 h 37"/>
                  <a:gd name="T80" fmla="*/ 40 w 42"/>
                  <a:gd name="T81" fmla="*/ 18 h 37"/>
                  <a:gd name="T82" fmla="*/ 42 w 42"/>
                  <a:gd name="T83" fmla="*/ 18 h 37"/>
                  <a:gd name="T84" fmla="*/ 42 w 42"/>
                  <a:gd name="T85" fmla="*/ 17 h 37"/>
                  <a:gd name="T86" fmla="*/ 42 w 42"/>
                  <a:gd name="T87" fmla="*/ 17 h 37"/>
                  <a:gd name="T88" fmla="*/ 27 w 42"/>
                  <a:gd name="T8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" h="37">
                    <a:moveTo>
                      <a:pt x="27" y="0"/>
                    </a:moveTo>
                    <a:lnTo>
                      <a:pt x="27" y="1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19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4" y="19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0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2" y="25"/>
                    </a:lnTo>
                    <a:lnTo>
                      <a:pt x="34" y="24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4"/>
              <p:cNvSpPr>
                <a:spLocks/>
              </p:cNvSpPr>
              <p:nvPr/>
            </p:nvSpPr>
            <p:spPr bwMode="auto">
              <a:xfrm>
                <a:off x="2541" y="531"/>
                <a:ext cx="24" cy="20"/>
              </a:xfrm>
              <a:custGeom>
                <a:avLst/>
                <a:gdLst>
                  <a:gd name="T0" fmla="*/ 2 w 24"/>
                  <a:gd name="T1" fmla="*/ 0 h 20"/>
                  <a:gd name="T2" fmla="*/ 2 w 24"/>
                  <a:gd name="T3" fmla="*/ 0 h 20"/>
                  <a:gd name="T4" fmla="*/ 2 w 24"/>
                  <a:gd name="T5" fmla="*/ 0 h 20"/>
                  <a:gd name="T6" fmla="*/ 2 w 24"/>
                  <a:gd name="T7" fmla="*/ 1 h 20"/>
                  <a:gd name="T8" fmla="*/ 2 w 24"/>
                  <a:gd name="T9" fmla="*/ 1 h 20"/>
                  <a:gd name="T10" fmla="*/ 2 w 24"/>
                  <a:gd name="T11" fmla="*/ 1 h 20"/>
                  <a:gd name="T12" fmla="*/ 1 w 24"/>
                  <a:gd name="T13" fmla="*/ 1 h 20"/>
                  <a:gd name="T14" fmla="*/ 1 w 24"/>
                  <a:gd name="T15" fmla="*/ 1 h 20"/>
                  <a:gd name="T16" fmla="*/ 1 w 24"/>
                  <a:gd name="T17" fmla="*/ 1 h 20"/>
                  <a:gd name="T18" fmla="*/ 1 w 24"/>
                  <a:gd name="T19" fmla="*/ 1 h 20"/>
                  <a:gd name="T20" fmla="*/ 1 w 24"/>
                  <a:gd name="T21" fmla="*/ 2 h 20"/>
                  <a:gd name="T22" fmla="*/ 1 w 24"/>
                  <a:gd name="T23" fmla="*/ 2 h 20"/>
                  <a:gd name="T24" fmla="*/ 0 w 24"/>
                  <a:gd name="T25" fmla="*/ 2 h 20"/>
                  <a:gd name="T26" fmla="*/ 0 w 24"/>
                  <a:gd name="T27" fmla="*/ 3 h 20"/>
                  <a:gd name="T28" fmla="*/ 0 w 24"/>
                  <a:gd name="T29" fmla="*/ 3 h 20"/>
                  <a:gd name="T30" fmla="*/ 0 w 24"/>
                  <a:gd name="T31" fmla="*/ 3 h 20"/>
                  <a:gd name="T32" fmla="*/ 15 w 24"/>
                  <a:gd name="T33" fmla="*/ 20 h 20"/>
                  <a:gd name="T34" fmla="*/ 17 w 24"/>
                  <a:gd name="T35" fmla="*/ 19 h 20"/>
                  <a:gd name="T36" fmla="*/ 17 w 24"/>
                  <a:gd name="T37" fmla="*/ 18 h 20"/>
                  <a:gd name="T38" fmla="*/ 18 w 24"/>
                  <a:gd name="T39" fmla="*/ 16 h 20"/>
                  <a:gd name="T40" fmla="*/ 19 w 24"/>
                  <a:gd name="T41" fmla="*/ 15 h 20"/>
                  <a:gd name="T42" fmla="*/ 20 w 24"/>
                  <a:gd name="T43" fmla="*/ 14 h 20"/>
                  <a:gd name="T44" fmla="*/ 21 w 24"/>
                  <a:gd name="T45" fmla="*/ 13 h 20"/>
                  <a:gd name="T46" fmla="*/ 21 w 24"/>
                  <a:gd name="T47" fmla="*/ 12 h 20"/>
                  <a:gd name="T48" fmla="*/ 22 w 24"/>
                  <a:gd name="T49" fmla="*/ 11 h 20"/>
                  <a:gd name="T50" fmla="*/ 22 w 24"/>
                  <a:gd name="T51" fmla="*/ 9 h 20"/>
                  <a:gd name="T52" fmla="*/ 23 w 24"/>
                  <a:gd name="T53" fmla="*/ 8 h 20"/>
                  <a:gd name="T54" fmla="*/ 23 w 24"/>
                  <a:gd name="T55" fmla="*/ 7 h 20"/>
                  <a:gd name="T56" fmla="*/ 24 w 24"/>
                  <a:gd name="T57" fmla="*/ 5 h 20"/>
                  <a:gd name="T58" fmla="*/ 24 w 24"/>
                  <a:gd name="T59" fmla="*/ 4 h 20"/>
                  <a:gd name="T60" fmla="*/ 24 w 24"/>
                  <a:gd name="T61" fmla="*/ 3 h 20"/>
                  <a:gd name="T62" fmla="*/ 24 w 24"/>
                  <a:gd name="T63" fmla="*/ 2 h 20"/>
                  <a:gd name="T64" fmla="*/ 2 w 24"/>
                  <a:gd name="T6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0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5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5"/>
              <p:cNvSpPr>
                <a:spLocks/>
              </p:cNvSpPr>
              <p:nvPr/>
            </p:nvSpPr>
            <p:spPr bwMode="auto">
              <a:xfrm>
                <a:off x="2523" y="486"/>
                <a:ext cx="31" cy="32"/>
              </a:xfrm>
              <a:custGeom>
                <a:avLst/>
                <a:gdLst>
                  <a:gd name="T0" fmla="*/ 0 w 31"/>
                  <a:gd name="T1" fmla="*/ 1 h 32"/>
                  <a:gd name="T2" fmla="*/ 0 w 31"/>
                  <a:gd name="T3" fmla="*/ 1 h 32"/>
                  <a:gd name="T4" fmla="*/ 0 w 31"/>
                  <a:gd name="T5" fmla="*/ 2 h 32"/>
                  <a:gd name="T6" fmla="*/ 0 w 31"/>
                  <a:gd name="T7" fmla="*/ 4 h 32"/>
                  <a:gd name="T8" fmla="*/ 1 w 31"/>
                  <a:gd name="T9" fmla="*/ 6 h 32"/>
                  <a:gd name="T10" fmla="*/ 1 w 31"/>
                  <a:gd name="T11" fmla="*/ 7 h 32"/>
                  <a:gd name="T12" fmla="*/ 1 w 31"/>
                  <a:gd name="T13" fmla="*/ 9 h 32"/>
                  <a:gd name="T14" fmla="*/ 2 w 31"/>
                  <a:gd name="T15" fmla="*/ 10 h 32"/>
                  <a:gd name="T16" fmla="*/ 2 w 31"/>
                  <a:gd name="T17" fmla="*/ 12 h 32"/>
                  <a:gd name="T18" fmla="*/ 3 w 31"/>
                  <a:gd name="T19" fmla="*/ 13 h 32"/>
                  <a:gd name="T20" fmla="*/ 3 w 31"/>
                  <a:gd name="T21" fmla="*/ 15 h 32"/>
                  <a:gd name="T22" fmla="*/ 4 w 31"/>
                  <a:gd name="T23" fmla="*/ 16 h 32"/>
                  <a:gd name="T24" fmla="*/ 4 w 31"/>
                  <a:gd name="T25" fmla="*/ 17 h 32"/>
                  <a:gd name="T26" fmla="*/ 5 w 31"/>
                  <a:gd name="T27" fmla="*/ 19 h 32"/>
                  <a:gd name="T28" fmla="*/ 5 w 31"/>
                  <a:gd name="T29" fmla="*/ 20 h 32"/>
                  <a:gd name="T30" fmla="*/ 6 w 31"/>
                  <a:gd name="T31" fmla="*/ 21 h 32"/>
                  <a:gd name="T32" fmla="*/ 7 w 31"/>
                  <a:gd name="T33" fmla="*/ 22 h 32"/>
                  <a:gd name="T34" fmla="*/ 8 w 31"/>
                  <a:gd name="T35" fmla="*/ 24 h 32"/>
                  <a:gd name="T36" fmla="*/ 9 w 31"/>
                  <a:gd name="T37" fmla="*/ 26 h 32"/>
                  <a:gd name="T38" fmla="*/ 10 w 31"/>
                  <a:gd name="T39" fmla="*/ 28 h 32"/>
                  <a:gd name="T40" fmla="*/ 11 w 31"/>
                  <a:gd name="T41" fmla="*/ 30 h 32"/>
                  <a:gd name="T42" fmla="*/ 13 w 31"/>
                  <a:gd name="T43" fmla="*/ 32 h 32"/>
                  <a:gd name="T44" fmla="*/ 31 w 31"/>
                  <a:gd name="T45" fmla="*/ 19 h 32"/>
                  <a:gd name="T46" fmla="*/ 30 w 31"/>
                  <a:gd name="T47" fmla="*/ 17 h 32"/>
                  <a:gd name="T48" fmla="*/ 29 w 31"/>
                  <a:gd name="T49" fmla="*/ 16 h 32"/>
                  <a:gd name="T50" fmla="*/ 28 w 31"/>
                  <a:gd name="T51" fmla="*/ 14 h 32"/>
                  <a:gd name="T52" fmla="*/ 27 w 31"/>
                  <a:gd name="T53" fmla="*/ 12 h 32"/>
                  <a:gd name="T54" fmla="*/ 27 w 31"/>
                  <a:gd name="T55" fmla="*/ 11 h 32"/>
                  <a:gd name="T56" fmla="*/ 26 w 31"/>
                  <a:gd name="T57" fmla="*/ 11 h 32"/>
                  <a:gd name="T58" fmla="*/ 26 w 31"/>
                  <a:gd name="T59" fmla="*/ 10 h 32"/>
                  <a:gd name="T60" fmla="*/ 25 w 31"/>
                  <a:gd name="T61" fmla="*/ 9 h 32"/>
                  <a:gd name="T62" fmla="*/ 25 w 31"/>
                  <a:gd name="T63" fmla="*/ 8 h 32"/>
                  <a:gd name="T64" fmla="*/ 25 w 31"/>
                  <a:gd name="T65" fmla="*/ 7 h 32"/>
                  <a:gd name="T66" fmla="*/ 24 w 31"/>
                  <a:gd name="T67" fmla="*/ 7 h 32"/>
                  <a:gd name="T68" fmla="*/ 24 w 31"/>
                  <a:gd name="T69" fmla="*/ 6 h 32"/>
                  <a:gd name="T70" fmla="*/ 24 w 31"/>
                  <a:gd name="T71" fmla="*/ 5 h 32"/>
                  <a:gd name="T72" fmla="*/ 24 w 31"/>
                  <a:gd name="T73" fmla="*/ 4 h 32"/>
                  <a:gd name="T74" fmla="*/ 23 w 31"/>
                  <a:gd name="T75" fmla="*/ 3 h 32"/>
                  <a:gd name="T76" fmla="*/ 23 w 31"/>
                  <a:gd name="T77" fmla="*/ 3 h 32"/>
                  <a:gd name="T78" fmla="*/ 23 w 31"/>
                  <a:gd name="T79" fmla="*/ 2 h 32"/>
                  <a:gd name="T80" fmla="*/ 23 w 31"/>
                  <a:gd name="T81" fmla="*/ 1 h 32"/>
                  <a:gd name="T82" fmla="*/ 23 w 31"/>
                  <a:gd name="T83" fmla="*/ 1 h 32"/>
                  <a:gd name="T84" fmla="*/ 23 w 31"/>
                  <a:gd name="T85" fmla="*/ 0 h 32"/>
                  <a:gd name="T86" fmla="*/ 23 w 31"/>
                  <a:gd name="T87" fmla="*/ 0 h 32"/>
                  <a:gd name="T88" fmla="*/ 0 w 31"/>
                  <a:gd name="T89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32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3" y="32"/>
                    </a:lnTo>
                    <a:lnTo>
                      <a:pt x="31" y="19"/>
                    </a:lnTo>
                    <a:lnTo>
                      <a:pt x="30" y="17"/>
                    </a:lnTo>
                    <a:lnTo>
                      <a:pt x="29" y="16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6"/>
              <p:cNvSpPr>
                <a:spLocks/>
              </p:cNvSpPr>
              <p:nvPr/>
            </p:nvSpPr>
            <p:spPr bwMode="auto">
              <a:xfrm>
                <a:off x="2523" y="464"/>
                <a:ext cx="26" cy="23"/>
              </a:xfrm>
              <a:custGeom>
                <a:avLst/>
                <a:gdLst>
                  <a:gd name="T0" fmla="*/ 5 w 26"/>
                  <a:gd name="T1" fmla="*/ 0 h 23"/>
                  <a:gd name="T2" fmla="*/ 4 w 26"/>
                  <a:gd name="T3" fmla="*/ 2 h 23"/>
                  <a:gd name="T4" fmla="*/ 4 w 26"/>
                  <a:gd name="T5" fmla="*/ 3 h 23"/>
                  <a:gd name="T6" fmla="*/ 3 w 26"/>
                  <a:gd name="T7" fmla="*/ 5 h 23"/>
                  <a:gd name="T8" fmla="*/ 3 w 26"/>
                  <a:gd name="T9" fmla="*/ 7 h 23"/>
                  <a:gd name="T10" fmla="*/ 2 w 26"/>
                  <a:gd name="T11" fmla="*/ 9 h 23"/>
                  <a:gd name="T12" fmla="*/ 2 w 26"/>
                  <a:gd name="T13" fmla="*/ 10 h 23"/>
                  <a:gd name="T14" fmla="*/ 1 w 26"/>
                  <a:gd name="T15" fmla="*/ 12 h 23"/>
                  <a:gd name="T16" fmla="*/ 1 w 26"/>
                  <a:gd name="T17" fmla="*/ 14 h 23"/>
                  <a:gd name="T18" fmla="*/ 0 w 26"/>
                  <a:gd name="T19" fmla="*/ 15 h 23"/>
                  <a:gd name="T20" fmla="*/ 0 w 26"/>
                  <a:gd name="T21" fmla="*/ 17 h 23"/>
                  <a:gd name="T22" fmla="*/ 0 w 26"/>
                  <a:gd name="T23" fmla="*/ 19 h 23"/>
                  <a:gd name="T24" fmla="*/ 0 w 26"/>
                  <a:gd name="T25" fmla="*/ 21 h 23"/>
                  <a:gd name="T26" fmla="*/ 0 w 26"/>
                  <a:gd name="T27" fmla="*/ 23 h 23"/>
                  <a:gd name="T28" fmla="*/ 23 w 26"/>
                  <a:gd name="T29" fmla="*/ 22 h 23"/>
                  <a:gd name="T30" fmla="*/ 23 w 26"/>
                  <a:gd name="T31" fmla="*/ 21 h 23"/>
                  <a:gd name="T32" fmla="*/ 23 w 26"/>
                  <a:gd name="T33" fmla="*/ 20 h 23"/>
                  <a:gd name="T34" fmla="*/ 23 w 26"/>
                  <a:gd name="T35" fmla="*/ 19 h 23"/>
                  <a:gd name="T36" fmla="*/ 23 w 26"/>
                  <a:gd name="T37" fmla="*/ 18 h 23"/>
                  <a:gd name="T38" fmla="*/ 23 w 26"/>
                  <a:gd name="T39" fmla="*/ 18 h 23"/>
                  <a:gd name="T40" fmla="*/ 23 w 26"/>
                  <a:gd name="T41" fmla="*/ 17 h 23"/>
                  <a:gd name="T42" fmla="*/ 24 w 26"/>
                  <a:gd name="T43" fmla="*/ 16 h 23"/>
                  <a:gd name="T44" fmla="*/ 24 w 26"/>
                  <a:gd name="T45" fmla="*/ 15 h 23"/>
                  <a:gd name="T46" fmla="*/ 24 w 26"/>
                  <a:gd name="T47" fmla="*/ 14 h 23"/>
                  <a:gd name="T48" fmla="*/ 25 w 26"/>
                  <a:gd name="T49" fmla="*/ 13 h 23"/>
                  <a:gd name="T50" fmla="*/ 25 w 26"/>
                  <a:gd name="T51" fmla="*/ 12 h 23"/>
                  <a:gd name="T52" fmla="*/ 25 w 26"/>
                  <a:gd name="T53" fmla="*/ 11 h 23"/>
                  <a:gd name="T54" fmla="*/ 26 w 26"/>
                  <a:gd name="T55" fmla="*/ 10 h 23"/>
                  <a:gd name="T56" fmla="*/ 5 w 26"/>
                  <a:gd name="T5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" h="23">
                    <a:moveTo>
                      <a:pt x="5" y="0"/>
                    </a:moveTo>
                    <a:lnTo>
                      <a:pt x="4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7"/>
              <p:cNvSpPr>
                <a:spLocks/>
              </p:cNvSpPr>
              <p:nvPr/>
            </p:nvSpPr>
            <p:spPr bwMode="auto">
              <a:xfrm>
                <a:off x="2545" y="437"/>
                <a:ext cx="20" cy="23"/>
              </a:xfrm>
              <a:custGeom>
                <a:avLst/>
                <a:gdLst>
                  <a:gd name="T0" fmla="*/ 8 w 20"/>
                  <a:gd name="T1" fmla="*/ 0 h 23"/>
                  <a:gd name="T2" fmla="*/ 8 w 20"/>
                  <a:gd name="T3" fmla="*/ 0 h 23"/>
                  <a:gd name="T4" fmla="*/ 7 w 20"/>
                  <a:gd name="T5" fmla="*/ 1 h 23"/>
                  <a:gd name="T6" fmla="*/ 5 w 20"/>
                  <a:gd name="T7" fmla="*/ 2 h 23"/>
                  <a:gd name="T8" fmla="*/ 3 w 20"/>
                  <a:gd name="T9" fmla="*/ 3 h 23"/>
                  <a:gd name="T10" fmla="*/ 1 w 20"/>
                  <a:gd name="T11" fmla="*/ 5 h 23"/>
                  <a:gd name="T12" fmla="*/ 0 w 20"/>
                  <a:gd name="T13" fmla="*/ 6 h 23"/>
                  <a:gd name="T14" fmla="*/ 15 w 20"/>
                  <a:gd name="T15" fmla="*/ 23 h 23"/>
                  <a:gd name="T16" fmla="*/ 15 w 20"/>
                  <a:gd name="T17" fmla="*/ 23 h 23"/>
                  <a:gd name="T18" fmla="*/ 16 w 20"/>
                  <a:gd name="T19" fmla="*/ 22 h 23"/>
                  <a:gd name="T20" fmla="*/ 17 w 20"/>
                  <a:gd name="T21" fmla="*/ 21 h 23"/>
                  <a:gd name="T22" fmla="*/ 18 w 20"/>
                  <a:gd name="T23" fmla="*/ 20 h 23"/>
                  <a:gd name="T24" fmla="*/ 20 w 20"/>
                  <a:gd name="T25" fmla="*/ 20 h 23"/>
                  <a:gd name="T26" fmla="*/ 20 w 20"/>
                  <a:gd name="T27" fmla="*/ 20 h 23"/>
                  <a:gd name="T28" fmla="*/ 8 w 20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3">
                    <a:moveTo>
                      <a:pt x="8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8"/>
              <p:cNvSpPr>
                <a:spLocks/>
              </p:cNvSpPr>
              <p:nvPr/>
            </p:nvSpPr>
            <p:spPr bwMode="auto">
              <a:xfrm>
                <a:off x="2553" y="426"/>
                <a:ext cx="43" cy="31"/>
              </a:xfrm>
              <a:custGeom>
                <a:avLst/>
                <a:gdLst>
                  <a:gd name="T0" fmla="*/ 40 w 43"/>
                  <a:gd name="T1" fmla="*/ 0 h 31"/>
                  <a:gd name="T2" fmla="*/ 40 w 43"/>
                  <a:gd name="T3" fmla="*/ 0 h 31"/>
                  <a:gd name="T4" fmla="*/ 38 w 43"/>
                  <a:gd name="T5" fmla="*/ 0 h 31"/>
                  <a:gd name="T6" fmla="*/ 36 w 43"/>
                  <a:gd name="T7" fmla="*/ 0 h 31"/>
                  <a:gd name="T8" fmla="*/ 33 w 43"/>
                  <a:gd name="T9" fmla="*/ 1 h 31"/>
                  <a:gd name="T10" fmla="*/ 31 w 43"/>
                  <a:gd name="T11" fmla="*/ 1 h 31"/>
                  <a:gd name="T12" fmla="*/ 29 w 43"/>
                  <a:gd name="T13" fmla="*/ 1 h 31"/>
                  <a:gd name="T14" fmla="*/ 27 w 43"/>
                  <a:gd name="T15" fmla="*/ 2 h 31"/>
                  <a:gd name="T16" fmla="*/ 25 w 43"/>
                  <a:gd name="T17" fmla="*/ 2 h 31"/>
                  <a:gd name="T18" fmla="*/ 23 w 43"/>
                  <a:gd name="T19" fmla="*/ 3 h 31"/>
                  <a:gd name="T20" fmla="*/ 21 w 43"/>
                  <a:gd name="T21" fmla="*/ 3 h 31"/>
                  <a:gd name="T22" fmla="*/ 18 w 43"/>
                  <a:gd name="T23" fmla="*/ 4 h 31"/>
                  <a:gd name="T24" fmla="*/ 16 w 43"/>
                  <a:gd name="T25" fmla="*/ 4 h 31"/>
                  <a:gd name="T26" fmla="*/ 14 w 43"/>
                  <a:gd name="T27" fmla="*/ 5 h 31"/>
                  <a:gd name="T28" fmla="*/ 12 w 43"/>
                  <a:gd name="T29" fmla="*/ 6 h 31"/>
                  <a:gd name="T30" fmla="*/ 10 w 43"/>
                  <a:gd name="T31" fmla="*/ 6 h 31"/>
                  <a:gd name="T32" fmla="*/ 8 w 43"/>
                  <a:gd name="T33" fmla="*/ 7 h 31"/>
                  <a:gd name="T34" fmla="*/ 6 w 43"/>
                  <a:gd name="T35" fmla="*/ 8 h 31"/>
                  <a:gd name="T36" fmla="*/ 4 w 43"/>
                  <a:gd name="T37" fmla="*/ 9 h 31"/>
                  <a:gd name="T38" fmla="*/ 3 w 43"/>
                  <a:gd name="T39" fmla="*/ 10 h 31"/>
                  <a:gd name="T40" fmla="*/ 0 w 43"/>
                  <a:gd name="T41" fmla="*/ 11 h 31"/>
                  <a:gd name="T42" fmla="*/ 12 w 43"/>
                  <a:gd name="T43" fmla="*/ 31 h 31"/>
                  <a:gd name="T44" fmla="*/ 13 w 43"/>
                  <a:gd name="T45" fmla="*/ 30 h 31"/>
                  <a:gd name="T46" fmla="*/ 14 w 43"/>
                  <a:gd name="T47" fmla="*/ 29 h 31"/>
                  <a:gd name="T48" fmla="*/ 16 w 43"/>
                  <a:gd name="T49" fmla="*/ 29 h 31"/>
                  <a:gd name="T50" fmla="*/ 17 w 43"/>
                  <a:gd name="T51" fmla="*/ 28 h 31"/>
                  <a:gd name="T52" fmla="*/ 18 w 43"/>
                  <a:gd name="T53" fmla="*/ 28 h 31"/>
                  <a:gd name="T54" fmla="*/ 20 w 43"/>
                  <a:gd name="T55" fmla="*/ 27 h 31"/>
                  <a:gd name="T56" fmla="*/ 21 w 43"/>
                  <a:gd name="T57" fmla="*/ 27 h 31"/>
                  <a:gd name="T58" fmla="*/ 23 w 43"/>
                  <a:gd name="T59" fmla="*/ 26 h 31"/>
                  <a:gd name="T60" fmla="*/ 25 w 43"/>
                  <a:gd name="T61" fmla="*/ 26 h 31"/>
                  <a:gd name="T62" fmla="*/ 26 w 43"/>
                  <a:gd name="T63" fmla="*/ 25 h 31"/>
                  <a:gd name="T64" fmla="*/ 28 w 43"/>
                  <a:gd name="T65" fmla="*/ 25 h 31"/>
                  <a:gd name="T66" fmla="*/ 30 w 43"/>
                  <a:gd name="T67" fmla="*/ 24 h 31"/>
                  <a:gd name="T68" fmla="*/ 32 w 43"/>
                  <a:gd name="T69" fmla="*/ 24 h 31"/>
                  <a:gd name="T70" fmla="*/ 33 w 43"/>
                  <a:gd name="T71" fmla="*/ 24 h 31"/>
                  <a:gd name="T72" fmla="*/ 35 w 43"/>
                  <a:gd name="T73" fmla="*/ 23 h 31"/>
                  <a:gd name="T74" fmla="*/ 37 w 43"/>
                  <a:gd name="T75" fmla="*/ 23 h 31"/>
                  <a:gd name="T76" fmla="*/ 39 w 43"/>
                  <a:gd name="T77" fmla="*/ 23 h 31"/>
                  <a:gd name="T78" fmla="*/ 41 w 43"/>
                  <a:gd name="T79" fmla="*/ 22 h 31"/>
                  <a:gd name="T80" fmla="*/ 43 w 43"/>
                  <a:gd name="T81" fmla="*/ 22 h 31"/>
                  <a:gd name="T82" fmla="*/ 43 w 43"/>
                  <a:gd name="T83" fmla="*/ 22 h 31"/>
                  <a:gd name="T84" fmla="*/ 40 w 43"/>
                  <a:gd name="T8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31">
                    <a:moveTo>
                      <a:pt x="40" y="0"/>
                    </a:move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0"/>
                    </a:lnTo>
                    <a:lnTo>
                      <a:pt x="0" y="11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5" y="23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9"/>
              <p:cNvSpPr>
                <a:spLocks/>
              </p:cNvSpPr>
              <p:nvPr/>
            </p:nvSpPr>
            <p:spPr bwMode="auto">
              <a:xfrm>
                <a:off x="2617" y="424"/>
                <a:ext cx="4" cy="23"/>
              </a:xfrm>
              <a:custGeom>
                <a:avLst/>
                <a:gdLst>
                  <a:gd name="T0" fmla="*/ 3 w 4"/>
                  <a:gd name="T1" fmla="*/ 0 h 23"/>
                  <a:gd name="T2" fmla="*/ 3 w 4"/>
                  <a:gd name="T3" fmla="*/ 0 h 23"/>
                  <a:gd name="T4" fmla="*/ 0 w 4"/>
                  <a:gd name="T5" fmla="*/ 0 h 23"/>
                  <a:gd name="T6" fmla="*/ 1 w 4"/>
                  <a:gd name="T7" fmla="*/ 23 h 23"/>
                  <a:gd name="T8" fmla="*/ 4 w 4"/>
                  <a:gd name="T9" fmla="*/ 23 h 23"/>
                  <a:gd name="T10" fmla="*/ 4 w 4"/>
                  <a:gd name="T11" fmla="*/ 23 h 23"/>
                  <a:gd name="T12" fmla="*/ 3 w 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40"/>
              <p:cNvSpPr>
                <a:spLocks/>
              </p:cNvSpPr>
              <p:nvPr/>
            </p:nvSpPr>
            <p:spPr bwMode="auto">
              <a:xfrm>
                <a:off x="2620" y="421"/>
                <a:ext cx="47" cy="26"/>
              </a:xfrm>
              <a:custGeom>
                <a:avLst/>
                <a:gdLst>
                  <a:gd name="T0" fmla="*/ 39 w 47"/>
                  <a:gd name="T1" fmla="*/ 0 h 26"/>
                  <a:gd name="T2" fmla="*/ 38 w 47"/>
                  <a:gd name="T3" fmla="*/ 0 h 26"/>
                  <a:gd name="T4" fmla="*/ 37 w 47"/>
                  <a:gd name="T5" fmla="*/ 0 h 26"/>
                  <a:gd name="T6" fmla="*/ 36 w 47"/>
                  <a:gd name="T7" fmla="*/ 1 h 26"/>
                  <a:gd name="T8" fmla="*/ 35 w 47"/>
                  <a:gd name="T9" fmla="*/ 1 h 26"/>
                  <a:gd name="T10" fmla="*/ 34 w 47"/>
                  <a:gd name="T11" fmla="*/ 1 h 26"/>
                  <a:gd name="T12" fmla="*/ 33 w 47"/>
                  <a:gd name="T13" fmla="*/ 1 h 26"/>
                  <a:gd name="T14" fmla="*/ 31 w 47"/>
                  <a:gd name="T15" fmla="*/ 2 h 26"/>
                  <a:gd name="T16" fmla="*/ 30 w 47"/>
                  <a:gd name="T17" fmla="*/ 2 h 26"/>
                  <a:gd name="T18" fmla="*/ 28 w 47"/>
                  <a:gd name="T19" fmla="*/ 2 h 26"/>
                  <a:gd name="T20" fmla="*/ 27 w 47"/>
                  <a:gd name="T21" fmla="*/ 2 h 26"/>
                  <a:gd name="T22" fmla="*/ 25 w 47"/>
                  <a:gd name="T23" fmla="*/ 2 h 26"/>
                  <a:gd name="T24" fmla="*/ 24 w 47"/>
                  <a:gd name="T25" fmla="*/ 3 h 26"/>
                  <a:gd name="T26" fmla="*/ 23 w 47"/>
                  <a:gd name="T27" fmla="*/ 3 h 26"/>
                  <a:gd name="T28" fmla="*/ 19 w 47"/>
                  <a:gd name="T29" fmla="*/ 3 h 26"/>
                  <a:gd name="T30" fmla="*/ 16 w 47"/>
                  <a:gd name="T31" fmla="*/ 3 h 26"/>
                  <a:gd name="T32" fmla="*/ 12 w 47"/>
                  <a:gd name="T33" fmla="*/ 3 h 26"/>
                  <a:gd name="T34" fmla="*/ 8 w 47"/>
                  <a:gd name="T35" fmla="*/ 3 h 26"/>
                  <a:gd name="T36" fmla="*/ 5 w 47"/>
                  <a:gd name="T37" fmla="*/ 3 h 26"/>
                  <a:gd name="T38" fmla="*/ 0 w 47"/>
                  <a:gd name="T39" fmla="*/ 3 h 26"/>
                  <a:gd name="T40" fmla="*/ 1 w 47"/>
                  <a:gd name="T41" fmla="*/ 26 h 26"/>
                  <a:gd name="T42" fmla="*/ 5 w 47"/>
                  <a:gd name="T43" fmla="*/ 26 h 26"/>
                  <a:gd name="T44" fmla="*/ 8 w 47"/>
                  <a:gd name="T45" fmla="*/ 26 h 26"/>
                  <a:gd name="T46" fmla="*/ 12 w 47"/>
                  <a:gd name="T47" fmla="*/ 26 h 26"/>
                  <a:gd name="T48" fmla="*/ 16 w 47"/>
                  <a:gd name="T49" fmla="*/ 26 h 26"/>
                  <a:gd name="T50" fmla="*/ 20 w 47"/>
                  <a:gd name="T51" fmla="*/ 26 h 26"/>
                  <a:gd name="T52" fmla="*/ 24 w 47"/>
                  <a:gd name="T53" fmla="*/ 25 h 26"/>
                  <a:gd name="T54" fmla="*/ 25 w 47"/>
                  <a:gd name="T55" fmla="*/ 25 h 26"/>
                  <a:gd name="T56" fmla="*/ 28 w 47"/>
                  <a:gd name="T57" fmla="*/ 25 h 26"/>
                  <a:gd name="T58" fmla="*/ 29 w 47"/>
                  <a:gd name="T59" fmla="*/ 25 h 26"/>
                  <a:gd name="T60" fmla="*/ 31 w 47"/>
                  <a:gd name="T61" fmla="*/ 25 h 26"/>
                  <a:gd name="T62" fmla="*/ 33 w 47"/>
                  <a:gd name="T63" fmla="*/ 24 h 26"/>
                  <a:gd name="T64" fmla="*/ 35 w 47"/>
                  <a:gd name="T65" fmla="*/ 24 h 26"/>
                  <a:gd name="T66" fmla="*/ 37 w 47"/>
                  <a:gd name="T67" fmla="*/ 24 h 26"/>
                  <a:gd name="T68" fmla="*/ 39 w 47"/>
                  <a:gd name="T69" fmla="*/ 23 h 26"/>
                  <a:gd name="T70" fmla="*/ 41 w 47"/>
                  <a:gd name="T71" fmla="*/ 23 h 26"/>
                  <a:gd name="T72" fmla="*/ 43 w 47"/>
                  <a:gd name="T73" fmla="*/ 22 h 26"/>
                  <a:gd name="T74" fmla="*/ 44 w 47"/>
                  <a:gd name="T75" fmla="*/ 22 h 26"/>
                  <a:gd name="T76" fmla="*/ 46 w 47"/>
                  <a:gd name="T77" fmla="*/ 21 h 26"/>
                  <a:gd name="T78" fmla="*/ 47 w 47"/>
                  <a:gd name="T79" fmla="*/ 21 h 26"/>
                  <a:gd name="T80" fmla="*/ 39 w 47"/>
                  <a:gd name="T8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" h="26">
                    <a:moveTo>
                      <a:pt x="39" y="0"/>
                    </a:moveTo>
                    <a:lnTo>
                      <a:pt x="38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1" y="26"/>
                    </a:lnTo>
                    <a:lnTo>
                      <a:pt x="5" y="26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41"/>
              <p:cNvSpPr>
                <a:spLocks/>
              </p:cNvSpPr>
              <p:nvPr/>
            </p:nvSpPr>
            <p:spPr bwMode="auto">
              <a:xfrm>
                <a:off x="2671" y="373"/>
                <a:ext cx="38" cy="52"/>
              </a:xfrm>
              <a:custGeom>
                <a:avLst/>
                <a:gdLst>
                  <a:gd name="T0" fmla="*/ 17 w 38"/>
                  <a:gd name="T1" fmla="*/ 0 h 52"/>
                  <a:gd name="T2" fmla="*/ 16 w 38"/>
                  <a:gd name="T3" fmla="*/ 2 h 52"/>
                  <a:gd name="T4" fmla="*/ 15 w 38"/>
                  <a:gd name="T5" fmla="*/ 4 h 52"/>
                  <a:gd name="T6" fmla="*/ 15 w 38"/>
                  <a:gd name="T7" fmla="*/ 6 h 52"/>
                  <a:gd name="T8" fmla="*/ 14 w 38"/>
                  <a:gd name="T9" fmla="*/ 8 h 52"/>
                  <a:gd name="T10" fmla="*/ 14 w 38"/>
                  <a:gd name="T11" fmla="*/ 10 h 52"/>
                  <a:gd name="T12" fmla="*/ 13 w 38"/>
                  <a:gd name="T13" fmla="*/ 12 h 52"/>
                  <a:gd name="T14" fmla="*/ 12 w 38"/>
                  <a:gd name="T15" fmla="*/ 14 h 52"/>
                  <a:gd name="T16" fmla="*/ 12 w 38"/>
                  <a:gd name="T17" fmla="*/ 15 h 52"/>
                  <a:gd name="T18" fmla="*/ 11 w 38"/>
                  <a:gd name="T19" fmla="*/ 17 h 52"/>
                  <a:gd name="T20" fmla="*/ 10 w 38"/>
                  <a:gd name="T21" fmla="*/ 19 h 52"/>
                  <a:gd name="T22" fmla="*/ 9 w 38"/>
                  <a:gd name="T23" fmla="*/ 21 h 52"/>
                  <a:gd name="T24" fmla="*/ 9 w 38"/>
                  <a:gd name="T25" fmla="*/ 23 h 52"/>
                  <a:gd name="T26" fmla="*/ 8 w 38"/>
                  <a:gd name="T27" fmla="*/ 24 h 52"/>
                  <a:gd name="T28" fmla="*/ 7 w 38"/>
                  <a:gd name="T29" fmla="*/ 26 h 52"/>
                  <a:gd name="T30" fmla="*/ 6 w 38"/>
                  <a:gd name="T31" fmla="*/ 28 h 52"/>
                  <a:gd name="T32" fmla="*/ 5 w 38"/>
                  <a:gd name="T33" fmla="*/ 29 h 52"/>
                  <a:gd name="T34" fmla="*/ 4 w 38"/>
                  <a:gd name="T35" fmla="*/ 31 h 52"/>
                  <a:gd name="T36" fmla="*/ 4 w 38"/>
                  <a:gd name="T37" fmla="*/ 32 h 52"/>
                  <a:gd name="T38" fmla="*/ 3 w 38"/>
                  <a:gd name="T39" fmla="*/ 34 h 52"/>
                  <a:gd name="T40" fmla="*/ 2 w 38"/>
                  <a:gd name="T41" fmla="*/ 35 h 52"/>
                  <a:gd name="T42" fmla="*/ 1 w 38"/>
                  <a:gd name="T43" fmla="*/ 37 h 52"/>
                  <a:gd name="T44" fmla="*/ 0 w 38"/>
                  <a:gd name="T45" fmla="*/ 38 h 52"/>
                  <a:gd name="T46" fmla="*/ 0 w 38"/>
                  <a:gd name="T47" fmla="*/ 37 h 52"/>
                  <a:gd name="T48" fmla="*/ 18 w 38"/>
                  <a:gd name="T49" fmla="*/ 52 h 52"/>
                  <a:gd name="T50" fmla="*/ 18 w 38"/>
                  <a:gd name="T51" fmla="*/ 51 h 52"/>
                  <a:gd name="T52" fmla="*/ 19 w 38"/>
                  <a:gd name="T53" fmla="*/ 49 h 52"/>
                  <a:gd name="T54" fmla="*/ 21 w 38"/>
                  <a:gd name="T55" fmla="*/ 48 h 52"/>
                  <a:gd name="T56" fmla="*/ 22 w 38"/>
                  <a:gd name="T57" fmla="*/ 46 h 52"/>
                  <a:gd name="T58" fmla="*/ 23 w 38"/>
                  <a:gd name="T59" fmla="*/ 44 h 52"/>
                  <a:gd name="T60" fmla="*/ 24 w 38"/>
                  <a:gd name="T61" fmla="*/ 42 h 52"/>
                  <a:gd name="T62" fmla="*/ 25 w 38"/>
                  <a:gd name="T63" fmla="*/ 40 h 52"/>
                  <a:gd name="T64" fmla="*/ 26 w 38"/>
                  <a:gd name="T65" fmla="*/ 38 h 52"/>
                  <a:gd name="T66" fmla="*/ 27 w 38"/>
                  <a:gd name="T67" fmla="*/ 36 h 52"/>
                  <a:gd name="T68" fmla="*/ 28 w 38"/>
                  <a:gd name="T69" fmla="*/ 34 h 52"/>
                  <a:gd name="T70" fmla="*/ 29 w 38"/>
                  <a:gd name="T71" fmla="*/ 32 h 52"/>
                  <a:gd name="T72" fmla="*/ 30 w 38"/>
                  <a:gd name="T73" fmla="*/ 30 h 52"/>
                  <a:gd name="T74" fmla="*/ 31 w 38"/>
                  <a:gd name="T75" fmla="*/ 28 h 52"/>
                  <a:gd name="T76" fmla="*/ 32 w 38"/>
                  <a:gd name="T77" fmla="*/ 26 h 52"/>
                  <a:gd name="T78" fmla="*/ 33 w 38"/>
                  <a:gd name="T79" fmla="*/ 24 h 52"/>
                  <a:gd name="T80" fmla="*/ 34 w 38"/>
                  <a:gd name="T81" fmla="*/ 21 h 52"/>
                  <a:gd name="T82" fmla="*/ 34 w 38"/>
                  <a:gd name="T83" fmla="*/ 19 h 52"/>
                  <a:gd name="T84" fmla="*/ 35 w 38"/>
                  <a:gd name="T85" fmla="*/ 17 h 52"/>
                  <a:gd name="T86" fmla="*/ 36 w 38"/>
                  <a:gd name="T87" fmla="*/ 15 h 52"/>
                  <a:gd name="T88" fmla="*/ 36 w 38"/>
                  <a:gd name="T89" fmla="*/ 13 h 52"/>
                  <a:gd name="T90" fmla="*/ 37 w 38"/>
                  <a:gd name="T91" fmla="*/ 11 h 52"/>
                  <a:gd name="T92" fmla="*/ 38 w 38"/>
                  <a:gd name="T93" fmla="*/ 8 h 52"/>
                  <a:gd name="T94" fmla="*/ 38 w 38"/>
                  <a:gd name="T95" fmla="*/ 6 h 52"/>
                  <a:gd name="T96" fmla="*/ 17 w 38"/>
                  <a:gd name="T9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52">
                    <a:moveTo>
                      <a:pt x="17" y="0"/>
                    </a:moveTo>
                    <a:lnTo>
                      <a:pt x="16" y="2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8" y="52"/>
                    </a:lnTo>
                    <a:lnTo>
                      <a:pt x="18" y="51"/>
                    </a:lnTo>
                    <a:lnTo>
                      <a:pt x="19" y="49"/>
                    </a:lnTo>
                    <a:lnTo>
                      <a:pt x="21" y="48"/>
                    </a:lnTo>
                    <a:lnTo>
                      <a:pt x="22" y="46"/>
                    </a:lnTo>
                    <a:lnTo>
                      <a:pt x="23" y="44"/>
                    </a:lnTo>
                    <a:lnTo>
                      <a:pt x="24" y="42"/>
                    </a:lnTo>
                    <a:lnTo>
                      <a:pt x="25" y="40"/>
                    </a:lnTo>
                    <a:lnTo>
                      <a:pt x="26" y="38"/>
                    </a:lnTo>
                    <a:lnTo>
                      <a:pt x="27" y="36"/>
                    </a:lnTo>
                    <a:lnTo>
                      <a:pt x="28" y="34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2" y="26"/>
                    </a:lnTo>
                    <a:lnTo>
                      <a:pt x="33" y="24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7" y="11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42"/>
              <p:cNvSpPr>
                <a:spLocks/>
              </p:cNvSpPr>
              <p:nvPr/>
            </p:nvSpPr>
            <p:spPr bwMode="auto">
              <a:xfrm>
                <a:off x="2690" y="306"/>
                <a:ext cx="27" cy="50"/>
              </a:xfrm>
              <a:custGeom>
                <a:avLst/>
                <a:gdLst>
                  <a:gd name="T0" fmla="*/ 0 w 27"/>
                  <a:gd name="T1" fmla="*/ 6 h 50"/>
                  <a:gd name="T2" fmla="*/ 0 w 27"/>
                  <a:gd name="T3" fmla="*/ 6 h 50"/>
                  <a:gd name="T4" fmla="*/ 1 w 27"/>
                  <a:gd name="T5" fmla="*/ 8 h 50"/>
                  <a:gd name="T6" fmla="*/ 1 w 27"/>
                  <a:gd name="T7" fmla="*/ 10 h 50"/>
                  <a:gd name="T8" fmla="*/ 2 w 27"/>
                  <a:gd name="T9" fmla="*/ 11 h 50"/>
                  <a:gd name="T10" fmla="*/ 2 w 27"/>
                  <a:gd name="T11" fmla="*/ 13 h 50"/>
                  <a:gd name="T12" fmla="*/ 3 w 27"/>
                  <a:gd name="T13" fmla="*/ 15 h 50"/>
                  <a:gd name="T14" fmla="*/ 3 w 27"/>
                  <a:gd name="T15" fmla="*/ 16 h 50"/>
                  <a:gd name="T16" fmla="*/ 3 w 27"/>
                  <a:gd name="T17" fmla="*/ 18 h 50"/>
                  <a:gd name="T18" fmla="*/ 3 w 27"/>
                  <a:gd name="T19" fmla="*/ 19 h 50"/>
                  <a:gd name="T20" fmla="*/ 3 w 27"/>
                  <a:gd name="T21" fmla="*/ 21 h 50"/>
                  <a:gd name="T22" fmla="*/ 4 w 27"/>
                  <a:gd name="T23" fmla="*/ 23 h 50"/>
                  <a:gd name="T24" fmla="*/ 4 w 27"/>
                  <a:gd name="T25" fmla="*/ 24 h 50"/>
                  <a:gd name="T26" fmla="*/ 4 w 27"/>
                  <a:gd name="T27" fmla="*/ 26 h 50"/>
                  <a:gd name="T28" fmla="*/ 4 w 27"/>
                  <a:gd name="T29" fmla="*/ 28 h 50"/>
                  <a:gd name="T30" fmla="*/ 4 w 27"/>
                  <a:gd name="T31" fmla="*/ 29 h 50"/>
                  <a:gd name="T32" fmla="*/ 4 w 27"/>
                  <a:gd name="T33" fmla="*/ 31 h 50"/>
                  <a:gd name="T34" fmla="*/ 4 w 27"/>
                  <a:gd name="T35" fmla="*/ 32 h 50"/>
                  <a:gd name="T36" fmla="*/ 4 w 27"/>
                  <a:gd name="T37" fmla="*/ 34 h 50"/>
                  <a:gd name="T38" fmla="*/ 4 w 27"/>
                  <a:gd name="T39" fmla="*/ 36 h 50"/>
                  <a:gd name="T40" fmla="*/ 3 w 27"/>
                  <a:gd name="T41" fmla="*/ 38 h 50"/>
                  <a:gd name="T42" fmla="*/ 3 w 27"/>
                  <a:gd name="T43" fmla="*/ 39 h 50"/>
                  <a:gd name="T44" fmla="*/ 3 w 27"/>
                  <a:gd name="T45" fmla="*/ 41 h 50"/>
                  <a:gd name="T46" fmla="*/ 3 w 27"/>
                  <a:gd name="T47" fmla="*/ 43 h 50"/>
                  <a:gd name="T48" fmla="*/ 3 w 27"/>
                  <a:gd name="T49" fmla="*/ 44 h 50"/>
                  <a:gd name="T50" fmla="*/ 2 w 27"/>
                  <a:gd name="T51" fmla="*/ 46 h 50"/>
                  <a:gd name="T52" fmla="*/ 25 w 27"/>
                  <a:gd name="T53" fmla="*/ 50 h 50"/>
                  <a:gd name="T54" fmla="*/ 25 w 27"/>
                  <a:gd name="T55" fmla="*/ 48 h 50"/>
                  <a:gd name="T56" fmla="*/ 25 w 27"/>
                  <a:gd name="T57" fmla="*/ 46 h 50"/>
                  <a:gd name="T58" fmla="*/ 26 w 27"/>
                  <a:gd name="T59" fmla="*/ 44 h 50"/>
                  <a:gd name="T60" fmla="*/ 26 w 27"/>
                  <a:gd name="T61" fmla="*/ 42 h 50"/>
                  <a:gd name="T62" fmla="*/ 26 w 27"/>
                  <a:gd name="T63" fmla="*/ 40 h 50"/>
                  <a:gd name="T64" fmla="*/ 26 w 27"/>
                  <a:gd name="T65" fmla="*/ 37 h 50"/>
                  <a:gd name="T66" fmla="*/ 26 w 27"/>
                  <a:gd name="T67" fmla="*/ 35 h 50"/>
                  <a:gd name="T68" fmla="*/ 27 w 27"/>
                  <a:gd name="T69" fmla="*/ 33 h 50"/>
                  <a:gd name="T70" fmla="*/ 27 w 27"/>
                  <a:gd name="T71" fmla="*/ 31 h 50"/>
                  <a:gd name="T72" fmla="*/ 27 w 27"/>
                  <a:gd name="T73" fmla="*/ 29 h 50"/>
                  <a:gd name="T74" fmla="*/ 27 w 27"/>
                  <a:gd name="T75" fmla="*/ 27 h 50"/>
                  <a:gd name="T76" fmla="*/ 27 w 27"/>
                  <a:gd name="T77" fmla="*/ 25 h 50"/>
                  <a:gd name="T78" fmla="*/ 26 w 27"/>
                  <a:gd name="T79" fmla="*/ 23 h 50"/>
                  <a:gd name="T80" fmla="*/ 26 w 27"/>
                  <a:gd name="T81" fmla="*/ 21 h 50"/>
                  <a:gd name="T82" fmla="*/ 26 w 27"/>
                  <a:gd name="T83" fmla="*/ 19 h 50"/>
                  <a:gd name="T84" fmla="*/ 26 w 27"/>
                  <a:gd name="T85" fmla="*/ 17 h 50"/>
                  <a:gd name="T86" fmla="*/ 25 w 27"/>
                  <a:gd name="T87" fmla="*/ 14 h 50"/>
                  <a:gd name="T88" fmla="*/ 25 w 27"/>
                  <a:gd name="T89" fmla="*/ 12 h 50"/>
                  <a:gd name="T90" fmla="*/ 25 w 27"/>
                  <a:gd name="T91" fmla="*/ 10 h 50"/>
                  <a:gd name="T92" fmla="*/ 24 w 27"/>
                  <a:gd name="T93" fmla="*/ 8 h 50"/>
                  <a:gd name="T94" fmla="*/ 24 w 27"/>
                  <a:gd name="T95" fmla="*/ 6 h 50"/>
                  <a:gd name="T96" fmla="*/ 23 w 27"/>
                  <a:gd name="T97" fmla="*/ 4 h 50"/>
                  <a:gd name="T98" fmla="*/ 23 w 27"/>
                  <a:gd name="T99" fmla="*/ 2 h 50"/>
                  <a:gd name="T100" fmla="*/ 22 w 27"/>
                  <a:gd name="T101" fmla="*/ 0 h 50"/>
                  <a:gd name="T102" fmla="*/ 22 w 27"/>
                  <a:gd name="T103" fmla="*/ 0 h 50"/>
                  <a:gd name="T104" fmla="*/ 0 w 27"/>
                  <a:gd name="T10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" h="50">
                    <a:moveTo>
                      <a:pt x="0" y="6"/>
                    </a:move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43"/>
              <p:cNvSpPr>
                <a:spLocks/>
              </p:cNvSpPr>
              <p:nvPr/>
            </p:nvSpPr>
            <p:spPr bwMode="auto">
              <a:xfrm>
                <a:off x="2662" y="245"/>
                <a:ext cx="40" cy="48"/>
              </a:xfrm>
              <a:custGeom>
                <a:avLst/>
                <a:gdLst>
                  <a:gd name="T0" fmla="*/ 0 w 40"/>
                  <a:gd name="T1" fmla="*/ 7 h 48"/>
                  <a:gd name="T2" fmla="*/ 0 w 40"/>
                  <a:gd name="T3" fmla="*/ 7 h 48"/>
                  <a:gd name="T4" fmla="*/ 0 w 40"/>
                  <a:gd name="T5" fmla="*/ 9 h 48"/>
                  <a:gd name="T6" fmla="*/ 1 w 40"/>
                  <a:gd name="T7" fmla="*/ 11 h 48"/>
                  <a:gd name="T8" fmla="*/ 2 w 40"/>
                  <a:gd name="T9" fmla="*/ 13 h 48"/>
                  <a:gd name="T10" fmla="*/ 3 w 40"/>
                  <a:gd name="T11" fmla="*/ 14 h 48"/>
                  <a:gd name="T12" fmla="*/ 3 w 40"/>
                  <a:gd name="T13" fmla="*/ 16 h 48"/>
                  <a:gd name="T14" fmla="*/ 4 w 40"/>
                  <a:gd name="T15" fmla="*/ 18 h 48"/>
                  <a:gd name="T16" fmla="*/ 5 w 40"/>
                  <a:gd name="T17" fmla="*/ 20 h 48"/>
                  <a:gd name="T18" fmla="*/ 6 w 40"/>
                  <a:gd name="T19" fmla="*/ 22 h 48"/>
                  <a:gd name="T20" fmla="*/ 8 w 40"/>
                  <a:gd name="T21" fmla="*/ 26 h 48"/>
                  <a:gd name="T22" fmla="*/ 10 w 40"/>
                  <a:gd name="T23" fmla="*/ 30 h 48"/>
                  <a:gd name="T24" fmla="*/ 12 w 40"/>
                  <a:gd name="T25" fmla="*/ 33 h 48"/>
                  <a:gd name="T26" fmla="*/ 14 w 40"/>
                  <a:gd name="T27" fmla="*/ 37 h 48"/>
                  <a:gd name="T28" fmla="*/ 16 w 40"/>
                  <a:gd name="T29" fmla="*/ 41 h 48"/>
                  <a:gd name="T30" fmla="*/ 18 w 40"/>
                  <a:gd name="T31" fmla="*/ 45 h 48"/>
                  <a:gd name="T32" fmla="*/ 20 w 40"/>
                  <a:gd name="T33" fmla="*/ 48 h 48"/>
                  <a:gd name="T34" fmla="*/ 20 w 40"/>
                  <a:gd name="T35" fmla="*/ 48 h 48"/>
                  <a:gd name="T36" fmla="*/ 40 w 40"/>
                  <a:gd name="T37" fmla="*/ 38 h 48"/>
                  <a:gd name="T38" fmla="*/ 40 w 40"/>
                  <a:gd name="T39" fmla="*/ 38 h 48"/>
                  <a:gd name="T40" fmla="*/ 38 w 40"/>
                  <a:gd name="T41" fmla="*/ 34 h 48"/>
                  <a:gd name="T42" fmla="*/ 36 w 40"/>
                  <a:gd name="T43" fmla="*/ 30 h 48"/>
                  <a:gd name="T44" fmla="*/ 34 w 40"/>
                  <a:gd name="T45" fmla="*/ 26 h 48"/>
                  <a:gd name="T46" fmla="*/ 32 w 40"/>
                  <a:gd name="T47" fmla="*/ 23 h 48"/>
                  <a:gd name="T48" fmla="*/ 30 w 40"/>
                  <a:gd name="T49" fmla="*/ 19 h 48"/>
                  <a:gd name="T50" fmla="*/ 28 w 40"/>
                  <a:gd name="T51" fmla="*/ 15 h 48"/>
                  <a:gd name="T52" fmla="*/ 26 w 40"/>
                  <a:gd name="T53" fmla="*/ 12 h 48"/>
                  <a:gd name="T54" fmla="*/ 26 w 40"/>
                  <a:gd name="T55" fmla="*/ 10 h 48"/>
                  <a:gd name="T56" fmla="*/ 25 w 40"/>
                  <a:gd name="T57" fmla="*/ 9 h 48"/>
                  <a:gd name="T58" fmla="*/ 24 w 40"/>
                  <a:gd name="T59" fmla="*/ 7 h 48"/>
                  <a:gd name="T60" fmla="*/ 23 w 40"/>
                  <a:gd name="T61" fmla="*/ 5 h 48"/>
                  <a:gd name="T62" fmla="*/ 23 w 40"/>
                  <a:gd name="T63" fmla="*/ 4 h 48"/>
                  <a:gd name="T64" fmla="*/ 22 w 40"/>
                  <a:gd name="T65" fmla="*/ 3 h 48"/>
                  <a:gd name="T66" fmla="*/ 22 w 40"/>
                  <a:gd name="T67" fmla="*/ 1 h 48"/>
                  <a:gd name="T68" fmla="*/ 21 w 40"/>
                  <a:gd name="T69" fmla="*/ 0 h 48"/>
                  <a:gd name="T70" fmla="*/ 21 w 40"/>
                  <a:gd name="T71" fmla="*/ 0 h 48"/>
                  <a:gd name="T72" fmla="*/ 0 w 40"/>
                  <a:gd name="T73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" h="48">
                    <a:moveTo>
                      <a:pt x="0" y="7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3"/>
                    </a:lnTo>
                    <a:lnTo>
                      <a:pt x="14" y="37"/>
                    </a:lnTo>
                    <a:lnTo>
                      <a:pt x="16" y="41"/>
                    </a:lnTo>
                    <a:lnTo>
                      <a:pt x="18" y="45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34" y="26"/>
                    </a:lnTo>
                    <a:lnTo>
                      <a:pt x="32" y="23"/>
                    </a:lnTo>
                    <a:lnTo>
                      <a:pt x="30" y="19"/>
                    </a:lnTo>
                    <a:lnTo>
                      <a:pt x="28" y="15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44"/>
              <p:cNvSpPr>
                <a:spLocks/>
              </p:cNvSpPr>
              <p:nvPr/>
            </p:nvSpPr>
            <p:spPr bwMode="auto">
              <a:xfrm>
                <a:off x="2661" y="244"/>
                <a:ext cx="22" cy="8"/>
              </a:xfrm>
              <a:custGeom>
                <a:avLst/>
                <a:gdLst>
                  <a:gd name="T0" fmla="*/ 0 w 22"/>
                  <a:gd name="T1" fmla="*/ 7 h 8"/>
                  <a:gd name="T2" fmla="*/ 22 w 22"/>
                  <a:gd name="T3" fmla="*/ 0 h 8"/>
                  <a:gd name="T4" fmla="*/ 22 w 22"/>
                  <a:gd name="T5" fmla="*/ 1 h 8"/>
                  <a:gd name="T6" fmla="*/ 1 w 22"/>
                  <a:gd name="T7" fmla="*/ 8 h 8"/>
                  <a:gd name="T8" fmla="*/ 0 w 22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0" y="7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45"/>
              <p:cNvSpPr>
                <a:spLocks/>
              </p:cNvSpPr>
              <p:nvPr/>
            </p:nvSpPr>
            <p:spPr bwMode="auto">
              <a:xfrm>
                <a:off x="2660" y="199"/>
                <a:ext cx="30" cy="29"/>
              </a:xfrm>
              <a:custGeom>
                <a:avLst/>
                <a:gdLst>
                  <a:gd name="T0" fmla="*/ 13 w 30"/>
                  <a:gd name="T1" fmla="*/ 0 h 29"/>
                  <a:gd name="T2" fmla="*/ 13 w 30"/>
                  <a:gd name="T3" fmla="*/ 0 h 29"/>
                  <a:gd name="T4" fmla="*/ 12 w 30"/>
                  <a:gd name="T5" fmla="*/ 1 h 29"/>
                  <a:gd name="T6" fmla="*/ 11 w 30"/>
                  <a:gd name="T7" fmla="*/ 3 h 29"/>
                  <a:gd name="T8" fmla="*/ 10 w 30"/>
                  <a:gd name="T9" fmla="*/ 4 h 29"/>
                  <a:gd name="T10" fmla="*/ 9 w 30"/>
                  <a:gd name="T11" fmla="*/ 5 h 29"/>
                  <a:gd name="T12" fmla="*/ 8 w 30"/>
                  <a:gd name="T13" fmla="*/ 7 h 29"/>
                  <a:gd name="T14" fmla="*/ 7 w 30"/>
                  <a:gd name="T15" fmla="*/ 8 h 29"/>
                  <a:gd name="T16" fmla="*/ 6 w 30"/>
                  <a:gd name="T17" fmla="*/ 9 h 29"/>
                  <a:gd name="T18" fmla="*/ 5 w 30"/>
                  <a:gd name="T19" fmla="*/ 11 h 29"/>
                  <a:gd name="T20" fmla="*/ 4 w 30"/>
                  <a:gd name="T21" fmla="*/ 12 h 29"/>
                  <a:gd name="T22" fmla="*/ 3 w 30"/>
                  <a:gd name="T23" fmla="*/ 14 h 29"/>
                  <a:gd name="T24" fmla="*/ 3 w 30"/>
                  <a:gd name="T25" fmla="*/ 15 h 29"/>
                  <a:gd name="T26" fmla="*/ 2 w 30"/>
                  <a:gd name="T27" fmla="*/ 17 h 29"/>
                  <a:gd name="T28" fmla="*/ 1 w 30"/>
                  <a:gd name="T29" fmla="*/ 19 h 29"/>
                  <a:gd name="T30" fmla="*/ 1 w 30"/>
                  <a:gd name="T31" fmla="*/ 20 h 29"/>
                  <a:gd name="T32" fmla="*/ 0 w 30"/>
                  <a:gd name="T33" fmla="*/ 22 h 29"/>
                  <a:gd name="T34" fmla="*/ 0 w 30"/>
                  <a:gd name="T35" fmla="*/ 24 h 29"/>
                  <a:gd name="T36" fmla="*/ 22 w 30"/>
                  <a:gd name="T37" fmla="*/ 29 h 29"/>
                  <a:gd name="T38" fmla="*/ 22 w 30"/>
                  <a:gd name="T39" fmla="*/ 28 h 29"/>
                  <a:gd name="T40" fmla="*/ 23 w 30"/>
                  <a:gd name="T41" fmla="*/ 27 h 29"/>
                  <a:gd name="T42" fmla="*/ 23 w 30"/>
                  <a:gd name="T43" fmla="*/ 26 h 29"/>
                  <a:gd name="T44" fmla="*/ 23 w 30"/>
                  <a:gd name="T45" fmla="*/ 26 h 29"/>
                  <a:gd name="T46" fmla="*/ 23 w 30"/>
                  <a:gd name="T47" fmla="*/ 25 h 29"/>
                  <a:gd name="T48" fmla="*/ 24 w 30"/>
                  <a:gd name="T49" fmla="*/ 24 h 29"/>
                  <a:gd name="T50" fmla="*/ 24 w 30"/>
                  <a:gd name="T51" fmla="*/ 23 h 29"/>
                  <a:gd name="T52" fmla="*/ 25 w 30"/>
                  <a:gd name="T53" fmla="*/ 22 h 29"/>
                  <a:gd name="T54" fmla="*/ 25 w 30"/>
                  <a:gd name="T55" fmla="*/ 21 h 29"/>
                  <a:gd name="T56" fmla="*/ 26 w 30"/>
                  <a:gd name="T57" fmla="*/ 20 h 29"/>
                  <a:gd name="T58" fmla="*/ 26 w 30"/>
                  <a:gd name="T59" fmla="*/ 20 h 29"/>
                  <a:gd name="T60" fmla="*/ 27 w 30"/>
                  <a:gd name="T61" fmla="*/ 19 h 29"/>
                  <a:gd name="T62" fmla="*/ 28 w 30"/>
                  <a:gd name="T63" fmla="*/ 18 h 29"/>
                  <a:gd name="T64" fmla="*/ 28 w 30"/>
                  <a:gd name="T65" fmla="*/ 17 h 29"/>
                  <a:gd name="T66" fmla="*/ 29 w 30"/>
                  <a:gd name="T67" fmla="*/ 16 h 29"/>
                  <a:gd name="T68" fmla="*/ 30 w 30"/>
                  <a:gd name="T69" fmla="*/ 15 h 29"/>
                  <a:gd name="T70" fmla="*/ 30 w 30"/>
                  <a:gd name="T71" fmla="*/ 15 h 29"/>
                  <a:gd name="T72" fmla="*/ 13 w 30"/>
                  <a:gd name="T7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29">
                    <a:moveTo>
                      <a:pt x="13" y="0"/>
                    </a:moveTo>
                    <a:lnTo>
                      <a:pt x="13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46"/>
              <p:cNvSpPr>
                <a:spLocks/>
              </p:cNvSpPr>
              <p:nvPr/>
            </p:nvSpPr>
            <p:spPr bwMode="auto">
              <a:xfrm>
                <a:off x="2673" y="182"/>
                <a:ext cx="33" cy="32"/>
              </a:xfrm>
              <a:custGeom>
                <a:avLst/>
                <a:gdLst>
                  <a:gd name="T0" fmla="*/ 21 w 33"/>
                  <a:gd name="T1" fmla="*/ 0 h 32"/>
                  <a:gd name="T2" fmla="*/ 20 w 33"/>
                  <a:gd name="T3" fmla="*/ 1 h 32"/>
                  <a:gd name="T4" fmla="*/ 18 w 33"/>
                  <a:gd name="T5" fmla="*/ 2 h 32"/>
                  <a:gd name="T6" fmla="*/ 16 w 33"/>
                  <a:gd name="T7" fmla="*/ 3 h 32"/>
                  <a:gd name="T8" fmla="*/ 15 w 33"/>
                  <a:gd name="T9" fmla="*/ 4 h 32"/>
                  <a:gd name="T10" fmla="*/ 13 w 33"/>
                  <a:gd name="T11" fmla="*/ 5 h 32"/>
                  <a:gd name="T12" fmla="*/ 12 w 33"/>
                  <a:gd name="T13" fmla="*/ 6 h 32"/>
                  <a:gd name="T14" fmla="*/ 10 w 33"/>
                  <a:gd name="T15" fmla="*/ 8 h 32"/>
                  <a:gd name="T16" fmla="*/ 9 w 33"/>
                  <a:gd name="T17" fmla="*/ 9 h 32"/>
                  <a:gd name="T18" fmla="*/ 7 w 33"/>
                  <a:gd name="T19" fmla="*/ 10 h 32"/>
                  <a:gd name="T20" fmla="*/ 6 w 33"/>
                  <a:gd name="T21" fmla="*/ 11 h 32"/>
                  <a:gd name="T22" fmla="*/ 5 w 33"/>
                  <a:gd name="T23" fmla="*/ 12 h 32"/>
                  <a:gd name="T24" fmla="*/ 3 w 33"/>
                  <a:gd name="T25" fmla="*/ 13 h 32"/>
                  <a:gd name="T26" fmla="*/ 2 w 33"/>
                  <a:gd name="T27" fmla="*/ 15 h 32"/>
                  <a:gd name="T28" fmla="*/ 1 w 33"/>
                  <a:gd name="T29" fmla="*/ 16 h 32"/>
                  <a:gd name="T30" fmla="*/ 0 w 33"/>
                  <a:gd name="T31" fmla="*/ 17 h 32"/>
                  <a:gd name="T32" fmla="*/ 17 w 33"/>
                  <a:gd name="T33" fmla="*/ 32 h 32"/>
                  <a:gd name="T34" fmla="*/ 17 w 33"/>
                  <a:gd name="T35" fmla="*/ 31 h 32"/>
                  <a:gd name="T36" fmla="*/ 18 w 33"/>
                  <a:gd name="T37" fmla="*/ 31 h 32"/>
                  <a:gd name="T38" fmla="*/ 19 w 33"/>
                  <a:gd name="T39" fmla="*/ 30 h 32"/>
                  <a:gd name="T40" fmla="*/ 20 w 33"/>
                  <a:gd name="T41" fmla="*/ 29 h 32"/>
                  <a:gd name="T42" fmla="*/ 21 w 33"/>
                  <a:gd name="T43" fmla="*/ 28 h 32"/>
                  <a:gd name="T44" fmla="*/ 22 w 33"/>
                  <a:gd name="T45" fmla="*/ 27 h 32"/>
                  <a:gd name="T46" fmla="*/ 23 w 33"/>
                  <a:gd name="T47" fmla="*/ 26 h 32"/>
                  <a:gd name="T48" fmla="*/ 24 w 33"/>
                  <a:gd name="T49" fmla="*/ 26 h 32"/>
                  <a:gd name="T50" fmla="*/ 25 w 33"/>
                  <a:gd name="T51" fmla="*/ 25 h 32"/>
                  <a:gd name="T52" fmla="*/ 26 w 33"/>
                  <a:gd name="T53" fmla="*/ 24 h 32"/>
                  <a:gd name="T54" fmla="*/ 28 w 33"/>
                  <a:gd name="T55" fmla="*/ 23 h 32"/>
                  <a:gd name="T56" fmla="*/ 29 w 33"/>
                  <a:gd name="T57" fmla="*/ 22 h 32"/>
                  <a:gd name="T58" fmla="*/ 30 w 33"/>
                  <a:gd name="T59" fmla="*/ 21 h 32"/>
                  <a:gd name="T60" fmla="*/ 32 w 33"/>
                  <a:gd name="T61" fmla="*/ 20 h 32"/>
                  <a:gd name="T62" fmla="*/ 33 w 33"/>
                  <a:gd name="T63" fmla="*/ 19 h 32"/>
                  <a:gd name="T64" fmla="*/ 21 w 33"/>
                  <a:gd name="T6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32">
                    <a:moveTo>
                      <a:pt x="21" y="0"/>
                    </a:move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5" y="25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47"/>
              <p:cNvSpPr>
                <a:spLocks/>
              </p:cNvSpPr>
              <p:nvPr/>
            </p:nvSpPr>
            <p:spPr bwMode="auto">
              <a:xfrm>
                <a:off x="2716" y="163"/>
                <a:ext cx="27" cy="29"/>
              </a:xfrm>
              <a:custGeom>
                <a:avLst/>
                <a:gdLst>
                  <a:gd name="T0" fmla="*/ 19 w 27"/>
                  <a:gd name="T1" fmla="*/ 0 h 29"/>
                  <a:gd name="T2" fmla="*/ 19 w 27"/>
                  <a:gd name="T3" fmla="*/ 0 h 29"/>
                  <a:gd name="T4" fmla="*/ 16 w 27"/>
                  <a:gd name="T5" fmla="*/ 2 h 29"/>
                  <a:gd name="T6" fmla="*/ 13 w 27"/>
                  <a:gd name="T7" fmla="*/ 3 h 29"/>
                  <a:gd name="T8" fmla="*/ 10 w 27"/>
                  <a:gd name="T9" fmla="*/ 4 h 29"/>
                  <a:gd name="T10" fmla="*/ 7 w 27"/>
                  <a:gd name="T11" fmla="*/ 5 h 29"/>
                  <a:gd name="T12" fmla="*/ 5 w 27"/>
                  <a:gd name="T13" fmla="*/ 6 h 29"/>
                  <a:gd name="T14" fmla="*/ 2 w 27"/>
                  <a:gd name="T15" fmla="*/ 7 h 29"/>
                  <a:gd name="T16" fmla="*/ 0 w 27"/>
                  <a:gd name="T17" fmla="*/ 8 h 29"/>
                  <a:gd name="T18" fmla="*/ 9 w 27"/>
                  <a:gd name="T19" fmla="*/ 29 h 29"/>
                  <a:gd name="T20" fmla="*/ 11 w 27"/>
                  <a:gd name="T21" fmla="*/ 28 h 29"/>
                  <a:gd name="T22" fmla="*/ 14 w 27"/>
                  <a:gd name="T23" fmla="*/ 27 h 29"/>
                  <a:gd name="T24" fmla="*/ 16 w 27"/>
                  <a:gd name="T25" fmla="*/ 26 h 29"/>
                  <a:gd name="T26" fmla="*/ 19 w 27"/>
                  <a:gd name="T27" fmla="*/ 25 h 29"/>
                  <a:gd name="T28" fmla="*/ 21 w 27"/>
                  <a:gd name="T29" fmla="*/ 24 h 29"/>
                  <a:gd name="T30" fmla="*/ 24 w 27"/>
                  <a:gd name="T31" fmla="*/ 23 h 29"/>
                  <a:gd name="T32" fmla="*/ 27 w 27"/>
                  <a:gd name="T33" fmla="*/ 22 h 29"/>
                  <a:gd name="T34" fmla="*/ 27 w 27"/>
                  <a:gd name="T35" fmla="*/ 22 h 29"/>
                  <a:gd name="T36" fmla="*/ 19 w 27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9">
                    <a:moveTo>
                      <a:pt x="19" y="0"/>
                    </a:moveTo>
                    <a:lnTo>
                      <a:pt x="19" y="0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29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6" y="26"/>
                    </a:lnTo>
                    <a:lnTo>
                      <a:pt x="19" y="25"/>
                    </a:lnTo>
                    <a:lnTo>
                      <a:pt x="21" y="24"/>
                    </a:lnTo>
                    <a:lnTo>
                      <a:pt x="24" y="23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48"/>
              <p:cNvSpPr>
                <a:spLocks/>
              </p:cNvSpPr>
              <p:nvPr/>
            </p:nvSpPr>
            <p:spPr bwMode="auto">
              <a:xfrm>
                <a:off x="2735" y="155"/>
                <a:ext cx="32" cy="30"/>
              </a:xfrm>
              <a:custGeom>
                <a:avLst/>
                <a:gdLst>
                  <a:gd name="T0" fmla="*/ 24 w 32"/>
                  <a:gd name="T1" fmla="*/ 0 h 30"/>
                  <a:gd name="T2" fmla="*/ 19 w 32"/>
                  <a:gd name="T3" fmla="*/ 1 h 30"/>
                  <a:gd name="T4" fmla="*/ 12 w 32"/>
                  <a:gd name="T5" fmla="*/ 4 h 30"/>
                  <a:gd name="T6" fmla="*/ 6 w 32"/>
                  <a:gd name="T7" fmla="*/ 6 h 30"/>
                  <a:gd name="T8" fmla="*/ 0 w 32"/>
                  <a:gd name="T9" fmla="*/ 8 h 30"/>
                  <a:gd name="T10" fmla="*/ 8 w 32"/>
                  <a:gd name="T11" fmla="*/ 30 h 30"/>
                  <a:gd name="T12" fmla="*/ 14 w 32"/>
                  <a:gd name="T13" fmla="*/ 28 h 30"/>
                  <a:gd name="T14" fmla="*/ 20 w 32"/>
                  <a:gd name="T15" fmla="*/ 25 h 30"/>
                  <a:gd name="T16" fmla="*/ 27 w 32"/>
                  <a:gd name="T17" fmla="*/ 23 h 30"/>
                  <a:gd name="T18" fmla="*/ 32 w 32"/>
                  <a:gd name="T19" fmla="*/ 21 h 30"/>
                  <a:gd name="T20" fmla="*/ 24 w 32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0">
                    <a:moveTo>
                      <a:pt x="24" y="0"/>
                    </a:moveTo>
                    <a:lnTo>
                      <a:pt x="19" y="1"/>
                    </a:lnTo>
                    <a:lnTo>
                      <a:pt x="12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8" y="30"/>
                    </a:lnTo>
                    <a:lnTo>
                      <a:pt x="14" y="28"/>
                    </a:lnTo>
                    <a:lnTo>
                      <a:pt x="20" y="25"/>
                    </a:lnTo>
                    <a:lnTo>
                      <a:pt x="27" y="23"/>
                    </a:lnTo>
                    <a:lnTo>
                      <a:pt x="32" y="2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49"/>
              <p:cNvSpPr>
                <a:spLocks/>
              </p:cNvSpPr>
              <p:nvPr/>
            </p:nvSpPr>
            <p:spPr bwMode="auto">
              <a:xfrm>
                <a:off x="2781" y="132"/>
                <a:ext cx="50" cy="37"/>
              </a:xfrm>
              <a:custGeom>
                <a:avLst/>
                <a:gdLst>
                  <a:gd name="T0" fmla="*/ 42 w 50"/>
                  <a:gd name="T1" fmla="*/ 0 h 37"/>
                  <a:gd name="T2" fmla="*/ 41 w 50"/>
                  <a:gd name="T3" fmla="*/ 0 h 37"/>
                  <a:gd name="T4" fmla="*/ 38 w 50"/>
                  <a:gd name="T5" fmla="*/ 1 h 37"/>
                  <a:gd name="T6" fmla="*/ 35 w 50"/>
                  <a:gd name="T7" fmla="*/ 2 h 37"/>
                  <a:gd name="T8" fmla="*/ 32 w 50"/>
                  <a:gd name="T9" fmla="*/ 4 h 37"/>
                  <a:gd name="T10" fmla="*/ 29 w 50"/>
                  <a:gd name="T11" fmla="*/ 5 h 37"/>
                  <a:gd name="T12" fmla="*/ 26 w 50"/>
                  <a:gd name="T13" fmla="*/ 6 h 37"/>
                  <a:gd name="T14" fmla="*/ 22 w 50"/>
                  <a:gd name="T15" fmla="*/ 7 h 37"/>
                  <a:gd name="T16" fmla="*/ 16 w 50"/>
                  <a:gd name="T17" fmla="*/ 10 h 37"/>
                  <a:gd name="T18" fmla="*/ 8 w 50"/>
                  <a:gd name="T19" fmla="*/ 12 h 37"/>
                  <a:gd name="T20" fmla="*/ 1 w 50"/>
                  <a:gd name="T21" fmla="*/ 15 h 37"/>
                  <a:gd name="T22" fmla="*/ 0 w 50"/>
                  <a:gd name="T23" fmla="*/ 15 h 37"/>
                  <a:gd name="T24" fmla="*/ 7 w 50"/>
                  <a:gd name="T25" fmla="*/ 37 h 37"/>
                  <a:gd name="T26" fmla="*/ 9 w 50"/>
                  <a:gd name="T27" fmla="*/ 36 h 37"/>
                  <a:gd name="T28" fmla="*/ 16 w 50"/>
                  <a:gd name="T29" fmla="*/ 33 h 37"/>
                  <a:gd name="T30" fmla="*/ 23 w 50"/>
                  <a:gd name="T31" fmla="*/ 31 h 37"/>
                  <a:gd name="T32" fmla="*/ 30 w 50"/>
                  <a:gd name="T33" fmla="*/ 28 h 37"/>
                  <a:gd name="T34" fmla="*/ 33 w 50"/>
                  <a:gd name="T35" fmla="*/ 27 h 37"/>
                  <a:gd name="T36" fmla="*/ 37 w 50"/>
                  <a:gd name="T37" fmla="*/ 26 h 37"/>
                  <a:gd name="T38" fmla="*/ 40 w 50"/>
                  <a:gd name="T39" fmla="*/ 25 h 37"/>
                  <a:gd name="T40" fmla="*/ 44 w 50"/>
                  <a:gd name="T41" fmla="*/ 24 h 37"/>
                  <a:gd name="T42" fmla="*/ 47 w 50"/>
                  <a:gd name="T43" fmla="*/ 22 h 37"/>
                  <a:gd name="T44" fmla="*/ 50 w 50"/>
                  <a:gd name="T45" fmla="*/ 21 h 37"/>
                  <a:gd name="T46" fmla="*/ 50 w 50"/>
                  <a:gd name="T47" fmla="*/ 21 h 37"/>
                  <a:gd name="T48" fmla="*/ 42 w 50"/>
                  <a:gd name="T4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37">
                    <a:moveTo>
                      <a:pt x="42" y="0"/>
                    </a:move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5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16" y="10"/>
                    </a:lnTo>
                    <a:lnTo>
                      <a:pt x="8" y="12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7" y="37"/>
                    </a:lnTo>
                    <a:lnTo>
                      <a:pt x="9" y="36"/>
                    </a:lnTo>
                    <a:lnTo>
                      <a:pt x="16" y="33"/>
                    </a:lnTo>
                    <a:lnTo>
                      <a:pt x="23" y="31"/>
                    </a:lnTo>
                    <a:lnTo>
                      <a:pt x="30" y="28"/>
                    </a:lnTo>
                    <a:lnTo>
                      <a:pt x="33" y="27"/>
                    </a:lnTo>
                    <a:lnTo>
                      <a:pt x="37" y="26"/>
                    </a:lnTo>
                    <a:lnTo>
                      <a:pt x="40" y="25"/>
                    </a:lnTo>
                    <a:lnTo>
                      <a:pt x="44" y="24"/>
                    </a:lnTo>
                    <a:lnTo>
                      <a:pt x="47" y="22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50"/>
              <p:cNvSpPr>
                <a:spLocks/>
              </p:cNvSpPr>
              <p:nvPr/>
            </p:nvSpPr>
            <p:spPr bwMode="auto">
              <a:xfrm>
                <a:off x="2842" y="97"/>
                <a:ext cx="48" cy="46"/>
              </a:xfrm>
              <a:custGeom>
                <a:avLst/>
                <a:gdLst>
                  <a:gd name="T0" fmla="*/ 37 w 48"/>
                  <a:gd name="T1" fmla="*/ 0 h 46"/>
                  <a:gd name="T2" fmla="*/ 37 w 48"/>
                  <a:gd name="T3" fmla="*/ 0 h 46"/>
                  <a:gd name="T4" fmla="*/ 35 w 48"/>
                  <a:gd name="T5" fmla="*/ 1 h 46"/>
                  <a:gd name="T6" fmla="*/ 34 w 48"/>
                  <a:gd name="T7" fmla="*/ 2 h 46"/>
                  <a:gd name="T8" fmla="*/ 32 w 48"/>
                  <a:gd name="T9" fmla="*/ 3 h 46"/>
                  <a:gd name="T10" fmla="*/ 31 w 48"/>
                  <a:gd name="T11" fmla="*/ 4 h 46"/>
                  <a:gd name="T12" fmla="*/ 30 w 48"/>
                  <a:gd name="T13" fmla="*/ 4 h 46"/>
                  <a:gd name="T14" fmla="*/ 28 w 48"/>
                  <a:gd name="T15" fmla="*/ 5 h 46"/>
                  <a:gd name="T16" fmla="*/ 27 w 48"/>
                  <a:gd name="T17" fmla="*/ 6 h 46"/>
                  <a:gd name="T18" fmla="*/ 26 w 48"/>
                  <a:gd name="T19" fmla="*/ 7 h 46"/>
                  <a:gd name="T20" fmla="*/ 25 w 48"/>
                  <a:gd name="T21" fmla="*/ 8 h 46"/>
                  <a:gd name="T22" fmla="*/ 22 w 48"/>
                  <a:gd name="T23" fmla="*/ 10 h 46"/>
                  <a:gd name="T24" fmla="*/ 20 w 48"/>
                  <a:gd name="T25" fmla="*/ 12 h 46"/>
                  <a:gd name="T26" fmla="*/ 18 w 48"/>
                  <a:gd name="T27" fmla="*/ 14 h 46"/>
                  <a:gd name="T28" fmla="*/ 16 w 48"/>
                  <a:gd name="T29" fmla="*/ 16 h 46"/>
                  <a:gd name="T30" fmla="*/ 15 w 48"/>
                  <a:gd name="T31" fmla="*/ 17 h 46"/>
                  <a:gd name="T32" fmla="*/ 13 w 48"/>
                  <a:gd name="T33" fmla="*/ 18 h 46"/>
                  <a:gd name="T34" fmla="*/ 12 w 48"/>
                  <a:gd name="T35" fmla="*/ 19 h 46"/>
                  <a:gd name="T36" fmla="*/ 10 w 48"/>
                  <a:gd name="T37" fmla="*/ 20 h 46"/>
                  <a:gd name="T38" fmla="*/ 9 w 48"/>
                  <a:gd name="T39" fmla="*/ 21 h 46"/>
                  <a:gd name="T40" fmla="*/ 7 w 48"/>
                  <a:gd name="T41" fmla="*/ 21 h 46"/>
                  <a:gd name="T42" fmla="*/ 6 w 48"/>
                  <a:gd name="T43" fmla="*/ 23 h 46"/>
                  <a:gd name="T44" fmla="*/ 4 w 48"/>
                  <a:gd name="T45" fmla="*/ 24 h 46"/>
                  <a:gd name="T46" fmla="*/ 2 w 48"/>
                  <a:gd name="T47" fmla="*/ 25 h 46"/>
                  <a:gd name="T48" fmla="*/ 0 w 48"/>
                  <a:gd name="T49" fmla="*/ 26 h 46"/>
                  <a:gd name="T50" fmla="*/ 0 w 48"/>
                  <a:gd name="T51" fmla="*/ 26 h 46"/>
                  <a:gd name="T52" fmla="*/ 11 w 48"/>
                  <a:gd name="T53" fmla="*/ 46 h 46"/>
                  <a:gd name="T54" fmla="*/ 11 w 48"/>
                  <a:gd name="T55" fmla="*/ 46 h 46"/>
                  <a:gd name="T56" fmla="*/ 14 w 48"/>
                  <a:gd name="T57" fmla="*/ 44 h 46"/>
                  <a:gd name="T58" fmla="*/ 16 w 48"/>
                  <a:gd name="T59" fmla="*/ 43 h 46"/>
                  <a:gd name="T60" fmla="*/ 18 w 48"/>
                  <a:gd name="T61" fmla="*/ 42 h 46"/>
                  <a:gd name="T62" fmla="*/ 20 w 48"/>
                  <a:gd name="T63" fmla="*/ 41 h 46"/>
                  <a:gd name="T64" fmla="*/ 22 w 48"/>
                  <a:gd name="T65" fmla="*/ 39 h 46"/>
                  <a:gd name="T66" fmla="*/ 23 w 48"/>
                  <a:gd name="T67" fmla="*/ 38 h 46"/>
                  <a:gd name="T68" fmla="*/ 25 w 48"/>
                  <a:gd name="T69" fmla="*/ 37 h 46"/>
                  <a:gd name="T70" fmla="*/ 27 w 48"/>
                  <a:gd name="T71" fmla="*/ 36 h 46"/>
                  <a:gd name="T72" fmla="*/ 28 w 48"/>
                  <a:gd name="T73" fmla="*/ 35 h 46"/>
                  <a:gd name="T74" fmla="*/ 30 w 48"/>
                  <a:gd name="T75" fmla="*/ 34 h 46"/>
                  <a:gd name="T76" fmla="*/ 32 w 48"/>
                  <a:gd name="T77" fmla="*/ 31 h 46"/>
                  <a:gd name="T78" fmla="*/ 35 w 48"/>
                  <a:gd name="T79" fmla="*/ 29 h 46"/>
                  <a:gd name="T80" fmla="*/ 37 w 48"/>
                  <a:gd name="T81" fmla="*/ 27 h 46"/>
                  <a:gd name="T82" fmla="*/ 39 w 48"/>
                  <a:gd name="T83" fmla="*/ 26 h 46"/>
                  <a:gd name="T84" fmla="*/ 40 w 48"/>
                  <a:gd name="T85" fmla="*/ 25 h 46"/>
                  <a:gd name="T86" fmla="*/ 41 w 48"/>
                  <a:gd name="T87" fmla="*/ 24 h 46"/>
                  <a:gd name="T88" fmla="*/ 42 w 48"/>
                  <a:gd name="T89" fmla="*/ 23 h 46"/>
                  <a:gd name="T90" fmla="*/ 43 w 48"/>
                  <a:gd name="T91" fmla="*/ 23 h 46"/>
                  <a:gd name="T92" fmla="*/ 44 w 48"/>
                  <a:gd name="T93" fmla="*/ 22 h 46"/>
                  <a:gd name="T94" fmla="*/ 45 w 48"/>
                  <a:gd name="T95" fmla="*/ 21 h 46"/>
                  <a:gd name="T96" fmla="*/ 46 w 48"/>
                  <a:gd name="T97" fmla="*/ 21 h 46"/>
                  <a:gd name="T98" fmla="*/ 47 w 48"/>
                  <a:gd name="T99" fmla="*/ 20 h 46"/>
                  <a:gd name="T100" fmla="*/ 47 w 48"/>
                  <a:gd name="T101" fmla="*/ 20 h 46"/>
                  <a:gd name="T102" fmla="*/ 48 w 48"/>
                  <a:gd name="T103" fmla="*/ 20 h 46"/>
                  <a:gd name="T104" fmla="*/ 37 w 48"/>
                  <a:gd name="T10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46">
                    <a:moveTo>
                      <a:pt x="37" y="0"/>
                    </a:move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5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8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2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4"/>
                    </a:lnTo>
                    <a:lnTo>
                      <a:pt x="16" y="43"/>
                    </a:lnTo>
                    <a:lnTo>
                      <a:pt x="18" y="42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7" y="36"/>
                    </a:lnTo>
                    <a:lnTo>
                      <a:pt x="28" y="35"/>
                    </a:lnTo>
                    <a:lnTo>
                      <a:pt x="30" y="34"/>
                    </a:lnTo>
                    <a:lnTo>
                      <a:pt x="32" y="31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51"/>
              <p:cNvSpPr>
                <a:spLocks/>
              </p:cNvSpPr>
              <p:nvPr/>
            </p:nvSpPr>
            <p:spPr bwMode="auto">
              <a:xfrm>
                <a:off x="2903" y="76"/>
                <a:ext cx="48" cy="35"/>
              </a:xfrm>
              <a:custGeom>
                <a:avLst/>
                <a:gdLst>
                  <a:gd name="T0" fmla="*/ 32 w 48"/>
                  <a:gd name="T1" fmla="*/ 0 h 35"/>
                  <a:gd name="T2" fmla="*/ 32 w 48"/>
                  <a:gd name="T3" fmla="*/ 0 h 35"/>
                  <a:gd name="T4" fmla="*/ 32 w 48"/>
                  <a:gd name="T5" fmla="*/ 0 h 35"/>
                  <a:gd name="T6" fmla="*/ 31 w 48"/>
                  <a:gd name="T7" fmla="*/ 1 h 35"/>
                  <a:gd name="T8" fmla="*/ 31 w 48"/>
                  <a:gd name="T9" fmla="*/ 1 h 35"/>
                  <a:gd name="T10" fmla="*/ 30 w 48"/>
                  <a:gd name="T11" fmla="*/ 2 h 35"/>
                  <a:gd name="T12" fmla="*/ 30 w 48"/>
                  <a:gd name="T13" fmla="*/ 2 h 35"/>
                  <a:gd name="T14" fmla="*/ 29 w 48"/>
                  <a:gd name="T15" fmla="*/ 2 h 35"/>
                  <a:gd name="T16" fmla="*/ 29 w 48"/>
                  <a:gd name="T17" fmla="*/ 2 h 35"/>
                  <a:gd name="T18" fmla="*/ 28 w 48"/>
                  <a:gd name="T19" fmla="*/ 3 h 35"/>
                  <a:gd name="T20" fmla="*/ 27 w 48"/>
                  <a:gd name="T21" fmla="*/ 4 h 35"/>
                  <a:gd name="T22" fmla="*/ 26 w 48"/>
                  <a:gd name="T23" fmla="*/ 4 h 35"/>
                  <a:gd name="T24" fmla="*/ 25 w 48"/>
                  <a:gd name="T25" fmla="*/ 5 h 35"/>
                  <a:gd name="T26" fmla="*/ 23 w 48"/>
                  <a:gd name="T27" fmla="*/ 6 h 35"/>
                  <a:gd name="T28" fmla="*/ 22 w 48"/>
                  <a:gd name="T29" fmla="*/ 6 h 35"/>
                  <a:gd name="T30" fmla="*/ 20 w 48"/>
                  <a:gd name="T31" fmla="*/ 7 h 35"/>
                  <a:gd name="T32" fmla="*/ 19 w 48"/>
                  <a:gd name="T33" fmla="*/ 7 h 35"/>
                  <a:gd name="T34" fmla="*/ 17 w 48"/>
                  <a:gd name="T35" fmla="*/ 8 h 35"/>
                  <a:gd name="T36" fmla="*/ 15 w 48"/>
                  <a:gd name="T37" fmla="*/ 8 h 35"/>
                  <a:gd name="T38" fmla="*/ 14 w 48"/>
                  <a:gd name="T39" fmla="*/ 9 h 35"/>
                  <a:gd name="T40" fmla="*/ 12 w 48"/>
                  <a:gd name="T41" fmla="*/ 10 h 35"/>
                  <a:gd name="T42" fmla="*/ 10 w 48"/>
                  <a:gd name="T43" fmla="*/ 10 h 35"/>
                  <a:gd name="T44" fmla="*/ 6 w 48"/>
                  <a:gd name="T45" fmla="*/ 11 h 35"/>
                  <a:gd name="T46" fmla="*/ 3 w 48"/>
                  <a:gd name="T47" fmla="*/ 12 h 35"/>
                  <a:gd name="T48" fmla="*/ 0 w 48"/>
                  <a:gd name="T49" fmla="*/ 12 h 35"/>
                  <a:gd name="T50" fmla="*/ 6 w 48"/>
                  <a:gd name="T51" fmla="*/ 35 h 35"/>
                  <a:gd name="T52" fmla="*/ 8 w 48"/>
                  <a:gd name="T53" fmla="*/ 34 h 35"/>
                  <a:gd name="T54" fmla="*/ 12 w 48"/>
                  <a:gd name="T55" fmla="*/ 33 h 35"/>
                  <a:gd name="T56" fmla="*/ 16 w 48"/>
                  <a:gd name="T57" fmla="*/ 32 h 35"/>
                  <a:gd name="T58" fmla="*/ 18 w 48"/>
                  <a:gd name="T59" fmla="*/ 31 h 35"/>
                  <a:gd name="T60" fmla="*/ 20 w 48"/>
                  <a:gd name="T61" fmla="*/ 31 h 35"/>
                  <a:gd name="T62" fmla="*/ 22 w 48"/>
                  <a:gd name="T63" fmla="*/ 30 h 35"/>
                  <a:gd name="T64" fmla="*/ 24 w 48"/>
                  <a:gd name="T65" fmla="*/ 30 h 35"/>
                  <a:gd name="T66" fmla="*/ 26 w 48"/>
                  <a:gd name="T67" fmla="*/ 29 h 35"/>
                  <a:gd name="T68" fmla="*/ 28 w 48"/>
                  <a:gd name="T69" fmla="*/ 28 h 35"/>
                  <a:gd name="T70" fmla="*/ 31 w 48"/>
                  <a:gd name="T71" fmla="*/ 27 h 35"/>
                  <a:gd name="T72" fmla="*/ 32 w 48"/>
                  <a:gd name="T73" fmla="*/ 26 h 35"/>
                  <a:gd name="T74" fmla="*/ 34 w 48"/>
                  <a:gd name="T75" fmla="*/ 25 h 35"/>
                  <a:gd name="T76" fmla="*/ 36 w 48"/>
                  <a:gd name="T77" fmla="*/ 24 h 35"/>
                  <a:gd name="T78" fmla="*/ 38 w 48"/>
                  <a:gd name="T79" fmla="*/ 23 h 35"/>
                  <a:gd name="T80" fmla="*/ 40 w 48"/>
                  <a:gd name="T81" fmla="*/ 22 h 35"/>
                  <a:gd name="T82" fmla="*/ 41 w 48"/>
                  <a:gd name="T83" fmla="*/ 22 h 35"/>
                  <a:gd name="T84" fmla="*/ 42 w 48"/>
                  <a:gd name="T85" fmla="*/ 21 h 35"/>
                  <a:gd name="T86" fmla="*/ 43 w 48"/>
                  <a:gd name="T87" fmla="*/ 20 h 35"/>
                  <a:gd name="T88" fmla="*/ 44 w 48"/>
                  <a:gd name="T89" fmla="*/ 20 h 35"/>
                  <a:gd name="T90" fmla="*/ 45 w 48"/>
                  <a:gd name="T91" fmla="*/ 19 h 35"/>
                  <a:gd name="T92" fmla="*/ 46 w 48"/>
                  <a:gd name="T93" fmla="*/ 18 h 35"/>
                  <a:gd name="T94" fmla="*/ 47 w 48"/>
                  <a:gd name="T95" fmla="*/ 17 h 35"/>
                  <a:gd name="T96" fmla="*/ 48 w 48"/>
                  <a:gd name="T97" fmla="*/ 17 h 35"/>
                  <a:gd name="T98" fmla="*/ 48 w 48"/>
                  <a:gd name="T99" fmla="*/ 17 h 35"/>
                  <a:gd name="T100" fmla="*/ 32 w 48"/>
                  <a:gd name="T10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35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3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6" y="11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2" y="33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31" y="27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2" y="21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52"/>
              <p:cNvSpPr>
                <a:spLocks/>
              </p:cNvSpPr>
              <p:nvPr/>
            </p:nvSpPr>
            <p:spPr bwMode="auto">
              <a:xfrm>
                <a:off x="2935" y="73"/>
                <a:ext cx="20" cy="20"/>
              </a:xfrm>
              <a:custGeom>
                <a:avLst/>
                <a:gdLst>
                  <a:gd name="T0" fmla="*/ 2 w 20"/>
                  <a:gd name="T1" fmla="*/ 0 h 20"/>
                  <a:gd name="T2" fmla="*/ 2 w 20"/>
                  <a:gd name="T3" fmla="*/ 0 h 20"/>
                  <a:gd name="T4" fmla="*/ 2 w 20"/>
                  <a:gd name="T5" fmla="*/ 1 h 20"/>
                  <a:gd name="T6" fmla="*/ 1 w 20"/>
                  <a:gd name="T7" fmla="*/ 1 h 20"/>
                  <a:gd name="T8" fmla="*/ 1 w 20"/>
                  <a:gd name="T9" fmla="*/ 2 h 20"/>
                  <a:gd name="T10" fmla="*/ 1 w 20"/>
                  <a:gd name="T11" fmla="*/ 2 h 20"/>
                  <a:gd name="T12" fmla="*/ 0 w 20"/>
                  <a:gd name="T13" fmla="*/ 3 h 20"/>
                  <a:gd name="T14" fmla="*/ 0 w 20"/>
                  <a:gd name="T15" fmla="*/ 3 h 20"/>
                  <a:gd name="T16" fmla="*/ 16 w 20"/>
                  <a:gd name="T17" fmla="*/ 20 h 20"/>
                  <a:gd name="T18" fmla="*/ 16 w 20"/>
                  <a:gd name="T19" fmla="*/ 19 h 20"/>
                  <a:gd name="T20" fmla="*/ 17 w 20"/>
                  <a:gd name="T21" fmla="*/ 18 h 20"/>
                  <a:gd name="T22" fmla="*/ 18 w 20"/>
                  <a:gd name="T23" fmla="*/ 17 h 20"/>
                  <a:gd name="T24" fmla="*/ 19 w 20"/>
                  <a:gd name="T25" fmla="*/ 16 h 20"/>
                  <a:gd name="T26" fmla="*/ 20 w 20"/>
                  <a:gd name="T27" fmla="*/ 15 h 20"/>
                  <a:gd name="T28" fmla="*/ 20 w 20"/>
                  <a:gd name="T29" fmla="*/ 14 h 20"/>
                  <a:gd name="T30" fmla="*/ 20 w 20"/>
                  <a:gd name="T31" fmla="*/ 14 h 20"/>
                  <a:gd name="T32" fmla="*/ 2 w 20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0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53"/>
              <p:cNvSpPr>
                <a:spLocks/>
              </p:cNvSpPr>
              <p:nvPr/>
            </p:nvSpPr>
            <p:spPr bwMode="auto">
              <a:xfrm>
                <a:off x="2944" y="30"/>
                <a:ext cx="29" cy="33"/>
              </a:xfrm>
              <a:custGeom>
                <a:avLst/>
                <a:gdLst>
                  <a:gd name="T0" fmla="*/ 8 w 29"/>
                  <a:gd name="T1" fmla="*/ 0 h 33"/>
                  <a:gd name="T2" fmla="*/ 8 w 29"/>
                  <a:gd name="T3" fmla="*/ 0 h 33"/>
                  <a:gd name="T4" fmla="*/ 7 w 29"/>
                  <a:gd name="T5" fmla="*/ 1 h 33"/>
                  <a:gd name="T6" fmla="*/ 6 w 29"/>
                  <a:gd name="T7" fmla="*/ 3 h 33"/>
                  <a:gd name="T8" fmla="*/ 6 w 29"/>
                  <a:gd name="T9" fmla="*/ 5 h 33"/>
                  <a:gd name="T10" fmla="*/ 5 w 29"/>
                  <a:gd name="T11" fmla="*/ 6 h 33"/>
                  <a:gd name="T12" fmla="*/ 5 w 29"/>
                  <a:gd name="T13" fmla="*/ 8 h 33"/>
                  <a:gd name="T14" fmla="*/ 5 w 29"/>
                  <a:gd name="T15" fmla="*/ 10 h 33"/>
                  <a:gd name="T16" fmla="*/ 4 w 29"/>
                  <a:gd name="T17" fmla="*/ 12 h 33"/>
                  <a:gd name="T18" fmla="*/ 4 w 29"/>
                  <a:gd name="T19" fmla="*/ 13 h 33"/>
                  <a:gd name="T20" fmla="*/ 3 w 29"/>
                  <a:gd name="T21" fmla="*/ 17 h 33"/>
                  <a:gd name="T22" fmla="*/ 2 w 29"/>
                  <a:gd name="T23" fmla="*/ 20 h 33"/>
                  <a:gd name="T24" fmla="*/ 1 w 29"/>
                  <a:gd name="T25" fmla="*/ 23 h 33"/>
                  <a:gd name="T26" fmla="*/ 0 w 29"/>
                  <a:gd name="T27" fmla="*/ 27 h 33"/>
                  <a:gd name="T28" fmla="*/ 0 w 29"/>
                  <a:gd name="T29" fmla="*/ 27 h 33"/>
                  <a:gd name="T30" fmla="*/ 22 w 29"/>
                  <a:gd name="T31" fmla="*/ 33 h 33"/>
                  <a:gd name="T32" fmla="*/ 22 w 29"/>
                  <a:gd name="T33" fmla="*/ 33 h 33"/>
                  <a:gd name="T34" fmla="*/ 23 w 29"/>
                  <a:gd name="T35" fmla="*/ 29 h 33"/>
                  <a:gd name="T36" fmla="*/ 24 w 29"/>
                  <a:gd name="T37" fmla="*/ 25 h 33"/>
                  <a:gd name="T38" fmla="*/ 25 w 29"/>
                  <a:gd name="T39" fmla="*/ 22 h 33"/>
                  <a:gd name="T40" fmla="*/ 26 w 29"/>
                  <a:gd name="T41" fmla="*/ 18 h 33"/>
                  <a:gd name="T42" fmla="*/ 26 w 29"/>
                  <a:gd name="T43" fmla="*/ 17 h 33"/>
                  <a:gd name="T44" fmla="*/ 27 w 29"/>
                  <a:gd name="T45" fmla="*/ 16 h 33"/>
                  <a:gd name="T46" fmla="*/ 27 w 29"/>
                  <a:gd name="T47" fmla="*/ 14 h 33"/>
                  <a:gd name="T48" fmla="*/ 27 w 29"/>
                  <a:gd name="T49" fmla="*/ 13 h 33"/>
                  <a:gd name="T50" fmla="*/ 28 w 29"/>
                  <a:gd name="T51" fmla="*/ 11 h 33"/>
                  <a:gd name="T52" fmla="*/ 28 w 29"/>
                  <a:gd name="T53" fmla="*/ 10 h 33"/>
                  <a:gd name="T54" fmla="*/ 28 w 29"/>
                  <a:gd name="T55" fmla="*/ 9 h 33"/>
                  <a:gd name="T56" fmla="*/ 29 w 29"/>
                  <a:gd name="T57" fmla="*/ 8 h 33"/>
                  <a:gd name="T58" fmla="*/ 29 w 29"/>
                  <a:gd name="T59" fmla="*/ 8 h 33"/>
                  <a:gd name="T60" fmla="*/ 8 w 29"/>
                  <a:gd name="T6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33">
                    <a:moveTo>
                      <a:pt x="8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7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3" y="29"/>
                    </a:lnTo>
                    <a:lnTo>
                      <a:pt x="24" y="25"/>
                    </a:lnTo>
                    <a:lnTo>
                      <a:pt x="25" y="22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54"/>
              <p:cNvSpPr>
                <a:spLocks/>
              </p:cNvSpPr>
              <p:nvPr/>
            </p:nvSpPr>
            <p:spPr bwMode="auto">
              <a:xfrm>
                <a:off x="2952" y="10"/>
                <a:ext cx="27" cy="28"/>
              </a:xfrm>
              <a:custGeom>
                <a:avLst/>
                <a:gdLst>
                  <a:gd name="T0" fmla="*/ 17 w 27"/>
                  <a:gd name="T1" fmla="*/ 0 h 28"/>
                  <a:gd name="T2" fmla="*/ 17 w 27"/>
                  <a:gd name="T3" fmla="*/ 0 h 28"/>
                  <a:gd name="T4" fmla="*/ 15 w 27"/>
                  <a:gd name="T5" fmla="*/ 1 h 28"/>
                  <a:gd name="T6" fmla="*/ 14 w 27"/>
                  <a:gd name="T7" fmla="*/ 2 h 28"/>
                  <a:gd name="T8" fmla="*/ 12 w 27"/>
                  <a:gd name="T9" fmla="*/ 3 h 28"/>
                  <a:gd name="T10" fmla="*/ 11 w 27"/>
                  <a:gd name="T11" fmla="*/ 4 h 28"/>
                  <a:gd name="T12" fmla="*/ 9 w 27"/>
                  <a:gd name="T13" fmla="*/ 5 h 28"/>
                  <a:gd name="T14" fmla="*/ 8 w 27"/>
                  <a:gd name="T15" fmla="*/ 6 h 28"/>
                  <a:gd name="T16" fmla="*/ 7 w 27"/>
                  <a:gd name="T17" fmla="*/ 8 h 28"/>
                  <a:gd name="T18" fmla="*/ 6 w 27"/>
                  <a:gd name="T19" fmla="*/ 9 h 28"/>
                  <a:gd name="T20" fmla="*/ 5 w 27"/>
                  <a:gd name="T21" fmla="*/ 10 h 28"/>
                  <a:gd name="T22" fmla="*/ 4 w 27"/>
                  <a:gd name="T23" fmla="*/ 12 h 28"/>
                  <a:gd name="T24" fmla="*/ 3 w 27"/>
                  <a:gd name="T25" fmla="*/ 13 h 28"/>
                  <a:gd name="T26" fmla="*/ 2 w 27"/>
                  <a:gd name="T27" fmla="*/ 15 h 28"/>
                  <a:gd name="T28" fmla="*/ 1 w 27"/>
                  <a:gd name="T29" fmla="*/ 16 h 28"/>
                  <a:gd name="T30" fmla="*/ 0 w 27"/>
                  <a:gd name="T31" fmla="*/ 18 h 28"/>
                  <a:gd name="T32" fmla="*/ 0 w 27"/>
                  <a:gd name="T33" fmla="*/ 20 h 28"/>
                  <a:gd name="T34" fmla="*/ 21 w 27"/>
                  <a:gd name="T35" fmla="*/ 28 h 28"/>
                  <a:gd name="T36" fmla="*/ 21 w 27"/>
                  <a:gd name="T37" fmla="*/ 27 h 28"/>
                  <a:gd name="T38" fmla="*/ 21 w 27"/>
                  <a:gd name="T39" fmla="*/ 26 h 28"/>
                  <a:gd name="T40" fmla="*/ 22 w 27"/>
                  <a:gd name="T41" fmla="*/ 26 h 28"/>
                  <a:gd name="T42" fmla="*/ 22 w 27"/>
                  <a:gd name="T43" fmla="*/ 25 h 28"/>
                  <a:gd name="T44" fmla="*/ 23 w 27"/>
                  <a:gd name="T45" fmla="*/ 24 h 28"/>
                  <a:gd name="T46" fmla="*/ 23 w 27"/>
                  <a:gd name="T47" fmla="*/ 24 h 28"/>
                  <a:gd name="T48" fmla="*/ 24 w 27"/>
                  <a:gd name="T49" fmla="*/ 23 h 28"/>
                  <a:gd name="T50" fmla="*/ 24 w 27"/>
                  <a:gd name="T51" fmla="*/ 23 h 28"/>
                  <a:gd name="T52" fmla="*/ 24 w 27"/>
                  <a:gd name="T53" fmla="*/ 22 h 28"/>
                  <a:gd name="T54" fmla="*/ 25 w 27"/>
                  <a:gd name="T55" fmla="*/ 22 h 28"/>
                  <a:gd name="T56" fmla="*/ 25 w 27"/>
                  <a:gd name="T57" fmla="*/ 22 h 28"/>
                  <a:gd name="T58" fmla="*/ 25 w 27"/>
                  <a:gd name="T59" fmla="*/ 21 h 28"/>
                  <a:gd name="T60" fmla="*/ 26 w 27"/>
                  <a:gd name="T61" fmla="*/ 21 h 28"/>
                  <a:gd name="T62" fmla="*/ 26 w 27"/>
                  <a:gd name="T63" fmla="*/ 21 h 28"/>
                  <a:gd name="T64" fmla="*/ 27 w 27"/>
                  <a:gd name="T65" fmla="*/ 20 h 28"/>
                  <a:gd name="T66" fmla="*/ 27 w 27"/>
                  <a:gd name="T67" fmla="*/ 20 h 28"/>
                  <a:gd name="T68" fmla="*/ 17 w 27"/>
                  <a:gd name="T6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8">
                    <a:moveTo>
                      <a:pt x="17" y="0"/>
                    </a:move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55"/>
              <p:cNvSpPr>
                <a:spLocks/>
              </p:cNvSpPr>
              <p:nvPr/>
            </p:nvSpPr>
            <p:spPr bwMode="auto">
              <a:xfrm>
                <a:off x="2996" y="6"/>
                <a:ext cx="5" cy="23"/>
              </a:xfrm>
              <a:custGeom>
                <a:avLst/>
                <a:gdLst>
                  <a:gd name="T0" fmla="*/ 5 w 5"/>
                  <a:gd name="T1" fmla="*/ 0 h 23"/>
                  <a:gd name="T2" fmla="*/ 5 w 5"/>
                  <a:gd name="T3" fmla="*/ 0 h 23"/>
                  <a:gd name="T4" fmla="*/ 2 w 5"/>
                  <a:gd name="T5" fmla="*/ 0 h 23"/>
                  <a:gd name="T6" fmla="*/ 1 w 5"/>
                  <a:gd name="T7" fmla="*/ 0 h 23"/>
                  <a:gd name="T8" fmla="*/ 0 w 5"/>
                  <a:gd name="T9" fmla="*/ 23 h 23"/>
                  <a:gd name="T10" fmla="*/ 0 w 5"/>
                  <a:gd name="T11" fmla="*/ 23 h 23"/>
                  <a:gd name="T12" fmla="*/ 2 w 5"/>
                  <a:gd name="T13" fmla="*/ 23 h 23"/>
                  <a:gd name="T14" fmla="*/ 2 w 5"/>
                  <a:gd name="T15" fmla="*/ 23 h 23"/>
                  <a:gd name="T16" fmla="*/ 5 w 5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3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56"/>
              <p:cNvSpPr>
                <a:spLocks/>
              </p:cNvSpPr>
              <p:nvPr/>
            </p:nvSpPr>
            <p:spPr bwMode="auto">
              <a:xfrm>
                <a:off x="2998" y="6"/>
                <a:ext cx="46" cy="32"/>
              </a:xfrm>
              <a:custGeom>
                <a:avLst/>
                <a:gdLst>
                  <a:gd name="T0" fmla="*/ 46 w 46"/>
                  <a:gd name="T1" fmla="*/ 10 h 32"/>
                  <a:gd name="T2" fmla="*/ 44 w 46"/>
                  <a:gd name="T3" fmla="*/ 9 h 32"/>
                  <a:gd name="T4" fmla="*/ 41 w 46"/>
                  <a:gd name="T5" fmla="*/ 9 h 32"/>
                  <a:gd name="T6" fmla="*/ 39 w 46"/>
                  <a:gd name="T7" fmla="*/ 8 h 32"/>
                  <a:gd name="T8" fmla="*/ 36 w 46"/>
                  <a:gd name="T9" fmla="*/ 7 h 32"/>
                  <a:gd name="T10" fmla="*/ 33 w 46"/>
                  <a:gd name="T11" fmla="*/ 6 h 32"/>
                  <a:gd name="T12" fmla="*/ 31 w 46"/>
                  <a:gd name="T13" fmla="*/ 6 h 32"/>
                  <a:gd name="T14" fmla="*/ 28 w 46"/>
                  <a:gd name="T15" fmla="*/ 5 h 32"/>
                  <a:gd name="T16" fmla="*/ 26 w 46"/>
                  <a:gd name="T17" fmla="*/ 4 h 32"/>
                  <a:gd name="T18" fmla="*/ 23 w 46"/>
                  <a:gd name="T19" fmla="*/ 4 h 32"/>
                  <a:gd name="T20" fmla="*/ 21 w 46"/>
                  <a:gd name="T21" fmla="*/ 3 h 32"/>
                  <a:gd name="T22" fmla="*/ 18 w 46"/>
                  <a:gd name="T23" fmla="*/ 3 h 32"/>
                  <a:gd name="T24" fmla="*/ 16 w 46"/>
                  <a:gd name="T25" fmla="*/ 2 h 32"/>
                  <a:gd name="T26" fmla="*/ 14 w 46"/>
                  <a:gd name="T27" fmla="*/ 2 h 32"/>
                  <a:gd name="T28" fmla="*/ 11 w 46"/>
                  <a:gd name="T29" fmla="*/ 1 h 32"/>
                  <a:gd name="T30" fmla="*/ 9 w 46"/>
                  <a:gd name="T31" fmla="*/ 1 h 32"/>
                  <a:gd name="T32" fmla="*/ 7 w 46"/>
                  <a:gd name="T33" fmla="*/ 1 h 32"/>
                  <a:gd name="T34" fmla="*/ 5 w 46"/>
                  <a:gd name="T35" fmla="*/ 0 h 32"/>
                  <a:gd name="T36" fmla="*/ 3 w 46"/>
                  <a:gd name="T37" fmla="*/ 0 h 32"/>
                  <a:gd name="T38" fmla="*/ 0 w 46"/>
                  <a:gd name="T39" fmla="*/ 23 h 32"/>
                  <a:gd name="T40" fmla="*/ 2 w 46"/>
                  <a:gd name="T41" fmla="*/ 23 h 32"/>
                  <a:gd name="T42" fmla="*/ 4 w 46"/>
                  <a:gd name="T43" fmla="*/ 23 h 32"/>
                  <a:gd name="T44" fmla="*/ 6 w 46"/>
                  <a:gd name="T45" fmla="*/ 24 h 32"/>
                  <a:gd name="T46" fmla="*/ 8 w 46"/>
                  <a:gd name="T47" fmla="*/ 24 h 32"/>
                  <a:gd name="T48" fmla="*/ 10 w 46"/>
                  <a:gd name="T49" fmla="*/ 24 h 32"/>
                  <a:gd name="T50" fmla="*/ 12 w 46"/>
                  <a:gd name="T51" fmla="*/ 25 h 32"/>
                  <a:gd name="T52" fmla="*/ 14 w 46"/>
                  <a:gd name="T53" fmla="*/ 25 h 32"/>
                  <a:gd name="T54" fmla="*/ 16 w 46"/>
                  <a:gd name="T55" fmla="*/ 25 h 32"/>
                  <a:gd name="T56" fmla="*/ 18 w 46"/>
                  <a:gd name="T57" fmla="*/ 26 h 32"/>
                  <a:gd name="T58" fmla="*/ 21 w 46"/>
                  <a:gd name="T59" fmla="*/ 27 h 32"/>
                  <a:gd name="T60" fmla="*/ 23 w 46"/>
                  <a:gd name="T61" fmla="*/ 27 h 32"/>
                  <a:gd name="T62" fmla="*/ 25 w 46"/>
                  <a:gd name="T63" fmla="*/ 28 h 32"/>
                  <a:gd name="T64" fmla="*/ 28 w 46"/>
                  <a:gd name="T65" fmla="*/ 28 h 32"/>
                  <a:gd name="T66" fmla="*/ 30 w 46"/>
                  <a:gd name="T67" fmla="*/ 29 h 32"/>
                  <a:gd name="T68" fmla="*/ 32 w 46"/>
                  <a:gd name="T69" fmla="*/ 30 h 32"/>
                  <a:gd name="T70" fmla="*/ 35 w 46"/>
                  <a:gd name="T71" fmla="*/ 30 h 32"/>
                  <a:gd name="T72" fmla="*/ 37 w 46"/>
                  <a:gd name="T73" fmla="*/ 31 h 32"/>
                  <a:gd name="T74" fmla="*/ 39 w 46"/>
                  <a:gd name="T75" fmla="*/ 32 h 32"/>
                  <a:gd name="T76" fmla="*/ 46 w 46"/>
                  <a:gd name="T7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32">
                    <a:moveTo>
                      <a:pt x="46" y="10"/>
                    </a:moveTo>
                    <a:lnTo>
                      <a:pt x="44" y="9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36" y="7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8"/>
                    </a:lnTo>
                    <a:lnTo>
                      <a:pt x="28" y="28"/>
                    </a:lnTo>
                    <a:lnTo>
                      <a:pt x="30" y="29"/>
                    </a:lnTo>
                    <a:lnTo>
                      <a:pt x="32" y="30"/>
                    </a:lnTo>
                    <a:lnTo>
                      <a:pt x="35" y="30"/>
                    </a:lnTo>
                    <a:lnTo>
                      <a:pt x="37" y="31"/>
                    </a:lnTo>
                    <a:lnTo>
                      <a:pt x="39" y="32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57"/>
              <p:cNvSpPr>
                <a:spLocks/>
              </p:cNvSpPr>
              <p:nvPr/>
            </p:nvSpPr>
            <p:spPr bwMode="auto">
              <a:xfrm>
                <a:off x="3057" y="25"/>
                <a:ext cx="23" cy="26"/>
              </a:xfrm>
              <a:custGeom>
                <a:avLst/>
                <a:gdLst>
                  <a:gd name="T0" fmla="*/ 23 w 23"/>
                  <a:gd name="T1" fmla="*/ 6 h 26"/>
                  <a:gd name="T2" fmla="*/ 23 w 23"/>
                  <a:gd name="T3" fmla="*/ 6 h 26"/>
                  <a:gd name="T4" fmla="*/ 21 w 23"/>
                  <a:gd name="T5" fmla="*/ 5 h 26"/>
                  <a:gd name="T6" fmla="*/ 18 w 23"/>
                  <a:gd name="T7" fmla="*/ 4 h 26"/>
                  <a:gd name="T8" fmla="*/ 16 w 23"/>
                  <a:gd name="T9" fmla="*/ 3 h 26"/>
                  <a:gd name="T10" fmla="*/ 13 w 23"/>
                  <a:gd name="T11" fmla="*/ 1 h 26"/>
                  <a:gd name="T12" fmla="*/ 11 w 23"/>
                  <a:gd name="T13" fmla="*/ 0 h 26"/>
                  <a:gd name="T14" fmla="*/ 9 w 23"/>
                  <a:gd name="T15" fmla="*/ 0 h 26"/>
                  <a:gd name="T16" fmla="*/ 0 w 23"/>
                  <a:gd name="T17" fmla="*/ 21 h 26"/>
                  <a:gd name="T18" fmla="*/ 1 w 23"/>
                  <a:gd name="T19" fmla="*/ 21 h 26"/>
                  <a:gd name="T20" fmla="*/ 4 w 23"/>
                  <a:gd name="T21" fmla="*/ 22 h 26"/>
                  <a:gd name="T22" fmla="*/ 6 w 23"/>
                  <a:gd name="T23" fmla="*/ 23 h 26"/>
                  <a:gd name="T24" fmla="*/ 8 w 23"/>
                  <a:gd name="T25" fmla="*/ 24 h 26"/>
                  <a:gd name="T26" fmla="*/ 10 w 23"/>
                  <a:gd name="T27" fmla="*/ 25 h 26"/>
                  <a:gd name="T28" fmla="*/ 12 w 23"/>
                  <a:gd name="T29" fmla="*/ 26 h 26"/>
                  <a:gd name="T30" fmla="*/ 12 w 23"/>
                  <a:gd name="T31" fmla="*/ 26 h 26"/>
                  <a:gd name="T32" fmla="*/ 23 w 23"/>
                  <a:gd name="T33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6">
                    <a:moveTo>
                      <a:pt x="23" y="6"/>
                    </a:moveTo>
                    <a:lnTo>
                      <a:pt x="23" y="6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58"/>
              <p:cNvSpPr>
                <a:spLocks/>
              </p:cNvSpPr>
              <p:nvPr/>
            </p:nvSpPr>
            <p:spPr bwMode="auto">
              <a:xfrm>
                <a:off x="3069" y="31"/>
                <a:ext cx="39" cy="37"/>
              </a:xfrm>
              <a:custGeom>
                <a:avLst/>
                <a:gdLst>
                  <a:gd name="T0" fmla="*/ 39 w 39"/>
                  <a:gd name="T1" fmla="*/ 19 h 37"/>
                  <a:gd name="T2" fmla="*/ 37 w 39"/>
                  <a:gd name="T3" fmla="*/ 18 h 37"/>
                  <a:gd name="T4" fmla="*/ 35 w 39"/>
                  <a:gd name="T5" fmla="*/ 17 h 37"/>
                  <a:gd name="T6" fmla="*/ 33 w 39"/>
                  <a:gd name="T7" fmla="*/ 15 h 37"/>
                  <a:gd name="T8" fmla="*/ 31 w 39"/>
                  <a:gd name="T9" fmla="*/ 13 h 37"/>
                  <a:gd name="T10" fmla="*/ 29 w 39"/>
                  <a:gd name="T11" fmla="*/ 12 h 37"/>
                  <a:gd name="T12" fmla="*/ 27 w 39"/>
                  <a:gd name="T13" fmla="*/ 10 h 37"/>
                  <a:gd name="T14" fmla="*/ 25 w 39"/>
                  <a:gd name="T15" fmla="*/ 9 h 37"/>
                  <a:gd name="T16" fmla="*/ 23 w 39"/>
                  <a:gd name="T17" fmla="*/ 7 h 37"/>
                  <a:gd name="T18" fmla="*/ 21 w 39"/>
                  <a:gd name="T19" fmla="*/ 6 h 37"/>
                  <a:gd name="T20" fmla="*/ 18 w 39"/>
                  <a:gd name="T21" fmla="*/ 5 h 37"/>
                  <a:gd name="T22" fmla="*/ 16 w 39"/>
                  <a:gd name="T23" fmla="*/ 3 h 37"/>
                  <a:gd name="T24" fmla="*/ 14 w 39"/>
                  <a:gd name="T25" fmla="*/ 2 h 37"/>
                  <a:gd name="T26" fmla="*/ 11 w 39"/>
                  <a:gd name="T27" fmla="*/ 0 h 37"/>
                  <a:gd name="T28" fmla="*/ 0 w 39"/>
                  <a:gd name="T29" fmla="*/ 20 h 37"/>
                  <a:gd name="T30" fmla="*/ 2 w 39"/>
                  <a:gd name="T31" fmla="*/ 22 h 37"/>
                  <a:gd name="T32" fmla="*/ 4 w 39"/>
                  <a:gd name="T33" fmla="*/ 23 h 37"/>
                  <a:gd name="T34" fmla="*/ 6 w 39"/>
                  <a:gd name="T35" fmla="*/ 24 h 37"/>
                  <a:gd name="T36" fmla="*/ 8 w 39"/>
                  <a:gd name="T37" fmla="*/ 25 h 37"/>
                  <a:gd name="T38" fmla="*/ 10 w 39"/>
                  <a:gd name="T39" fmla="*/ 26 h 37"/>
                  <a:gd name="T40" fmla="*/ 12 w 39"/>
                  <a:gd name="T41" fmla="*/ 28 h 37"/>
                  <a:gd name="T42" fmla="*/ 14 w 39"/>
                  <a:gd name="T43" fmla="*/ 29 h 37"/>
                  <a:gd name="T44" fmla="*/ 16 w 39"/>
                  <a:gd name="T45" fmla="*/ 30 h 37"/>
                  <a:gd name="T46" fmla="*/ 17 w 39"/>
                  <a:gd name="T47" fmla="*/ 32 h 37"/>
                  <a:gd name="T48" fmla="*/ 19 w 39"/>
                  <a:gd name="T49" fmla="*/ 33 h 37"/>
                  <a:gd name="T50" fmla="*/ 21 w 39"/>
                  <a:gd name="T51" fmla="*/ 34 h 37"/>
                  <a:gd name="T52" fmla="*/ 23 w 39"/>
                  <a:gd name="T53" fmla="*/ 36 h 37"/>
                  <a:gd name="T54" fmla="*/ 24 w 39"/>
                  <a:gd name="T55" fmla="*/ 37 h 37"/>
                  <a:gd name="T56" fmla="*/ 39 w 39"/>
                  <a:gd name="T5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37">
                    <a:moveTo>
                      <a:pt x="39" y="19"/>
                    </a:moveTo>
                    <a:lnTo>
                      <a:pt x="37" y="18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1" y="13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6" y="24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4" y="29"/>
                    </a:lnTo>
                    <a:lnTo>
                      <a:pt x="16" y="30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21" y="34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9"/>
              <p:cNvSpPr>
                <a:spLocks/>
              </p:cNvSpPr>
              <p:nvPr/>
            </p:nvSpPr>
            <p:spPr bwMode="auto">
              <a:xfrm>
                <a:off x="3109" y="66"/>
                <a:ext cx="33" cy="34"/>
              </a:xfrm>
              <a:custGeom>
                <a:avLst/>
                <a:gdLst>
                  <a:gd name="T0" fmla="*/ 33 w 33"/>
                  <a:gd name="T1" fmla="*/ 18 h 34"/>
                  <a:gd name="T2" fmla="*/ 33 w 33"/>
                  <a:gd name="T3" fmla="*/ 18 h 34"/>
                  <a:gd name="T4" fmla="*/ 30 w 33"/>
                  <a:gd name="T5" fmla="*/ 14 h 34"/>
                  <a:gd name="T6" fmla="*/ 26 w 33"/>
                  <a:gd name="T7" fmla="*/ 11 h 34"/>
                  <a:gd name="T8" fmla="*/ 23 w 33"/>
                  <a:gd name="T9" fmla="*/ 7 h 34"/>
                  <a:gd name="T10" fmla="*/ 19 w 33"/>
                  <a:gd name="T11" fmla="*/ 4 h 34"/>
                  <a:gd name="T12" fmla="*/ 16 w 33"/>
                  <a:gd name="T13" fmla="*/ 0 h 34"/>
                  <a:gd name="T14" fmla="*/ 0 w 33"/>
                  <a:gd name="T15" fmla="*/ 17 h 34"/>
                  <a:gd name="T16" fmla="*/ 3 w 33"/>
                  <a:gd name="T17" fmla="*/ 20 h 34"/>
                  <a:gd name="T18" fmla="*/ 7 w 33"/>
                  <a:gd name="T19" fmla="*/ 23 h 34"/>
                  <a:gd name="T20" fmla="*/ 10 w 33"/>
                  <a:gd name="T21" fmla="*/ 27 h 34"/>
                  <a:gd name="T22" fmla="*/ 14 w 33"/>
                  <a:gd name="T23" fmla="*/ 30 h 34"/>
                  <a:gd name="T24" fmla="*/ 17 w 33"/>
                  <a:gd name="T25" fmla="*/ 34 h 34"/>
                  <a:gd name="T26" fmla="*/ 17 w 33"/>
                  <a:gd name="T27" fmla="*/ 34 h 34"/>
                  <a:gd name="T28" fmla="*/ 33 w 33"/>
                  <a:gd name="T2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4">
                    <a:moveTo>
                      <a:pt x="33" y="18"/>
                    </a:moveTo>
                    <a:lnTo>
                      <a:pt x="33" y="18"/>
                    </a:lnTo>
                    <a:lnTo>
                      <a:pt x="30" y="14"/>
                    </a:lnTo>
                    <a:lnTo>
                      <a:pt x="26" y="11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6" y="0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60"/>
              <p:cNvSpPr>
                <a:spLocks/>
              </p:cNvSpPr>
              <p:nvPr/>
            </p:nvSpPr>
            <p:spPr bwMode="auto">
              <a:xfrm>
                <a:off x="3126" y="84"/>
                <a:ext cx="31" cy="31"/>
              </a:xfrm>
              <a:custGeom>
                <a:avLst/>
                <a:gdLst>
                  <a:gd name="T0" fmla="*/ 31 w 31"/>
                  <a:gd name="T1" fmla="*/ 15 h 31"/>
                  <a:gd name="T2" fmla="*/ 28 w 31"/>
                  <a:gd name="T3" fmla="*/ 12 h 31"/>
                  <a:gd name="T4" fmla="*/ 24 w 31"/>
                  <a:gd name="T5" fmla="*/ 8 h 31"/>
                  <a:gd name="T6" fmla="*/ 20 w 31"/>
                  <a:gd name="T7" fmla="*/ 4 h 31"/>
                  <a:gd name="T8" fmla="*/ 16 w 31"/>
                  <a:gd name="T9" fmla="*/ 0 h 31"/>
                  <a:gd name="T10" fmla="*/ 0 w 31"/>
                  <a:gd name="T11" fmla="*/ 16 h 31"/>
                  <a:gd name="T12" fmla="*/ 4 w 31"/>
                  <a:gd name="T13" fmla="*/ 20 h 31"/>
                  <a:gd name="T14" fmla="*/ 8 w 31"/>
                  <a:gd name="T15" fmla="*/ 24 h 31"/>
                  <a:gd name="T16" fmla="*/ 11 w 31"/>
                  <a:gd name="T17" fmla="*/ 27 h 31"/>
                  <a:gd name="T18" fmla="*/ 15 w 31"/>
                  <a:gd name="T19" fmla="*/ 31 h 31"/>
                  <a:gd name="T20" fmla="*/ 31 w 31"/>
                  <a:gd name="T2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31" y="15"/>
                    </a:moveTo>
                    <a:lnTo>
                      <a:pt x="28" y="12"/>
                    </a:lnTo>
                    <a:lnTo>
                      <a:pt x="24" y="8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5" y="31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61"/>
              <p:cNvSpPr>
                <a:spLocks/>
              </p:cNvSpPr>
              <p:nvPr/>
            </p:nvSpPr>
            <p:spPr bwMode="auto">
              <a:xfrm>
                <a:off x="3157" y="115"/>
                <a:ext cx="48" cy="48"/>
              </a:xfrm>
              <a:custGeom>
                <a:avLst/>
                <a:gdLst>
                  <a:gd name="T0" fmla="*/ 48 w 48"/>
                  <a:gd name="T1" fmla="*/ 32 h 48"/>
                  <a:gd name="T2" fmla="*/ 48 w 48"/>
                  <a:gd name="T3" fmla="*/ 32 h 48"/>
                  <a:gd name="T4" fmla="*/ 44 w 48"/>
                  <a:gd name="T5" fmla="*/ 28 h 48"/>
                  <a:gd name="T6" fmla="*/ 40 w 48"/>
                  <a:gd name="T7" fmla="*/ 24 h 48"/>
                  <a:gd name="T8" fmla="*/ 36 w 48"/>
                  <a:gd name="T9" fmla="*/ 20 h 48"/>
                  <a:gd name="T10" fmla="*/ 32 w 48"/>
                  <a:gd name="T11" fmla="*/ 16 h 48"/>
                  <a:gd name="T12" fmla="*/ 28 w 48"/>
                  <a:gd name="T13" fmla="*/ 12 h 48"/>
                  <a:gd name="T14" fmla="*/ 24 w 48"/>
                  <a:gd name="T15" fmla="*/ 8 h 48"/>
                  <a:gd name="T16" fmla="*/ 20 w 48"/>
                  <a:gd name="T17" fmla="*/ 4 h 48"/>
                  <a:gd name="T18" fmla="*/ 16 w 48"/>
                  <a:gd name="T19" fmla="*/ 0 h 48"/>
                  <a:gd name="T20" fmla="*/ 16 w 48"/>
                  <a:gd name="T21" fmla="*/ 0 h 48"/>
                  <a:gd name="T22" fmla="*/ 0 w 48"/>
                  <a:gd name="T23" fmla="*/ 16 h 48"/>
                  <a:gd name="T24" fmla="*/ 0 w 48"/>
                  <a:gd name="T25" fmla="*/ 16 h 48"/>
                  <a:gd name="T26" fmla="*/ 4 w 48"/>
                  <a:gd name="T27" fmla="*/ 20 h 48"/>
                  <a:gd name="T28" fmla="*/ 8 w 48"/>
                  <a:gd name="T29" fmla="*/ 24 h 48"/>
                  <a:gd name="T30" fmla="*/ 12 w 48"/>
                  <a:gd name="T31" fmla="*/ 28 h 48"/>
                  <a:gd name="T32" fmla="*/ 16 w 48"/>
                  <a:gd name="T33" fmla="*/ 32 h 48"/>
                  <a:gd name="T34" fmla="*/ 20 w 48"/>
                  <a:gd name="T35" fmla="*/ 36 h 48"/>
                  <a:gd name="T36" fmla="*/ 24 w 48"/>
                  <a:gd name="T37" fmla="*/ 40 h 48"/>
                  <a:gd name="T38" fmla="*/ 28 w 48"/>
                  <a:gd name="T39" fmla="*/ 44 h 48"/>
                  <a:gd name="T40" fmla="*/ 32 w 48"/>
                  <a:gd name="T41" fmla="*/ 48 h 48"/>
                  <a:gd name="T42" fmla="*/ 32 w 48"/>
                  <a:gd name="T43" fmla="*/ 48 h 48"/>
                  <a:gd name="T44" fmla="*/ 48 w 48"/>
                  <a:gd name="T45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8">
                    <a:moveTo>
                      <a:pt x="48" y="32"/>
                    </a:moveTo>
                    <a:lnTo>
                      <a:pt x="48" y="32"/>
                    </a:lnTo>
                    <a:lnTo>
                      <a:pt x="44" y="28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4" y="8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8" y="44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62"/>
              <p:cNvSpPr>
                <a:spLocks/>
              </p:cNvSpPr>
              <p:nvPr/>
            </p:nvSpPr>
            <p:spPr bwMode="auto">
              <a:xfrm>
                <a:off x="3189" y="147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16 h 16"/>
                  <a:gd name="T4" fmla="*/ 0 w 16"/>
                  <a:gd name="T5" fmla="*/ 16 h 16"/>
                  <a:gd name="T6" fmla="*/ 16 w 16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63"/>
              <p:cNvSpPr>
                <a:spLocks/>
              </p:cNvSpPr>
              <p:nvPr/>
            </p:nvSpPr>
            <p:spPr bwMode="auto">
              <a:xfrm>
                <a:off x="3205" y="163"/>
                <a:ext cx="48" cy="48"/>
              </a:xfrm>
              <a:custGeom>
                <a:avLst/>
                <a:gdLst>
                  <a:gd name="T0" fmla="*/ 48 w 48"/>
                  <a:gd name="T1" fmla="*/ 31 h 48"/>
                  <a:gd name="T2" fmla="*/ 47 w 48"/>
                  <a:gd name="T3" fmla="*/ 30 h 48"/>
                  <a:gd name="T4" fmla="*/ 44 w 48"/>
                  <a:gd name="T5" fmla="*/ 27 h 48"/>
                  <a:gd name="T6" fmla="*/ 40 w 48"/>
                  <a:gd name="T7" fmla="*/ 24 h 48"/>
                  <a:gd name="T8" fmla="*/ 37 w 48"/>
                  <a:gd name="T9" fmla="*/ 21 h 48"/>
                  <a:gd name="T10" fmla="*/ 33 w 48"/>
                  <a:gd name="T11" fmla="*/ 17 h 48"/>
                  <a:gd name="T12" fmla="*/ 29 w 48"/>
                  <a:gd name="T13" fmla="*/ 14 h 48"/>
                  <a:gd name="T14" fmla="*/ 26 w 48"/>
                  <a:gd name="T15" fmla="*/ 10 h 48"/>
                  <a:gd name="T16" fmla="*/ 22 w 48"/>
                  <a:gd name="T17" fmla="*/ 7 h 48"/>
                  <a:gd name="T18" fmla="*/ 19 w 48"/>
                  <a:gd name="T19" fmla="*/ 3 h 48"/>
                  <a:gd name="T20" fmla="*/ 16 w 48"/>
                  <a:gd name="T21" fmla="*/ 0 h 48"/>
                  <a:gd name="T22" fmla="*/ 0 w 48"/>
                  <a:gd name="T23" fmla="*/ 16 h 48"/>
                  <a:gd name="T24" fmla="*/ 3 w 48"/>
                  <a:gd name="T25" fmla="*/ 19 h 48"/>
                  <a:gd name="T26" fmla="*/ 6 w 48"/>
                  <a:gd name="T27" fmla="*/ 23 h 48"/>
                  <a:gd name="T28" fmla="*/ 10 w 48"/>
                  <a:gd name="T29" fmla="*/ 27 h 48"/>
                  <a:gd name="T30" fmla="*/ 14 w 48"/>
                  <a:gd name="T31" fmla="*/ 30 h 48"/>
                  <a:gd name="T32" fmla="*/ 17 w 48"/>
                  <a:gd name="T33" fmla="*/ 34 h 48"/>
                  <a:gd name="T34" fmla="*/ 21 w 48"/>
                  <a:gd name="T35" fmla="*/ 37 h 48"/>
                  <a:gd name="T36" fmla="*/ 25 w 48"/>
                  <a:gd name="T37" fmla="*/ 41 h 48"/>
                  <a:gd name="T38" fmla="*/ 28 w 48"/>
                  <a:gd name="T39" fmla="*/ 44 h 48"/>
                  <a:gd name="T40" fmla="*/ 32 w 48"/>
                  <a:gd name="T41" fmla="*/ 47 h 48"/>
                  <a:gd name="T42" fmla="*/ 33 w 48"/>
                  <a:gd name="T43" fmla="*/ 48 h 48"/>
                  <a:gd name="T44" fmla="*/ 48 w 48"/>
                  <a:gd name="T4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8">
                    <a:moveTo>
                      <a:pt x="48" y="31"/>
                    </a:moveTo>
                    <a:lnTo>
                      <a:pt x="47" y="30"/>
                    </a:lnTo>
                    <a:lnTo>
                      <a:pt x="44" y="27"/>
                    </a:lnTo>
                    <a:lnTo>
                      <a:pt x="40" y="24"/>
                    </a:lnTo>
                    <a:lnTo>
                      <a:pt x="37" y="21"/>
                    </a:lnTo>
                    <a:lnTo>
                      <a:pt x="33" y="17"/>
                    </a:lnTo>
                    <a:lnTo>
                      <a:pt x="29" y="14"/>
                    </a:lnTo>
                    <a:lnTo>
                      <a:pt x="26" y="10"/>
                    </a:lnTo>
                    <a:lnTo>
                      <a:pt x="22" y="7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6" y="23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7" y="34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8" y="44"/>
                    </a:lnTo>
                    <a:lnTo>
                      <a:pt x="32" y="47"/>
                    </a:lnTo>
                    <a:lnTo>
                      <a:pt x="33" y="48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64"/>
              <p:cNvSpPr>
                <a:spLocks/>
              </p:cNvSpPr>
              <p:nvPr/>
            </p:nvSpPr>
            <p:spPr bwMode="auto">
              <a:xfrm>
                <a:off x="3256" y="208"/>
                <a:ext cx="51" cy="45"/>
              </a:xfrm>
              <a:custGeom>
                <a:avLst/>
                <a:gdLst>
                  <a:gd name="T0" fmla="*/ 51 w 51"/>
                  <a:gd name="T1" fmla="*/ 26 h 45"/>
                  <a:gd name="T2" fmla="*/ 48 w 51"/>
                  <a:gd name="T3" fmla="*/ 24 h 45"/>
                  <a:gd name="T4" fmla="*/ 44 w 51"/>
                  <a:gd name="T5" fmla="*/ 22 h 45"/>
                  <a:gd name="T6" fmla="*/ 41 w 51"/>
                  <a:gd name="T7" fmla="*/ 19 h 45"/>
                  <a:gd name="T8" fmla="*/ 37 w 51"/>
                  <a:gd name="T9" fmla="*/ 17 h 45"/>
                  <a:gd name="T10" fmla="*/ 34 w 51"/>
                  <a:gd name="T11" fmla="*/ 14 h 45"/>
                  <a:gd name="T12" fmla="*/ 30 w 51"/>
                  <a:gd name="T13" fmla="*/ 12 h 45"/>
                  <a:gd name="T14" fmla="*/ 27 w 51"/>
                  <a:gd name="T15" fmla="*/ 10 h 45"/>
                  <a:gd name="T16" fmla="*/ 23 w 51"/>
                  <a:gd name="T17" fmla="*/ 7 h 45"/>
                  <a:gd name="T18" fmla="*/ 20 w 51"/>
                  <a:gd name="T19" fmla="*/ 5 h 45"/>
                  <a:gd name="T20" fmla="*/ 17 w 51"/>
                  <a:gd name="T21" fmla="*/ 2 h 45"/>
                  <a:gd name="T22" fmla="*/ 14 w 51"/>
                  <a:gd name="T23" fmla="*/ 0 h 45"/>
                  <a:gd name="T24" fmla="*/ 0 w 51"/>
                  <a:gd name="T25" fmla="*/ 18 h 45"/>
                  <a:gd name="T26" fmla="*/ 3 w 51"/>
                  <a:gd name="T27" fmla="*/ 20 h 45"/>
                  <a:gd name="T28" fmla="*/ 7 w 51"/>
                  <a:gd name="T29" fmla="*/ 23 h 45"/>
                  <a:gd name="T30" fmla="*/ 10 w 51"/>
                  <a:gd name="T31" fmla="*/ 26 h 45"/>
                  <a:gd name="T32" fmla="*/ 14 w 51"/>
                  <a:gd name="T33" fmla="*/ 28 h 45"/>
                  <a:gd name="T34" fmla="*/ 17 w 51"/>
                  <a:gd name="T35" fmla="*/ 31 h 45"/>
                  <a:gd name="T36" fmla="*/ 21 w 51"/>
                  <a:gd name="T37" fmla="*/ 33 h 45"/>
                  <a:gd name="T38" fmla="*/ 24 w 51"/>
                  <a:gd name="T39" fmla="*/ 35 h 45"/>
                  <a:gd name="T40" fmla="*/ 28 w 51"/>
                  <a:gd name="T41" fmla="*/ 38 h 45"/>
                  <a:gd name="T42" fmla="*/ 31 w 51"/>
                  <a:gd name="T43" fmla="*/ 40 h 45"/>
                  <a:gd name="T44" fmla="*/ 35 w 51"/>
                  <a:gd name="T45" fmla="*/ 42 h 45"/>
                  <a:gd name="T46" fmla="*/ 38 w 51"/>
                  <a:gd name="T47" fmla="*/ 45 h 45"/>
                  <a:gd name="T48" fmla="*/ 51 w 51"/>
                  <a:gd name="T4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45">
                    <a:moveTo>
                      <a:pt x="51" y="26"/>
                    </a:moveTo>
                    <a:lnTo>
                      <a:pt x="48" y="24"/>
                    </a:lnTo>
                    <a:lnTo>
                      <a:pt x="44" y="22"/>
                    </a:lnTo>
                    <a:lnTo>
                      <a:pt x="41" y="19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7" y="31"/>
                    </a:lnTo>
                    <a:lnTo>
                      <a:pt x="21" y="33"/>
                    </a:lnTo>
                    <a:lnTo>
                      <a:pt x="24" y="35"/>
                    </a:lnTo>
                    <a:lnTo>
                      <a:pt x="28" y="38"/>
                    </a:lnTo>
                    <a:lnTo>
                      <a:pt x="31" y="40"/>
                    </a:lnTo>
                    <a:lnTo>
                      <a:pt x="35" y="42"/>
                    </a:lnTo>
                    <a:lnTo>
                      <a:pt x="38" y="45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65"/>
              <p:cNvSpPr>
                <a:spLocks/>
              </p:cNvSpPr>
              <p:nvPr/>
            </p:nvSpPr>
            <p:spPr bwMode="auto">
              <a:xfrm>
                <a:off x="3311" y="248"/>
                <a:ext cx="48" cy="48"/>
              </a:xfrm>
              <a:custGeom>
                <a:avLst/>
                <a:gdLst>
                  <a:gd name="T0" fmla="*/ 48 w 48"/>
                  <a:gd name="T1" fmla="*/ 35 h 48"/>
                  <a:gd name="T2" fmla="*/ 47 w 48"/>
                  <a:gd name="T3" fmla="*/ 33 h 48"/>
                  <a:gd name="T4" fmla="*/ 46 w 48"/>
                  <a:gd name="T5" fmla="*/ 32 h 48"/>
                  <a:gd name="T6" fmla="*/ 45 w 48"/>
                  <a:gd name="T7" fmla="*/ 30 h 48"/>
                  <a:gd name="T8" fmla="*/ 43 w 48"/>
                  <a:gd name="T9" fmla="*/ 28 h 48"/>
                  <a:gd name="T10" fmla="*/ 42 w 48"/>
                  <a:gd name="T11" fmla="*/ 26 h 48"/>
                  <a:gd name="T12" fmla="*/ 40 w 48"/>
                  <a:gd name="T13" fmla="*/ 25 h 48"/>
                  <a:gd name="T14" fmla="*/ 39 w 48"/>
                  <a:gd name="T15" fmla="*/ 23 h 48"/>
                  <a:gd name="T16" fmla="*/ 37 w 48"/>
                  <a:gd name="T17" fmla="*/ 21 h 48"/>
                  <a:gd name="T18" fmla="*/ 36 w 48"/>
                  <a:gd name="T19" fmla="*/ 20 h 48"/>
                  <a:gd name="T20" fmla="*/ 34 w 48"/>
                  <a:gd name="T21" fmla="*/ 18 h 48"/>
                  <a:gd name="T22" fmla="*/ 33 w 48"/>
                  <a:gd name="T23" fmla="*/ 16 h 48"/>
                  <a:gd name="T24" fmla="*/ 31 w 48"/>
                  <a:gd name="T25" fmla="*/ 15 h 48"/>
                  <a:gd name="T26" fmla="*/ 30 w 48"/>
                  <a:gd name="T27" fmla="*/ 13 h 48"/>
                  <a:gd name="T28" fmla="*/ 28 w 48"/>
                  <a:gd name="T29" fmla="*/ 12 h 48"/>
                  <a:gd name="T30" fmla="*/ 26 w 48"/>
                  <a:gd name="T31" fmla="*/ 10 h 48"/>
                  <a:gd name="T32" fmla="*/ 25 w 48"/>
                  <a:gd name="T33" fmla="*/ 9 h 48"/>
                  <a:gd name="T34" fmla="*/ 23 w 48"/>
                  <a:gd name="T35" fmla="*/ 7 h 48"/>
                  <a:gd name="T36" fmla="*/ 21 w 48"/>
                  <a:gd name="T37" fmla="*/ 6 h 48"/>
                  <a:gd name="T38" fmla="*/ 20 w 48"/>
                  <a:gd name="T39" fmla="*/ 5 h 48"/>
                  <a:gd name="T40" fmla="*/ 16 w 48"/>
                  <a:gd name="T41" fmla="*/ 2 h 48"/>
                  <a:gd name="T42" fmla="*/ 15 w 48"/>
                  <a:gd name="T43" fmla="*/ 0 h 48"/>
                  <a:gd name="T44" fmla="*/ 0 w 48"/>
                  <a:gd name="T45" fmla="*/ 18 h 48"/>
                  <a:gd name="T46" fmla="*/ 2 w 48"/>
                  <a:gd name="T47" fmla="*/ 19 h 48"/>
                  <a:gd name="T48" fmla="*/ 5 w 48"/>
                  <a:gd name="T49" fmla="*/ 22 h 48"/>
                  <a:gd name="T50" fmla="*/ 7 w 48"/>
                  <a:gd name="T51" fmla="*/ 23 h 48"/>
                  <a:gd name="T52" fmla="*/ 8 w 48"/>
                  <a:gd name="T53" fmla="*/ 24 h 48"/>
                  <a:gd name="T54" fmla="*/ 9 w 48"/>
                  <a:gd name="T55" fmla="*/ 26 h 48"/>
                  <a:gd name="T56" fmla="*/ 11 w 48"/>
                  <a:gd name="T57" fmla="*/ 27 h 48"/>
                  <a:gd name="T58" fmla="*/ 12 w 48"/>
                  <a:gd name="T59" fmla="*/ 28 h 48"/>
                  <a:gd name="T60" fmla="*/ 14 w 48"/>
                  <a:gd name="T61" fmla="*/ 30 h 48"/>
                  <a:gd name="T62" fmla="*/ 15 w 48"/>
                  <a:gd name="T63" fmla="*/ 31 h 48"/>
                  <a:gd name="T64" fmla="*/ 16 w 48"/>
                  <a:gd name="T65" fmla="*/ 32 h 48"/>
                  <a:gd name="T66" fmla="*/ 18 w 48"/>
                  <a:gd name="T67" fmla="*/ 34 h 48"/>
                  <a:gd name="T68" fmla="*/ 19 w 48"/>
                  <a:gd name="T69" fmla="*/ 35 h 48"/>
                  <a:gd name="T70" fmla="*/ 20 w 48"/>
                  <a:gd name="T71" fmla="*/ 37 h 48"/>
                  <a:gd name="T72" fmla="*/ 22 w 48"/>
                  <a:gd name="T73" fmla="*/ 38 h 48"/>
                  <a:gd name="T74" fmla="*/ 23 w 48"/>
                  <a:gd name="T75" fmla="*/ 40 h 48"/>
                  <a:gd name="T76" fmla="*/ 24 w 48"/>
                  <a:gd name="T77" fmla="*/ 41 h 48"/>
                  <a:gd name="T78" fmla="*/ 25 w 48"/>
                  <a:gd name="T79" fmla="*/ 42 h 48"/>
                  <a:gd name="T80" fmla="*/ 27 w 48"/>
                  <a:gd name="T81" fmla="*/ 44 h 48"/>
                  <a:gd name="T82" fmla="*/ 28 w 48"/>
                  <a:gd name="T83" fmla="*/ 45 h 48"/>
                  <a:gd name="T84" fmla="*/ 29 w 48"/>
                  <a:gd name="T85" fmla="*/ 47 h 48"/>
                  <a:gd name="T86" fmla="*/ 30 w 48"/>
                  <a:gd name="T87" fmla="*/ 48 h 48"/>
                  <a:gd name="T88" fmla="*/ 48 w 48"/>
                  <a:gd name="T89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48">
                    <a:moveTo>
                      <a:pt x="48" y="35"/>
                    </a:moveTo>
                    <a:lnTo>
                      <a:pt x="47" y="33"/>
                    </a:lnTo>
                    <a:lnTo>
                      <a:pt x="46" y="32"/>
                    </a:lnTo>
                    <a:lnTo>
                      <a:pt x="45" y="30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40" y="25"/>
                    </a:lnTo>
                    <a:lnTo>
                      <a:pt x="39" y="23"/>
                    </a:lnTo>
                    <a:lnTo>
                      <a:pt x="37" y="21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5" y="31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3" y="40"/>
                    </a:lnTo>
                    <a:lnTo>
                      <a:pt x="24" y="41"/>
                    </a:lnTo>
                    <a:lnTo>
                      <a:pt x="25" y="42"/>
                    </a:lnTo>
                    <a:lnTo>
                      <a:pt x="27" y="44"/>
                    </a:lnTo>
                    <a:lnTo>
                      <a:pt x="28" y="45"/>
                    </a:lnTo>
                    <a:lnTo>
                      <a:pt x="29" y="47"/>
                    </a:lnTo>
                    <a:lnTo>
                      <a:pt x="30" y="48"/>
                    </a:lnTo>
                    <a:lnTo>
                      <a:pt x="48" y="3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66"/>
              <p:cNvSpPr>
                <a:spLocks/>
              </p:cNvSpPr>
              <p:nvPr/>
            </p:nvSpPr>
            <p:spPr bwMode="auto">
              <a:xfrm>
                <a:off x="3352" y="303"/>
                <a:ext cx="41" cy="52"/>
              </a:xfrm>
              <a:custGeom>
                <a:avLst/>
                <a:gdLst>
                  <a:gd name="T0" fmla="*/ 41 w 41"/>
                  <a:gd name="T1" fmla="*/ 40 h 52"/>
                  <a:gd name="T2" fmla="*/ 40 w 41"/>
                  <a:gd name="T3" fmla="*/ 39 h 52"/>
                  <a:gd name="T4" fmla="*/ 39 w 41"/>
                  <a:gd name="T5" fmla="*/ 37 h 52"/>
                  <a:gd name="T6" fmla="*/ 38 w 41"/>
                  <a:gd name="T7" fmla="*/ 35 h 52"/>
                  <a:gd name="T8" fmla="*/ 37 w 41"/>
                  <a:gd name="T9" fmla="*/ 33 h 52"/>
                  <a:gd name="T10" fmla="*/ 36 w 41"/>
                  <a:gd name="T11" fmla="*/ 32 h 52"/>
                  <a:gd name="T12" fmla="*/ 34 w 41"/>
                  <a:gd name="T13" fmla="*/ 27 h 52"/>
                  <a:gd name="T14" fmla="*/ 32 w 41"/>
                  <a:gd name="T15" fmla="*/ 23 h 52"/>
                  <a:gd name="T16" fmla="*/ 30 w 41"/>
                  <a:gd name="T17" fmla="*/ 19 h 52"/>
                  <a:gd name="T18" fmla="*/ 28 w 41"/>
                  <a:gd name="T19" fmla="*/ 15 h 52"/>
                  <a:gd name="T20" fmla="*/ 26 w 41"/>
                  <a:gd name="T21" fmla="*/ 11 h 52"/>
                  <a:gd name="T22" fmla="*/ 24 w 41"/>
                  <a:gd name="T23" fmla="*/ 7 h 52"/>
                  <a:gd name="T24" fmla="*/ 23 w 41"/>
                  <a:gd name="T25" fmla="*/ 4 h 52"/>
                  <a:gd name="T26" fmla="*/ 22 w 41"/>
                  <a:gd name="T27" fmla="*/ 2 h 52"/>
                  <a:gd name="T28" fmla="*/ 20 w 41"/>
                  <a:gd name="T29" fmla="*/ 0 h 52"/>
                  <a:gd name="T30" fmla="*/ 20 w 41"/>
                  <a:gd name="T31" fmla="*/ 0 h 52"/>
                  <a:gd name="T32" fmla="*/ 0 w 41"/>
                  <a:gd name="T33" fmla="*/ 11 h 52"/>
                  <a:gd name="T34" fmla="*/ 0 w 41"/>
                  <a:gd name="T35" fmla="*/ 11 h 52"/>
                  <a:gd name="T36" fmla="*/ 2 w 41"/>
                  <a:gd name="T37" fmla="*/ 13 h 52"/>
                  <a:gd name="T38" fmla="*/ 3 w 41"/>
                  <a:gd name="T39" fmla="*/ 15 h 52"/>
                  <a:gd name="T40" fmla="*/ 4 w 41"/>
                  <a:gd name="T41" fmla="*/ 17 h 52"/>
                  <a:gd name="T42" fmla="*/ 6 w 41"/>
                  <a:gd name="T43" fmla="*/ 21 h 52"/>
                  <a:gd name="T44" fmla="*/ 8 w 41"/>
                  <a:gd name="T45" fmla="*/ 25 h 52"/>
                  <a:gd name="T46" fmla="*/ 10 w 41"/>
                  <a:gd name="T47" fmla="*/ 29 h 52"/>
                  <a:gd name="T48" fmla="*/ 12 w 41"/>
                  <a:gd name="T49" fmla="*/ 34 h 52"/>
                  <a:gd name="T50" fmla="*/ 14 w 41"/>
                  <a:gd name="T51" fmla="*/ 38 h 52"/>
                  <a:gd name="T52" fmla="*/ 16 w 41"/>
                  <a:gd name="T53" fmla="*/ 42 h 52"/>
                  <a:gd name="T54" fmla="*/ 17 w 41"/>
                  <a:gd name="T55" fmla="*/ 44 h 52"/>
                  <a:gd name="T56" fmla="*/ 18 w 41"/>
                  <a:gd name="T57" fmla="*/ 46 h 52"/>
                  <a:gd name="T58" fmla="*/ 19 w 41"/>
                  <a:gd name="T59" fmla="*/ 48 h 52"/>
                  <a:gd name="T60" fmla="*/ 20 w 41"/>
                  <a:gd name="T61" fmla="*/ 50 h 52"/>
                  <a:gd name="T62" fmla="*/ 21 w 41"/>
                  <a:gd name="T63" fmla="*/ 52 h 52"/>
                  <a:gd name="T64" fmla="*/ 41 w 41"/>
                  <a:gd name="T6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" h="52">
                    <a:moveTo>
                      <a:pt x="41" y="40"/>
                    </a:moveTo>
                    <a:lnTo>
                      <a:pt x="40" y="39"/>
                    </a:lnTo>
                    <a:lnTo>
                      <a:pt x="39" y="37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6" y="32"/>
                    </a:lnTo>
                    <a:lnTo>
                      <a:pt x="34" y="27"/>
                    </a:lnTo>
                    <a:lnTo>
                      <a:pt x="32" y="23"/>
                    </a:lnTo>
                    <a:lnTo>
                      <a:pt x="30" y="19"/>
                    </a:lnTo>
                    <a:lnTo>
                      <a:pt x="28" y="15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10" y="29"/>
                    </a:lnTo>
                    <a:lnTo>
                      <a:pt x="12" y="34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7" y="44"/>
                    </a:lnTo>
                    <a:lnTo>
                      <a:pt x="18" y="46"/>
                    </a:lnTo>
                    <a:lnTo>
                      <a:pt x="19" y="48"/>
                    </a:lnTo>
                    <a:lnTo>
                      <a:pt x="20" y="50"/>
                    </a:lnTo>
                    <a:lnTo>
                      <a:pt x="21" y="52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67"/>
              <p:cNvSpPr>
                <a:spLocks/>
              </p:cNvSpPr>
              <p:nvPr/>
            </p:nvSpPr>
            <p:spPr bwMode="auto">
              <a:xfrm>
                <a:off x="3388" y="360"/>
                <a:ext cx="50" cy="42"/>
              </a:xfrm>
              <a:custGeom>
                <a:avLst/>
                <a:gdLst>
                  <a:gd name="T0" fmla="*/ 50 w 50"/>
                  <a:gd name="T1" fmla="*/ 20 h 42"/>
                  <a:gd name="T2" fmla="*/ 50 w 50"/>
                  <a:gd name="T3" fmla="*/ 20 h 42"/>
                  <a:gd name="T4" fmla="*/ 48 w 50"/>
                  <a:gd name="T5" fmla="*/ 19 h 42"/>
                  <a:gd name="T6" fmla="*/ 47 w 50"/>
                  <a:gd name="T7" fmla="*/ 19 h 42"/>
                  <a:gd name="T8" fmla="*/ 46 w 50"/>
                  <a:gd name="T9" fmla="*/ 18 h 42"/>
                  <a:gd name="T10" fmla="*/ 44 w 50"/>
                  <a:gd name="T11" fmla="*/ 18 h 42"/>
                  <a:gd name="T12" fmla="*/ 43 w 50"/>
                  <a:gd name="T13" fmla="*/ 17 h 42"/>
                  <a:gd name="T14" fmla="*/ 41 w 50"/>
                  <a:gd name="T15" fmla="*/ 17 h 42"/>
                  <a:gd name="T16" fmla="*/ 40 w 50"/>
                  <a:gd name="T17" fmla="*/ 16 h 42"/>
                  <a:gd name="T18" fmla="*/ 39 w 50"/>
                  <a:gd name="T19" fmla="*/ 16 h 42"/>
                  <a:gd name="T20" fmla="*/ 37 w 50"/>
                  <a:gd name="T21" fmla="*/ 15 h 42"/>
                  <a:gd name="T22" fmla="*/ 36 w 50"/>
                  <a:gd name="T23" fmla="*/ 14 h 42"/>
                  <a:gd name="T24" fmla="*/ 35 w 50"/>
                  <a:gd name="T25" fmla="*/ 14 h 42"/>
                  <a:gd name="T26" fmla="*/ 33 w 50"/>
                  <a:gd name="T27" fmla="*/ 13 h 42"/>
                  <a:gd name="T28" fmla="*/ 32 w 50"/>
                  <a:gd name="T29" fmla="*/ 12 h 42"/>
                  <a:gd name="T30" fmla="*/ 31 w 50"/>
                  <a:gd name="T31" fmla="*/ 11 h 42"/>
                  <a:gd name="T32" fmla="*/ 30 w 50"/>
                  <a:gd name="T33" fmla="*/ 11 h 42"/>
                  <a:gd name="T34" fmla="*/ 28 w 50"/>
                  <a:gd name="T35" fmla="*/ 10 h 42"/>
                  <a:gd name="T36" fmla="*/ 27 w 50"/>
                  <a:gd name="T37" fmla="*/ 9 h 42"/>
                  <a:gd name="T38" fmla="*/ 26 w 50"/>
                  <a:gd name="T39" fmla="*/ 8 h 42"/>
                  <a:gd name="T40" fmla="*/ 25 w 50"/>
                  <a:gd name="T41" fmla="*/ 7 h 42"/>
                  <a:gd name="T42" fmla="*/ 23 w 50"/>
                  <a:gd name="T43" fmla="*/ 6 h 42"/>
                  <a:gd name="T44" fmla="*/ 22 w 50"/>
                  <a:gd name="T45" fmla="*/ 5 h 42"/>
                  <a:gd name="T46" fmla="*/ 21 w 50"/>
                  <a:gd name="T47" fmla="*/ 4 h 42"/>
                  <a:gd name="T48" fmla="*/ 20 w 50"/>
                  <a:gd name="T49" fmla="*/ 3 h 42"/>
                  <a:gd name="T50" fmla="*/ 19 w 50"/>
                  <a:gd name="T51" fmla="*/ 2 h 42"/>
                  <a:gd name="T52" fmla="*/ 18 w 50"/>
                  <a:gd name="T53" fmla="*/ 1 h 42"/>
                  <a:gd name="T54" fmla="*/ 17 w 50"/>
                  <a:gd name="T55" fmla="*/ 0 h 42"/>
                  <a:gd name="T56" fmla="*/ 17 w 50"/>
                  <a:gd name="T57" fmla="*/ 0 h 42"/>
                  <a:gd name="T58" fmla="*/ 0 w 50"/>
                  <a:gd name="T59" fmla="*/ 15 h 42"/>
                  <a:gd name="T60" fmla="*/ 0 w 50"/>
                  <a:gd name="T61" fmla="*/ 15 h 42"/>
                  <a:gd name="T62" fmla="*/ 1 w 50"/>
                  <a:gd name="T63" fmla="*/ 17 h 42"/>
                  <a:gd name="T64" fmla="*/ 3 w 50"/>
                  <a:gd name="T65" fmla="*/ 18 h 42"/>
                  <a:gd name="T66" fmla="*/ 5 w 50"/>
                  <a:gd name="T67" fmla="*/ 20 h 42"/>
                  <a:gd name="T68" fmla="*/ 6 w 50"/>
                  <a:gd name="T69" fmla="*/ 21 h 42"/>
                  <a:gd name="T70" fmla="*/ 8 w 50"/>
                  <a:gd name="T71" fmla="*/ 22 h 42"/>
                  <a:gd name="T72" fmla="*/ 9 w 50"/>
                  <a:gd name="T73" fmla="*/ 24 h 42"/>
                  <a:gd name="T74" fmla="*/ 11 w 50"/>
                  <a:gd name="T75" fmla="*/ 25 h 42"/>
                  <a:gd name="T76" fmla="*/ 12 w 50"/>
                  <a:gd name="T77" fmla="*/ 26 h 42"/>
                  <a:gd name="T78" fmla="*/ 14 w 50"/>
                  <a:gd name="T79" fmla="*/ 27 h 42"/>
                  <a:gd name="T80" fmla="*/ 16 w 50"/>
                  <a:gd name="T81" fmla="*/ 29 h 42"/>
                  <a:gd name="T82" fmla="*/ 17 w 50"/>
                  <a:gd name="T83" fmla="*/ 30 h 42"/>
                  <a:gd name="T84" fmla="*/ 19 w 50"/>
                  <a:gd name="T85" fmla="*/ 31 h 42"/>
                  <a:gd name="T86" fmla="*/ 21 w 50"/>
                  <a:gd name="T87" fmla="*/ 32 h 42"/>
                  <a:gd name="T88" fmla="*/ 23 w 50"/>
                  <a:gd name="T89" fmla="*/ 33 h 42"/>
                  <a:gd name="T90" fmla="*/ 24 w 50"/>
                  <a:gd name="T91" fmla="*/ 34 h 42"/>
                  <a:gd name="T92" fmla="*/ 26 w 50"/>
                  <a:gd name="T93" fmla="*/ 35 h 42"/>
                  <a:gd name="T94" fmla="*/ 28 w 50"/>
                  <a:gd name="T95" fmla="*/ 35 h 42"/>
                  <a:gd name="T96" fmla="*/ 29 w 50"/>
                  <a:gd name="T97" fmla="*/ 36 h 42"/>
                  <a:gd name="T98" fmla="*/ 31 w 50"/>
                  <a:gd name="T99" fmla="*/ 37 h 42"/>
                  <a:gd name="T100" fmla="*/ 33 w 50"/>
                  <a:gd name="T101" fmla="*/ 38 h 42"/>
                  <a:gd name="T102" fmla="*/ 35 w 50"/>
                  <a:gd name="T103" fmla="*/ 38 h 42"/>
                  <a:gd name="T104" fmla="*/ 36 w 50"/>
                  <a:gd name="T105" fmla="*/ 39 h 42"/>
                  <a:gd name="T106" fmla="*/ 38 w 50"/>
                  <a:gd name="T107" fmla="*/ 40 h 42"/>
                  <a:gd name="T108" fmla="*/ 40 w 50"/>
                  <a:gd name="T109" fmla="*/ 40 h 42"/>
                  <a:gd name="T110" fmla="*/ 42 w 50"/>
                  <a:gd name="T111" fmla="*/ 41 h 42"/>
                  <a:gd name="T112" fmla="*/ 43 w 50"/>
                  <a:gd name="T113" fmla="*/ 42 h 42"/>
                  <a:gd name="T114" fmla="*/ 43 w 50"/>
                  <a:gd name="T115" fmla="*/ 42 h 42"/>
                  <a:gd name="T116" fmla="*/ 50 w 50"/>
                  <a:gd name="T11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" h="42">
                    <a:moveTo>
                      <a:pt x="50" y="20"/>
                    </a:moveTo>
                    <a:lnTo>
                      <a:pt x="50" y="20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3"/>
                    </a:lnTo>
                    <a:lnTo>
                      <a:pt x="32" y="12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9" y="31"/>
                    </a:lnTo>
                    <a:lnTo>
                      <a:pt x="21" y="32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6" y="39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43" y="42"/>
                    </a:lnTo>
                    <a:lnTo>
                      <a:pt x="43" y="42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68"/>
              <p:cNvSpPr>
                <a:spLocks/>
              </p:cNvSpPr>
              <p:nvPr/>
            </p:nvSpPr>
            <p:spPr bwMode="auto">
              <a:xfrm>
                <a:off x="3455" y="385"/>
                <a:ext cx="39" cy="29"/>
              </a:xfrm>
              <a:custGeom>
                <a:avLst/>
                <a:gdLst>
                  <a:gd name="T0" fmla="*/ 39 w 39"/>
                  <a:gd name="T1" fmla="*/ 7 h 29"/>
                  <a:gd name="T2" fmla="*/ 39 w 39"/>
                  <a:gd name="T3" fmla="*/ 7 h 29"/>
                  <a:gd name="T4" fmla="*/ 37 w 39"/>
                  <a:gd name="T5" fmla="*/ 6 h 29"/>
                  <a:gd name="T6" fmla="*/ 35 w 39"/>
                  <a:gd name="T7" fmla="*/ 6 h 29"/>
                  <a:gd name="T8" fmla="*/ 33 w 39"/>
                  <a:gd name="T9" fmla="*/ 5 h 29"/>
                  <a:gd name="T10" fmla="*/ 32 w 39"/>
                  <a:gd name="T11" fmla="*/ 5 h 29"/>
                  <a:gd name="T12" fmla="*/ 28 w 39"/>
                  <a:gd name="T13" fmla="*/ 4 h 29"/>
                  <a:gd name="T14" fmla="*/ 25 w 39"/>
                  <a:gd name="T15" fmla="*/ 3 h 29"/>
                  <a:gd name="T16" fmla="*/ 21 w 39"/>
                  <a:gd name="T17" fmla="*/ 2 h 29"/>
                  <a:gd name="T18" fmla="*/ 18 w 39"/>
                  <a:gd name="T19" fmla="*/ 2 h 29"/>
                  <a:gd name="T20" fmla="*/ 14 w 39"/>
                  <a:gd name="T21" fmla="*/ 1 h 29"/>
                  <a:gd name="T22" fmla="*/ 11 w 39"/>
                  <a:gd name="T23" fmla="*/ 1 h 29"/>
                  <a:gd name="T24" fmla="*/ 8 w 39"/>
                  <a:gd name="T25" fmla="*/ 0 h 29"/>
                  <a:gd name="T26" fmla="*/ 4 w 39"/>
                  <a:gd name="T27" fmla="*/ 0 h 29"/>
                  <a:gd name="T28" fmla="*/ 4 w 39"/>
                  <a:gd name="T29" fmla="*/ 0 h 29"/>
                  <a:gd name="T30" fmla="*/ 0 w 39"/>
                  <a:gd name="T31" fmla="*/ 22 h 29"/>
                  <a:gd name="T32" fmla="*/ 1 w 39"/>
                  <a:gd name="T33" fmla="*/ 22 h 29"/>
                  <a:gd name="T34" fmla="*/ 4 w 39"/>
                  <a:gd name="T35" fmla="*/ 22 h 29"/>
                  <a:gd name="T36" fmla="*/ 7 w 39"/>
                  <a:gd name="T37" fmla="*/ 23 h 29"/>
                  <a:gd name="T38" fmla="*/ 11 w 39"/>
                  <a:gd name="T39" fmla="*/ 24 h 29"/>
                  <a:gd name="T40" fmla="*/ 14 w 39"/>
                  <a:gd name="T41" fmla="*/ 24 h 29"/>
                  <a:gd name="T42" fmla="*/ 17 w 39"/>
                  <a:gd name="T43" fmla="*/ 25 h 29"/>
                  <a:gd name="T44" fmla="*/ 20 w 39"/>
                  <a:gd name="T45" fmla="*/ 25 h 29"/>
                  <a:gd name="T46" fmla="*/ 23 w 39"/>
                  <a:gd name="T47" fmla="*/ 26 h 29"/>
                  <a:gd name="T48" fmla="*/ 26 w 39"/>
                  <a:gd name="T49" fmla="*/ 27 h 29"/>
                  <a:gd name="T50" fmla="*/ 28 w 39"/>
                  <a:gd name="T51" fmla="*/ 27 h 29"/>
                  <a:gd name="T52" fmla="*/ 29 w 39"/>
                  <a:gd name="T53" fmla="*/ 28 h 29"/>
                  <a:gd name="T54" fmla="*/ 31 w 39"/>
                  <a:gd name="T55" fmla="*/ 28 h 29"/>
                  <a:gd name="T56" fmla="*/ 32 w 39"/>
                  <a:gd name="T57" fmla="*/ 29 h 29"/>
                  <a:gd name="T58" fmla="*/ 32 w 39"/>
                  <a:gd name="T59" fmla="*/ 29 h 29"/>
                  <a:gd name="T60" fmla="*/ 39 w 39"/>
                  <a:gd name="T61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29">
                    <a:moveTo>
                      <a:pt x="39" y="7"/>
                    </a:moveTo>
                    <a:lnTo>
                      <a:pt x="39" y="7"/>
                    </a:lnTo>
                    <a:lnTo>
                      <a:pt x="37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5"/>
                    </a:lnTo>
                    <a:lnTo>
                      <a:pt x="20" y="25"/>
                    </a:lnTo>
                    <a:lnTo>
                      <a:pt x="23" y="26"/>
                    </a:lnTo>
                    <a:lnTo>
                      <a:pt x="26" y="27"/>
                    </a:lnTo>
                    <a:lnTo>
                      <a:pt x="28" y="27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69"/>
              <p:cNvSpPr>
                <a:spLocks/>
              </p:cNvSpPr>
              <p:nvPr/>
            </p:nvSpPr>
            <p:spPr bwMode="auto">
              <a:xfrm>
                <a:off x="3487" y="392"/>
                <a:ext cx="18" cy="25"/>
              </a:xfrm>
              <a:custGeom>
                <a:avLst/>
                <a:gdLst>
                  <a:gd name="T0" fmla="*/ 18 w 18"/>
                  <a:gd name="T1" fmla="*/ 4 h 25"/>
                  <a:gd name="T2" fmla="*/ 17 w 18"/>
                  <a:gd name="T3" fmla="*/ 4 h 25"/>
                  <a:gd name="T4" fmla="*/ 16 w 18"/>
                  <a:gd name="T5" fmla="*/ 3 h 25"/>
                  <a:gd name="T6" fmla="*/ 14 w 18"/>
                  <a:gd name="T7" fmla="*/ 2 h 25"/>
                  <a:gd name="T8" fmla="*/ 12 w 18"/>
                  <a:gd name="T9" fmla="*/ 2 h 25"/>
                  <a:gd name="T10" fmla="*/ 10 w 18"/>
                  <a:gd name="T11" fmla="*/ 1 h 25"/>
                  <a:gd name="T12" fmla="*/ 8 w 18"/>
                  <a:gd name="T13" fmla="*/ 0 h 25"/>
                  <a:gd name="T14" fmla="*/ 7 w 18"/>
                  <a:gd name="T15" fmla="*/ 0 h 25"/>
                  <a:gd name="T16" fmla="*/ 0 w 18"/>
                  <a:gd name="T17" fmla="*/ 22 h 25"/>
                  <a:gd name="T18" fmla="*/ 1 w 18"/>
                  <a:gd name="T19" fmla="*/ 22 h 25"/>
                  <a:gd name="T20" fmla="*/ 3 w 18"/>
                  <a:gd name="T21" fmla="*/ 23 h 25"/>
                  <a:gd name="T22" fmla="*/ 4 w 18"/>
                  <a:gd name="T23" fmla="*/ 23 h 25"/>
                  <a:gd name="T24" fmla="*/ 6 w 18"/>
                  <a:gd name="T25" fmla="*/ 24 h 25"/>
                  <a:gd name="T26" fmla="*/ 7 w 18"/>
                  <a:gd name="T27" fmla="*/ 24 h 25"/>
                  <a:gd name="T28" fmla="*/ 9 w 18"/>
                  <a:gd name="T29" fmla="*/ 25 h 25"/>
                  <a:gd name="T30" fmla="*/ 9 w 18"/>
                  <a:gd name="T31" fmla="*/ 25 h 25"/>
                  <a:gd name="T32" fmla="*/ 18 w 18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5">
                    <a:moveTo>
                      <a:pt x="18" y="4"/>
                    </a:moveTo>
                    <a:lnTo>
                      <a:pt x="17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70"/>
              <p:cNvSpPr>
                <a:spLocks/>
              </p:cNvSpPr>
              <p:nvPr/>
            </p:nvSpPr>
            <p:spPr bwMode="auto">
              <a:xfrm>
                <a:off x="3515" y="407"/>
                <a:ext cx="34" cy="33"/>
              </a:xfrm>
              <a:custGeom>
                <a:avLst/>
                <a:gdLst>
                  <a:gd name="T0" fmla="*/ 34 w 34"/>
                  <a:gd name="T1" fmla="*/ 15 h 33"/>
                  <a:gd name="T2" fmla="*/ 34 w 34"/>
                  <a:gd name="T3" fmla="*/ 15 h 33"/>
                  <a:gd name="T4" fmla="*/ 31 w 34"/>
                  <a:gd name="T5" fmla="*/ 13 h 33"/>
                  <a:gd name="T6" fmla="*/ 27 w 34"/>
                  <a:gd name="T7" fmla="*/ 10 h 33"/>
                  <a:gd name="T8" fmla="*/ 24 w 34"/>
                  <a:gd name="T9" fmla="*/ 8 h 33"/>
                  <a:gd name="T10" fmla="*/ 20 w 34"/>
                  <a:gd name="T11" fmla="*/ 5 h 33"/>
                  <a:gd name="T12" fmla="*/ 17 w 34"/>
                  <a:gd name="T13" fmla="*/ 3 h 33"/>
                  <a:gd name="T14" fmla="*/ 13 w 34"/>
                  <a:gd name="T15" fmla="*/ 1 h 33"/>
                  <a:gd name="T16" fmla="*/ 12 w 34"/>
                  <a:gd name="T17" fmla="*/ 0 h 33"/>
                  <a:gd name="T18" fmla="*/ 0 w 34"/>
                  <a:gd name="T19" fmla="*/ 20 h 33"/>
                  <a:gd name="T20" fmla="*/ 2 w 34"/>
                  <a:gd name="T21" fmla="*/ 20 h 33"/>
                  <a:gd name="T22" fmla="*/ 5 w 34"/>
                  <a:gd name="T23" fmla="*/ 23 h 33"/>
                  <a:gd name="T24" fmla="*/ 8 w 34"/>
                  <a:gd name="T25" fmla="*/ 25 h 33"/>
                  <a:gd name="T26" fmla="*/ 11 w 34"/>
                  <a:gd name="T27" fmla="*/ 27 h 33"/>
                  <a:gd name="T28" fmla="*/ 14 w 34"/>
                  <a:gd name="T29" fmla="*/ 29 h 33"/>
                  <a:gd name="T30" fmla="*/ 18 w 34"/>
                  <a:gd name="T31" fmla="*/ 31 h 33"/>
                  <a:gd name="T32" fmla="*/ 21 w 34"/>
                  <a:gd name="T33" fmla="*/ 33 h 33"/>
                  <a:gd name="T34" fmla="*/ 21 w 34"/>
                  <a:gd name="T35" fmla="*/ 33 h 33"/>
                  <a:gd name="T36" fmla="*/ 34 w 34"/>
                  <a:gd name="T37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3">
                    <a:moveTo>
                      <a:pt x="34" y="15"/>
                    </a:moveTo>
                    <a:lnTo>
                      <a:pt x="34" y="15"/>
                    </a:lnTo>
                    <a:lnTo>
                      <a:pt x="31" y="13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5" y="23"/>
                    </a:lnTo>
                    <a:lnTo>
                      <a:pt x="8" y="25"/>
                    </a:lnTo>
                    <a:lnTo>
                      <a:pt x="11" y="27"/>
                    </a:lnTo>
                    <a:lnTo>
                      <a:pt x="14" y="29"/>
                    </a:lnTo>
                    <a:lnTo>
                      <a:pt x="18" y="31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71"/>
              <p:cNvSpPr>
                <a:spLocks/>
              </p:cNvSpPr>
              <p:nvPr/>
            </p:nvSpPr>
            <p:spPr bwMode="auto">
              <a:xfrm>
                <a:off x="3536" y="422"/>
                <a:ext cx="29" cy="30"/>
              </a:xfrm>
              <a:custGeom>
                <a:avLst/>
                <a:gdLst>
                  <a:gd name="T0" fmla="*/ 29 w 29"/>
                  <a:gd name="T1" fmla="*/ 12 h 30"/>
                  <a:gd name="T2" fmla="*/ 27 w 29"/>
                  <a:gd name="T3" fmla="*/ 11 h 30"/>
                  <a:gd name="T4" fmla="*/ 24 w 29"/>
                  <a:gd name="T5" fmla="*/ 8 h 30"/>
                  <a:gd name="T6" fmla="*/ 20 w 29"/>
                  <a:gd name="T7" fmla="*/ 5 h 30"/>
                  <a:gd name="T8" fmla="*/ 17 w 29"/>
                  <a:gd name="T9" fmla="*/ 3 h 30"/>
                  <a:gd name="T10" fmla="*/ 13 w 29"/>
                  <a:gd name="T11" fmla="*/ 0 h 30"/>
                  <a:gd name="T12" fmla="*/ 0 w 29"/>
                  <a:gd name="T13" fmla="*/ 18 h 30"/>
                  <a:gd name="T14" fmla="*/ 3 w 29"/>
                  <a:gd name="T15" fmla="*/ 21 h 30"/>
                  <a:gd name="T16" fmla="*/ 7 w 29"/>
                  <a:gd name="T17" fmla="*/ 24 h 30"/>
                  <a:gd name="T18" fmla="*/ 10 w 29"/>
                  <a:gd name="T19" fmla="*/ 26 h 30"/>
                  <a:gd name="T20" fmla="*/ 14 w 29"/>
                  <a:gd name="T21" fmla="*/ 29 h 30"/>
                  <a:gd name="T22" fmla="*/ 15 w 29"/>
                  <a:gd name="T23" fmla="*/ 30 h 30"/>
                  <a:gd name="T24" fmla="*/ 29 w 29"/>
                  <a:gd name="T2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30">
                    <a:moveTo>
                      <a:pt x="29" y="12"/>
                    </a:moveTo>
                    <a:lnTo>
                      <a:pt x="27" y="11"/>
                    </a:lnTo>
                    <a:lnTo>
                      <a:pt x="24" y="8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0" y="26"/>
                    </a:lnTo>
                    <a:lnTo>
                      <a:pt x="14" y="29"/>
                    </a:lnTo>
                    <a:lnTo>
                      <a:pt x="15" y="3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72"/>
              <p:cNvSpPr>
                <a:spLocks/>
              </p:cNvSpPr>
              <p:nvPr/>
            </p:nvSpPr>
            <p:spPr bwMode="auto">
              <a:xfrm>
                <a:off x="3570" y="447"/>
                <a:ext cx="40" cy="37"/>
              </a:xfrm>
              <a:custGeom>
                <a:avLst/>
                <a:gdLst>
                  <a:gd name="T0" fmla="*/ 40 w 40"/>
                  <a:gd name="T1" fmla="*/ 17 h 37"/>
                  <a:gd name="T2" fmla="*/ 40 w 40"/>
                  <a:gd name="T3" fmla="*/ 17 h 37"/>
                  <a:gd name="T4" fmla="*/ 38 w 40"/>
                  <a:gd name="T5" fmla="*/ 16 h 37"/>
                  <a:gd name="T6" fmla="*/ 36 w 40"/>
                  <a:gd name="T7" fmla="*/ 15 h 37"/>
                  <a:gd name="T8" fmla="*/ 34 w 40"/>
                  <a:gd name="T9" fmla="*/ 14 h 37"/>
                  <a:gd name="T10" fmla="*/ 32 w 40"/>
                  <a:gd name="T11" fmla="*/ 12 h 37"/>
                  <a:gd name="T12" fmla="*/ 30 w 40"/>
                  <a:gd name="T13" fmla="*/ 11 h 37"/>
                  <a:gd name="T14" fmla="*/ 27 w 40"/>
                  <a:gd name="T15" fmla="*/ 10 h 37"/>
                  <a:gd name="T16" fmla="*/ 25 w 40"/>
                  <a:gd name="T17" fmla="*/ 9 h 37"/>
                  <a:gd name="T18" fmla="*/ 23 w 40"/>
                  <a:gd name="T19" fmla="*/ 8 h 37"/>
                  <a:gd name="T20" fmla="*/ 22 w 40"/>
                  <a:gd name="T21" fmla="*/ 6 h 37"/>
                  <a:gd name="T22" fmla="*/ 20 w 40"/>
                  <a:gd name="T23" fmla="*/ 5 h 37"/>
                  <a:gd name="T24" fmla="*/ 17 w 40"/>
                  <a:gd name="T25" fmla="*/ 4 h 37"/>
                  <a:gd name="T26" fmla="*/ 16 w 40"/>
                  <a:gd name="T27" fmla="*/ 3 h 37"/>
                  <a:gd name="T28" fmla="*/ 13 w 40"/>
                  <a:gd name="T29" fmla="*/ 0 h 37"/>
                  <a:gd name="T30" fmla="*/ 0 w 40"/>
                  <a:gd name="T31" fmla="*/ 19 h 37"/>
                  <a:gd name="T32" fmla="*/ 3 w 40"/>
                  <a:gd name="T33" fmla="*/ 21 h 37"/>
                  <a:gd name="T34" fmla="*/ 5 w 40"/>
                  <a:gd name="T35" fmla="*/ 22 h 37"/>
                  <a:gd name="T36" fmla="*/ 7 w 40"/>
                  <a:gd name="T37" fmla="*/ 24 h 37"/>
                  <a:gd name="T38" fmla="*/ 9 w 40"/>
                  <a:gd name="T39" fmla="*/ 25 h 37"/>
                  <a:gd name="T40" fmla="*/ 11 w 40"/>
                  <a:gd name="T41" fmla="*/ 27 h 37"/>
                  <a:gd name="T42" fmla="*/ 14 w 40"/>
                  <a:gd name="T43" fmla="*/ 28 h 37"/>
                  <a:gd name="T44" fmla="*/ 16 w 40"/>
                  <a:gd name="T45" fmla="*/ 30 h 37"/>
                  <a:gd name="T46" fmla="*/ 18 w 40"/>
                  <a:gd name="T47" fmla="*/ 31 h 37"/>
                  <a:gd name="T48" fmla="*/ 20 w 40"/>
                  <a:gd name="T49" fmla="*/ 32 h 37"/>
                  <a:gd name="T50" fmla="*/ 23 w 40"/>
                  <a:gd name="T51" fmla="*/ 34 h 37"/>
                  <a:gd name="T52" fmla="*/ 25 w 40"/>
                  <a:gd name="T53" fmla="*/ 35 h 37"/>
                  <a:gd name="T54" fmla="*/ 27 w 40"/>
                  <a:gd name="T55" fmla="*/ 36 h 37"/>
                  <a:gd name="T56" fmla="*/ 30 w 40"/>
                  <a:gd name="T57" fmla="*/ 37 h 37"/>
                  <a:gd name="T58" fmla="*/ 30 w 40"/>
                  <a:gd name="T59" fmla="*/ 37 h 37"/>
                  <a:gd name="T60" fmla="*/ 40 w 40"/>
                  <a:gd name="T6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" h="37">
                    <a:moveTo>
                      <a:pt x="40" y="17"/>
                    </a:moveTo>
                    <a:lnTo>
                      <a:pt x="40" y="17"/>
                    </a:lnTo>
                    <a:lnTo>
                      <a:pt x="38" y="16"/>
                    </a:lnTo>
                    <a:lnTo>
                      <a:pt x="36" y="15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4" y="28"/>
                    </a:lnTo>
                    <a:lnTo>
                      <a:pt x="16" y="30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3" y="34"/>
                    </a:lnTo>
                    <a:lnTo>
                      <a:pt x="25" y="35"/>
                    </a:lnTo>
                    <a:lnTo>
                      <a:pt x="27" y="36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73"/>
              <p:cNvSpPr>
                <a:spLocks/>
              </p:cNvSpPr>
              <p:nvPr/>
            </p:nvSpPr>
            <p:spPr bwMode="auto">
              <a:xfrm>
                <a:off x="3600" y="464"/>
                <a:ext cx="20" cy="25"/>
              </a:xfrm>
              <a:custGeom>
                <a:avLst/>
                <a:gdLst>
                  <a:gd name="T0" fmla="*/ 20 w 20"/>
                  <a:gd name="T1" fmla="*/ 5 h 25"/>
                  <a:gd name="T2" fmla="*/ 19 w 20"/>
                  <a:gd name="T3" fmla="*/ 4 h 25"/>
                  <a:gd name="T4" fmla="*/ 17 w 20"/>
                  <a:gd name="T5" fmla="*/ 3 h 25"/>
                  <a:gd name="T6" fmla="*/ 15 w 20"/>
                  <a:gd name="T7" fmla="*/ 2 h 25"/>
                  <a:gd name="T8" fmla="*/ 12 w 20"/>
                  <a:gd name="T9" fmla="*/ 1 h 25"/>
                  <a:gd name="T10" fmla="*/ 10 w 20"/>
                  <a:gd name="T11" fmla="*/ 0 h 25"/>
                  <a:gd name="T12" fmla="*/ 0 w 20"/>
                  <a:gd name="T13" fmla="*/ 20 h 25"/>
                  <a:gd name="T14" fmla="*/ 2 w 20"/>
                  <a:gd name="T15" fmla="*/ 22 h 25"/>
                  <a:gd name="T16" fmla="*/ 5 w 20"/>
                  <a:gd name="T17" fmla="*/ 23 h 25"/>
                  <a:gd name="T18" fmla="*/ 7 w 20"/>
                  <a:gd name="T19" fmla="*/ 24 h 25"/>
                  <a:gd name="T20" fmla="*/ 10 w 20"/>
                  <a:gd name="T21" fmla="*/ 25 h 25"/>
                  <a:gd name="T22" fmla="*/ 11 w 20"/>
                  <a:gd name="T23" fmla="*/ 25 h 25"/>
                  <a:gd name="T24" fmla="*/ 20 w 20"/>
                  <a:gd name="T2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5">
                    <a:moveTo>
                      <a:pt x="20" y="5"/>
                    </a:moveTo>
                    <a:lnTo>
                      <a:pt x="19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5" y="23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74"/>
              <p:cNvSpPr>
                <a:spLocks/>
              </p:cNvSpPr>
              <p:nvPr/>
            </p:nvSpPr>
            <p:spPr bwMode="auto">
              <a:xfrm>
                <a:off x="3633" y="476"/>
                <a:ext cx="50" cy="33"/>
              </a:xfrm>
              <a:custGeom>
                <a:avLst/>
                <a:gdLst>
                  <a:gd name="T0" fmla="*/ 50 w 50"/>
                  <a:gd name="T1" fmla="*/ 11 h 33"/>
                  <a:gd name="T2" fmla="*/ 49 w 50"/>
                  <a:gd name="T3" fmla="*/ 11 h 33"/>
                  <a:gd name="T4" fmla="*/ 46 w 50"/>
                  <a:gd name="T5" fmla="*/ 10 h 33"/>
                  <a:gd name="T6" fmla="*/ 43 w 50"/>
                  <a:gd name="T7" fmla="*/ 10 h 33"/>
                  <a:gd name="T8" fmla="*/ 40 w 50"/>
                  <a:gd name="T9" fmla="*/ 9 h 33"/>
                  <a:gd name="T10" fmla="*/ 38 w 50"/>
                  <a:gd name="T11" fmla="*/ 8 h 33"/>
                  <a:gd name="T12" fmla="*/ 35 w 50"/>
                  <a:gd name="T13" fmla="*/ 8 h 33"/>
                  <a:gd name="T14" fmla="*/ 32 w 50"/>
                  <a:gd name="T15" fmla="*/ 7 h 33"/>
                  <a:gd name="T16" fmla="*/ 29 w 50"/>
                  <a:gd name="T17" fmla="*/ 6 h 33"/>
                  <a:gd name="T18" fmla="*/ 27 w 50"/>
                  <a:gd name="T19" fmla="*/ 6 h 33"/>
                  <a:gd name="T20" fmla="*/ 24 w 50"/>
                  <a:gd name="T21" fmla="*/ 5 h 33"/>
                  <a:gd name="T22" fmla="*/ 21 w 50"/>
                  <a:gd name="T23" fmla="*/ 4 h 33"/>
                  <a:gd name="T24" fmla="*/ 18 w 50"/>
                  <a:gd name="T25" fmla="*/ 3 h 33"/>
                  <a:gd name="T26" fmla="*/ 16 w 50"/>
                  <a:gd name="T27" fmla="*/ 3 h 33"/>
                  <a:gd name="T28" fmla="*/ 13 w 50"/>
                  <a:gd name="T29" fmla="*/ 2 h 33"/>
                  <a:gd name="T30" fmla="*/ 11 w 50"/>
                  <a:gd name="T31" fmla="*/ 1 h 33"/>
                  <a:gd name="T32" fmla="*/ 8 w 50"/>
                  <a:gd name="T33" fmla="*/ 1 h 33"/>
                  <a:gd name="T34" fmla="*/ 8 w 50"/>
                  <a:gd name="T35" fmla="*/ 0 h 33"/>
                  <a:gd name="T36" fmla="*/ 0 w 50"/>
                  <a:gd name="T37" fmla="*/ 22 h 33"/>
                  <a:gd name="T38" fmla="*/ 1 w 50"/>
                  <a:gd name="T39" fmla="*/ 22 h 33"/>
                  <a:gd name="T40" fmla="*/ 4 w 50"/>
                  <a:gd name="T41" fmla="*/ 23 h 33"/>
                  <a:gd name="T42" fmla="*/ 7 w 50"/>
                  <a:gd name="T43" fmla="*/ 24 h 33"/>
                  <a:gd name="T44" fmla="*/ 9 w 50"/>
                  <a:gd name="T45" fmla="*/ 25 h 33"/>
                  <a:gd name="T46" fmla="*/ 12 w 50"/>
                  <a:gd name="T47" fmla="*/ 26 h 33"/>
                  <a:gd name="T48" fmla="*/ 15 w 50"/>
                  <a:gd name="T49" fmla="*/ 26 h 33"/>
                  <a:gd name="T50" fmla="*/ 18 w 50"/>
                  <a:gd name="T51" fmla="*/ 27 h 33"/>
                  <a:gd name="T52" fmla="*/ 21 w 50"/>
                  <a:gd name="T53" fmla="*/ 28 h 33"/>
                  <a:gd name="T54" fmla="*/ 24 w 50"/>
                  <a:gd name="T55" fmla="*/ 28 h 33"/>
                  <a:gd name="T56" fmla="*/ 27 w 50"/>
                  <a:gd name="T57" fmla="*/ 29 h 33"/>
                  <a:gd name="T58" fmla="*/ 30 w 50"/>
                  <a:gd name="T59" fmla="*/ 30 h 33"/>
                  <a:gd name="T60" fmla="*/ 33 w 50"/>
                  <a:gd name="T61" fmla="*/ 31 h 33"/>
                  <a:gd name="T62" fmla="*/ 36 w 50"/>
                  <a:gd name="T63" fmla="*/ 31 h 33"/>
                  <a:gd name="T64" fmla="*/ 39 w 50"/>
                  <a:gd name="T65" fmla="*/ 32 h 33"/>
                  <a:gd name="T66" fmla="*/ 41 w 50"/>
                  <a:gd name="T67" fmla="*/ 33 h 33"/>
                  <a:gd name="T68" fmla="*/ 44 w 50"/>
                  <a:gd name="T69" fmla="*/ 33 h 33"/>
                  <a:gd name="T70" fmla="*/ 46 w 50"/>
                  <a:gd name="T71" fmla="*/ 33 h 33"/>
                  <a:gd name="T72" fmla="*/ 50 w 50"/>
                  <a:gd name="T73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33">
                    <a:moveTo>
                      <a:pt x="50" y="11"/>
                    </a:moveTo>
                    <a:lnTo>
                      <a:pt x="49" y="11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4" y="28"/>
                    </a:lnTo>
                    <a:lnTo>
                      <a:pt x="27" y="29"/>
                    </a:lnTo>
                    <a:lnTo>
                      <a:pt x="30" y="30"/>
                    </a:lnTo>
                    <a:lnTo>
                      <a:pt x="33" y="31"/>
                    </a:lnTo>
                    <a:lnTo>
                      <a:pt x="36" y="31"/>
                    </a:lnTo>
                    <a:lnTo>
                      <a:pt x="39" y="32"/>
                    </a:lnTo>
                    <a:lnTo>
                      <a:pt x="41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75"/>
              <p:cNvSpPr>
                <a:spLocks/>
              </p:cNvSpPr>
              <p:nvPr/>
            </p:nvSpPr>
            <p:spPr bwMode="auto">
              <a:xfrm>
                <a:off x="3702" y="491"/>
                <a:ext cx="47" cy="28"/>
              </a:xfrm>
              <a:custGeom>
                <a:avLst/>
                <a:gdLst>
                  <a:gd name="T0" fmla="*/ 47 w 47"/>
                  <a:gd name="T1" fmla="*/ 6 h 28"/>
                  <a:gd name="T2" fmla="*/ 47 w 47"/>
                  <a:gd name="T3" fmla="*/ 6 h 28"/>
                  <a:gd name="T4" fmla="*/ 41 w 47"/>
                  <a:gd name="T5" fmla="*/ 5 h 28"/>
                  <a:gd name="T6" fmla="*/ 34 w 47"/>
                  <a:gd name="T7" fmla="*/ 4 h 28"/>
                  <a:gd name="T8" fmla="*/ 28 w 47"/>
                  <a:gd name="T9" fmla="*/ 3 h 28"/>
                  <a:gd name="T10" fmla="*/ 22 w 47"/>
                  <a:gd name="T11" fmla="*/ 3 h 28"/>
                  <a:gd name="T12" fmla="*/ 16 w 47"/>
                  <a:gd name="T13" fmla="*/ 2 h 28"/>
                  <a:gd name="T14" fmla="*/ 10 w 47"/>
                  <a:gd name="T15" fmla="*/ 1 h 28"/>
                  <a:gd name="T16" fmla="*/ 4 w 47"/>
                  <a:gd name="T17" fmla="*/ 0 h 28"/>
                  <a:gd name="T18" fmla="*/ 3 w 47"/>
                  <a:gd name="T19" fmla="*/ 0 h 28"/>
                  <a:gd name="T20" fmla="*/ 0 w 47"/>
                  <a:gd name="T21" fmla="*/ 22 h 28"/>
                  <a:gd name="T22" fmla="*/ 0 w 47"/>
                  <a:gd name="T23" fmla="*/ 23 h 28"/>
                  <a:gd name="T24" fmla="*/ 6 w 47"/>
                  <a:gd name="T25" fmla="*/ 23 h 28"/>
                  <a:gd name="T26" fmla="*/ 13 w 47"/>
                  <a:gd name="T27" fmla="*/ 24 h 28"/>
                  <a:gd name="T28" fmla="*/ 19 w 47"/>
                  <a:gd name="T29" fmla="*/ 25 h 28"/>
                  <a:gd name="T30" fmla="*/ 25 w 47"/>
                  <a:gd name="T31" fmla="*/ 26 h 28"/>
                  <a:gd name="T32" fmla="*/ 32 w 47"/>
                  <a:gd name="T33" fmla="*/ 27 h 28"/>
                  <a:gd name="T34" fmla="*/ 38 w 47"/>
                  <a:gd name="T35" fmla="*/ 28 h 28"/>
                  <a:gd name="T36" fmla="*/ 45 w 47"/>
                  <a:gd name="T37" fmla="*/ 28 h 28"/>
                  <a:gd name="T38" fmla="*/ 45 w 47"/>
                  <a:gd name="T39" fmla="*/ 28 h 28"/>
                  <a:gd name="T40" fmla="*/ 47 w 47"/>
                  <a:gd name="T4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28">
                    <a:moveTo>
                      <a:pt x="47" y="6"/>
                    </a:moveTo>
                    <a:lnTo>
                      <a:pt x="47" y="6"/>
                    </a:lnTo>
                    <a:lnTo>
                      <a:pt x="41" y="5"/>
                    </a:lnTo>
                    <a:lnTo>
                      <a:pt x="34" y="4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6" y="2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3" y="24"/>
                    </a:lnTo>
                    <a:lnTo>
                      <a:pt x="19" y="25"/>
                    </a:lnTo>
                    <a:lnTo>
                      <a:pt x="25" y="26"/>
                    </a:lnTo>
                    <a:lnTo>
                      <a:pt x="32" y="27"/>
                    </a:lnTo>
                    <a:lnTo>
                      <a:pt x="38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76"/>
              <p:cNvSpPr>
                <a:spLocks/>
              </p:cNvSpPr>
              <p:nvPr/>
            </p:nvSpPr>
            <p:spPr bwMode="auto">
              <a:xfrm>
                <a:off x="3770" y="498"/>
                <a:ext cx="23" cy="24"/>
              </a:xfrm>
              <a:custGeom>
                <a:avLst/>
                <a:gdLst>
                  <a:gd name="T0" fmla="*/ 23 w 23"/>
                  <a:gd name="T1" fmla="*/ 1 h 24"/>
                  <a:gd name="T2" fmla="*/ 23 w 23"/>
                  <a:gd name="T3" fmla="*/ 1 h 24"/>
                  <a:gd name="T4" fmla="*/ 16 w 23"/>
                  <a:gd name="T5" fmla="*/ 1 h 24"/>
                  <a:gd name="T6" fmla="*/ 10 w 23"/>
                  <a:gd name="T7" fmla="*/ 1 h 24"/>
                  <a:gd name="T8" fmla="*/ 4 w 23"/>
                  <a:gd name="T9" fmla="*/ 1 h 24"/>
                  <a:gd name="T10" fmla="*/ 2 w 23"/>
                  <a:gd name="T11" fmla="*/ 0 h 24"/>
                  <a:gd name="T12" fmla="*/ 0 w 23"/>
                  <a:gd name="T13" fmla="*/ 23 h 24"/>
                  <a:gd name="T14" fmla="*/ 2 w 23"/>
                  <a:gd name="T15" fmla="*/ 23 h 24"/>
                  <a:gd name="T16" fmla="*/ 9 w 23"/>
                  <a:gd name="T17" fmla="*/ 24 h 24"/>
                  <a:gd name="T18" fmla="*/ 15 w 23"/>
                  <a:gd name="T19" fmla="*/ 24 h 24"/>
                  <a:gd name="T20" fmla="*/ 22 w 23"/>
                  <a:gd name="T21" fmla="*/ 24 h 24"/>
                  <a:gd name="T22" fmla="*/ 22 w 23"/>
                  <a:gd name="T23" fmla="*/ 24 h 24"/>
                  <a:gd name="T24" fmla="*/ 23 w 23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1"/>
                    </a:moveTo>
                    <a:lnTo>
                      <a:pt x="23" y="1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77"/>
              <p:cNvSpPr>
                <a:spLocks/>
              </p:cNvSpPr>
              <p:nvPr/>
            </p:nvSpPr>
            <p:spPr bwMode="auto">
              <a:xfrm>
                <a:off x="3792" y="499"/>
                <a:ext cx="25" cy="24"/>
              </a:xfrm>
              <a:custGeom>
                <a:avLst/>
                <a:gdLst>
                  <a:gd name="T0" fmla="*/ 25 w 25"/>
                  <a:gd name="T1" fmla="*/ 1 h 24"/>
                  <a:gd name="T2" fmla="*/ 19 w 25"/>
                  <a:gd name="T3" fmla="*/ 1 h 24"/>
                  <a:gd name="T4" fmla="*/ 13 w 25"/>
                  <a:gd name="T5" fmla="*/ 1 h 24"/>
                  <a:gd name="T6" fmla="*/ 7 w 25"/>
                  <a:gd name="T7" fmla="*/ 1 h 24"/>
                  <a:gd name="T8" fmla="*/ 1 w 25"/>
                  <a:gd name="T9" fmla="*/ 0 h 24"/>
                  <a:gd name="T10" fmla="*/ 0 w 25"/>
                  <a:gd name="T11" fmla="*/ 23 h 24"/>
                  <a:gd name="T12" fmla="*/ 6 w 25"/>
                  <a:gd name="T13" fmla="*/ 23 h 24"/>
                  <a:gd name="T14" fmla="*/ 12 w 25"/>
                  <a:gd name="T15" fmla="*/ 24 h 24"/>
                  <a:gd name="T16" fmla="*/ 19 w 25"/>
                  <a:gd name="T17" fmla="*/ 24 h 24"/>
                  <a:gd name="T18" fmla="*/ 24 w 25"/>
                  <a:gd name="T19" fmla="*/ 24 h 24"/>
                  <a:gd name="T20" fmla="*/ 25 w 25"/>
                  <a:gd name="T2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4">
                    <a:moveTo>
                      <a:pt x="25" y="1"/>
                    </a:moveTo>
                    <a:lnTo>
                      <a:pt x="19" y="1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4"/>
                    </a:lnTo>
                    <a:lnTo>
                      <a:pt x="19" y="24"/>
                    </a:lnTo>
                    <a:lnTo>
                      <a:pt x="24" y="24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78"/>
              <p:cNvSpPr>
                <a:spLocks/>
              </p:cNvSpPr>
              <p:nvPr/>
            </p:nvSpPr>
            <p:spPr bwMode="auto">
              <a:xfrm>
                <a:off x="3839" y="497"/>
                <a:ext cx="43" cy="26"/>
              </a:xfrm>
              <a:custGeom>
                <a:avLst/>
                <a:gdLst>
                  <a:gd name="T0" fmla="*/ 40 w 43"/>
                  <a:gd name="T1" fmla="*/ 0 h 26"/>
                  <a:gd name="T2" fmla="*/ 40 w 43"/>
                  <a:gd name="T3" fmla="*/ 0 h 26"/>
                  <a:gd name="T4" fmla="*/ 36 w 43"/>
                  <a:gd name="T5" fmla="*/ 1 h 26"/>
                  <a:gd name="T6" fmla="*/ 32 w 43"/>
                  <a:gd name="T7" fmla="*/ 1 h 26"/>
                  <a:gd name="T8" fmla="*/ 27 w 43"/>
                  <a:gd name="T9" fmla="*/ 1 h 26"/>
                  <a:gd name="T10" fmla="*/ 22 w 43"/>
                  <a:gd name="T11" fmla="*/ 2 h 26"/>
                  <a:gd name="T12" fmla="*/ 17 w 43"/>
                  <a:gd name="T13" fmla="*/ 2 h 26"/>
                  <a:gd name="T14" fmla="*/ 12 w 43"/>
                  <a:gd name="T15" fmla="*/ 2 h 26"/>
                  <a:gd name="T16" fmla="*/ 7 w 43"/>
                  <a:gd name="T17" fmla="*/ 3 h 26"/>
                  <a:gd name="T18" fmla="*/ 1 w 43"/>
                  <a:gd name="T19" fmla="*/ 3 h 26"/>
                  <a:gd name="T20" fmla="*/ 0 w 43"/>
                  <a:gd name="T21" fmla="*/ 3 h 26"/>
                  <a:gd name="T22" fmla="*/ 0 w 43"/>
                  <a:gd name="T23" fmla="*/ 26 h 26"/>
                  <a:gd name="T24" fmla="*/ 2 w 43"/>
                  <a:gd name="T25" fmla="*/ 25 h 26"/>
                  <a:gd name="T26" fmla="*/ 7 w 43"/>
                  <a:gd name="T27" fmla="*/ 25 h 26"/>
                  <a:gd name="T28" fmla="*/ 13 w 43"/>
                  <a:gd name="T29" fmla="*/ 25 h 26"/>
                  <a:gd name="T30" fmla="*/ 18 w 43"/>
                  <a:gd name="T31" fmla="*/ 25 h 26"/>
                  <a:gd name="T32" fmla="*/ 24 w 43"/>
                  <a:gd name="T33" fmla="*/ 25 h 26"/>
                  <a:gd name="T34" fmla="*/ 29 w 43"/>
                  <a:gd name="T35" fmla="*/ 24 h 26"/>
                  <a:gd name="T36" fmla="*/ 34 w 43"/>
                  <a:gd name="T37" fmla="*/ 24 h 26"/>
                  <a:gd name="T38" fmla="*/ 38 w 43"/>
                  <a:gd name="T39" fmla="*/ 23 h 26"/>
                  <a:gd name="T40" fmla="*/ 43 w 43"/>
                  <a:gd name="T41" fmla="*/ 23 h 26"/>
                  <a:gd name="T42" fmla="*/ 43 w 43"/>
                  <a:gd name="T43" fmla="*/ 23 h 26"/>
                  <a:gd name="T44" fmla="*/ 40 w 43"/>
                  <a:gd name="T4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26">
                    <a:moveTo>
                      <a:pt x="40" y="0"/>
                    </a:moveTo>
                    <a:lnTo>
                      <a:pt x="40" y="0"/>
                    </a:lnTo>
                    <a:lnTo>
                      <a:pt x="36" y="1"/>
                    </a:lnTo>
                    <a:lnTo>
                      <a:pt x="32" y="1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7" y="25"/>
                    </a:lnTo>
                    <a:lnTo>
                      <a:pt x="13" y="25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9" y="24"/>
                    </a:lnTo>
                    <a:lnTo>
                      <a:pt x="34" y="24"/>
                    </a:lnTo>
                    <a:lnTo>
                      <a:pt x="38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79"/>
              <p:cNvSpPr>
                <a:spLocks/>
              </p:cNvSpPr>
              <p:nvPr/>
            </p:nvSpPr>
            <p:spPr bwMode="auto">
              <a:xfrm>
                <a:off x="3879" y="497"/>
                <a:ext cx="7" cy="23"/>
              </a:xfrm>
              <a:custGeom>
                <a:avLst/>
                <a:gdLst>
                  <a:gd name="T0" fmla="*/ 4 w 7"/>
                  <a:gd name="T1" fmla="*/ 0 h 23"/>
                  <a:gd name="T2" fmla="*/ 2 w 7"/>
                  <a:gd name="T3" fmla="*/ 0 h 23"/>
                  <a:gd name="T4" fmla="*/ 0 w 7"/>
                  <a:gd name="T5" fmla="*/ 0 h 23"/>
                  <a:gd name="T6" fmla="*/ 3 w 7"/>
                  <a:gd name="T7" fmla="*/ 23 h 23"/>
                  <a:gd name="T8" fmla="*/ 5 w 7"/>
                  <a:gd name="T9" fmla="*/ 22 h 23"/>
                  <a:gd name="T10" fmla="*/ 7 w 7"/>
                  <a:gd name="T11" fmla="*/ 22 h 23"/>
                  <a:gd name="T12" fmla="*/ 4 w 7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3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23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80"/>
              <p:cNvSpPr>
                <a:spLocks/>
              </p:cNvSpPr>
              <p:nvPr/>
            </p:nvSpPr>
            <p:spPr bwMode="auto">
              <a:xfrm>
                <a:off x="3903" y="483"/>
                <a:ext cx="32" cy="31"/>
              </a:xfrm>
              <a:custGeom>
                <a:avLst/>
                <a:gdLst>
                  <a:gd name="T0" fmla="*/ 18 w 32"/>
                  <a:gd name="T1" fmla="*/ 0 h 31"/>
                  <a:gd name="T2" fmla="*/ 18 w 32"/>
                  <a:gd name="T3" fmla="*/ 0 h 31"/>
                  <a:gd name="T4" fmla="*/ 17 w 32"/>
                  <a:gd name="T5" fmla="*/ 1 h 31"/>
                  <a:gd name="T6" fmla="*/ 16 w 32"/>
                  <a:gd name="T7" fmla="*/ 2 h 31"/>
                  <a:gd name="T8" fmla="*/ 15 w 32"/>
                  <a:gd name="T9" fmla="*/ 2 h 31"/>
                  <a:gd name="T10" fmla="*/ 14 w 32"/>
                  <a:gd name="T11" fmla="*/ 3 h 31"/>
                  <a:gd name="T12" fmla="*/ 13 w 32"/>
                  <a:gd name="T13" fmla="*/ 4 h 31"/>
                  <a:gd name="T14" fmla="*/ 13 w 32"/>
                  <a:gd name="T15" fmla="*/ 4 h 31"/>
                  <a:gd name="T16" fmla="*/ 12 w 32"/>
                  <a:gd name="T17" fmla="*/ 5 h 31"/>
                  <a:gd name="T18" fmla="*/ 11 w 32"/>
                  <a:gd name="T19" fmla="*/ 5 h 31"/>
                  <a:gd name="T20" fmla="*/ 10 w 32"/>
                  <a:gd name="T21" fmla="*/ 6 h 31"/>
                  <a:gd name="T22" fmla="*/ 9 w 32"/>
                  <a:gd name="T23" fmla="*/ 6 h 31"/>
                  <a:gd name="T24" fmla="*/ 8 w 32"/>
                  <a:gd name="T25" fmla="*/ 7 h 31"/>
                  <a:gd name="T26" fmla="*/ 7 w 32"/>
                  <a:gd name="T27" fmla="*/ 7 h 31"/>
                  <a:gd name="T28" fmla="*/ 5 w 32"/>
                  <a:gd name="T29" fmla="*/ 8 h 31"/>
                  <a:gd name="T30" fmla="*/ 4 w 32"/>
                  <a:gd name="T31" fmla="*/ 8 h 31"/>
                  <a:gd name="T32" fmla="*/ 3 w 32"/>
                  <a:gd name="T33" fmla="*/ 9 h 31"/>
                  <a:gd name="T34" fmla="*/ 2 w 32"/>
                  <a:gd name="T35" fmla="*/ 9 h 31"/>
                  <a:gd name="T36" fmla="*/ 1 w 32"/>
                  <a:gd name="T37" fmla="*/ 9 h 31"/>
                  <a:gd name="T38" fmla="*/ 0 w 32"/>
                  <a:gd name="T39" fmla="*/ 9 h 31"/>
                  <a:gd name="T40" fmla="*/ 7 w 32"/>
                  <a:gd name="T41" fmla="*/ 31 h 31"/>
                  <a:gd name="T42" fmla="*/ 8 w 32"/>
                  <a:gd name="T43" fmla="*/ 31 h 31"/>
                  <a:gd name="T44" fmla="*/ 10 w 32"/>
                  <a:gd name="T45" fmla="*/ 30 h 31"/>
                  <a:gd name="T46" fmla="*/ 11 w 32"/>
                  <a:gd name="T47" fmla="*/ 30 h 31"/>
                  <a:gd name="T48" fmla="*/ 13 w 32"/>
                  <a:gd name="T49" fmla="*/ 29 h 31"/>
                  <a:gd name="T50" fmla="*/ 14 w 32"/>
                  <a:gd name="T51" fmla="*/ 29 h 31"/>
                  <a:gd name="T52" fmla="*/ 16 w 32"/>
                  <a:gd name="T53" fmla="*/ 28 h 31"/>
                  <a:gd name="T54" fmla="*/ 17 w 32"/>
                  <a:gd name="T55" fmla="*/ 27 h 31"/>
                  <a:gd name="T56" fmla="*/ 19 w 32"/>
                  <a:gd name="T57" fmla="*/ 26 h 31"/>
                  <a:gd name="T58" fmla="*/ 20 w 32"/>
                  <a:gd name="T59" fmla="*/ 26 h 31"/>
                  <a:gd name="T60" fmla="*/ 22 w 32"/>
                  <a:gd name="T61" fmla="*/ 25 h 31"/>
                  <a:gd name="T62" fmla="*/ 23 w 32"/>
                  <a:gd name="T63" fmla="*/ 24 h 31"/>
                  <a:gd name="T64" fmla="*/ 25 w 32"/>
                  <a:gd name="T65" fmla="*/ 23 h 31"/>
                  <a:gd name="T66" fmla="*/ 26 w 32"/>
                  <a:gd name="T67" fmla="*/ 23 h 31"/>
                  <a:gd name="T68" fmla="*/ 27 w 32"/>
                  <a:gd name="T69" fmla="*/ 22 h 31"/>
                  <a:gd name="T70" fmla="*/ 28 w 32"/>
                  <a:gd name="T71" fmla="*/ 21 h 31"/>
                  <a:gd name="T72" fmla="*/ 30 w 32"/>
                  <a:gd name="T73" fmla="*/ 20 h 31"/>
                  <a:gd name="T74" fmla="*/ 31 w 32"/>
                  <a:gd name="T75" fmla="*/ 19 h 31"/>
                  <a:gd name="T76" fmla="*/ 32 w 32"/>
                  <a:gd name="T77" fmla="*/ 18 h 31"/>
                  <a:gd name="T78" fmla="*/ 32 w 32"/>
                  <a:gd name="T79" fmla="*/ 18 h 31"/>
                  <a:gd name="T80" fmla="*/ 18 w 32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" h="31">
                    <a:moveTo>
                      <a:pt x="18" y="0"/>
                    </a:moveTo>
                    <a:lnTo>
                      <a:pt x="18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17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30" y="20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81"/>
              <p:cNvSpPr>
                <a:spLocks/>
              </p:cNvSpPr>
              <p:nvPr/>
            </p:nvSpPr>
            <p:spPr bwMode="auto">
              <a:xfrm>
                <a:off x="3921" y="469"/>
                <a:ext cx="30" cy="32"/>
              </a:xfrm>
              <a:custGeom>
                <a:avLst/>
                <a:gdLst>
                  <a:gd name="T0" fmla="*/ 12 w 30"/>
                  <a:gd name="T1" fmla="*/ 0 h 32"/>
                  <a:gd name="T2" fmla="*/ 10 w 30"/>
                  <a:gd name="T3" fmla="*/ 2 h 32"/>
                  <a:gd name="T4" fmla="*/ 9 w 30"/>
                  <a:gd name="T5" fmla="*/ 4 h 32"/>
                  <a:gd name="T6" fmla="*/ 8 w 30"/>
                  <a:gd name="T7" fmla="*/ 5 h 32"/>
                  <a:gd name="T8" fmla="*/ 7 w 30"/>
                  <a:gd name="T9" fmla="*/ 6 h 32"/>
                  <a:gd name="T10" fmla="*/ 7 w 30"/>
                  <a:gd name="T11" fmla="*/ 7 h 32"/>
                  <a:gd name="T12" fmla="*/ 6 w 30"/>
                  <a:gd name="T13" fmla="*/ 8 h 32"/>
                  <a:gd name="T14" fmla="*/ 5 w 30"/>
                  <a:gd name="T15" fmla="*/ 9 h 32"/>
                  <a:gd name="T16" fmla="*/ 4 w 30"/>
                  <a:gd name="T17" fmla="*/ 10 h 32"/>
                  <a:gd name="T18" fmla="*/ 4 w 30"/>
                  <a:gd name="T19" fmla="*/ 11 h 32"/>
                  <a:gd name="T20" fmla="*/ 3 w 30"/>
                  <a:gd name="T21" fmla="*/ 11 h 32"/>
                  <a:gd name="T22" fmla="*/ 2 w 30"/>
                  <a:gd name="T23" fmla="*/ 12 h 32"/>
                  <a:gd name="T24" fmla="*/ 1 w 30"/>
                  <a:gd name="T25" fmla="*/ 13 h 32"/>
                  <a:gd name="T26" fmla="*/ 0 w 30"/>
                  <a:gd name="T27" fmla="*/ 14 h 32"/>
                  <a:gd name="T28" fmla="*/ 0 w 30"/>
                  <a:gd name="T29" fmla="*/ 14 h 32"/>
                  <a:gd name="T30" fmla="*/ 14 w 30"/>
                  <a:gd name="T31" fmla="*/ 32 h 32"/>
                  <a:gd name="T32" fmla="*/ 15 w 30"/>
                  <a:gd name="T33" fmla="*/ 31 h 32"/>
                  <a:gd name="T34" fmla="*/ 17 w 30"/>
                  <a:gd name="T35" fmla="*/ 30 h 32"/>
                  <a:gd name="T36" fmla="*/ 18 w 30"/>
                  <a:gd name="T37" fmla="*/ 29 h 32"/>
                  <a:gd name="T38" fmla="*/ 19 w 30"/>
                  <a:gd name="T39" fmla="*/ 28 h 32"/>
                  <a:gd name="T40" fmla="*/ 20 w 30"/>
                  <a:gd name="T41" fmla="*/ 26 h 32"/>
                  <a:gd name="T42" fmla="*/ 21 w 30"/>
                  <a:gd name="T43" fmla="*/ 25 h 32"/>
                  <a:gd name="T44" fmla="*/ 22 w 30"/>
                  <a:gd name="T45" fmla="*/ 24 h 32"/>
                  <a:gd name="T46" fmla="*/ 23 w 30"/>
                  <a:gd name="T47" fmla="*/ 23 h 32"/>
                  <a:gd name="T48" fmla="*/ 24 w 30"/>
                  <a:gd name="T49" fmla="*/ 22 h 32"/>
                  <a:gd name="T50" fmla="*/ 25 w 30"/>
                  <a:gd name="T51" fmla="*/ 20 h 32"/>
                  <a:gd name="T52" fmla="*/ 26 w 30"/>
                  <a:gd name="T53" fmla="*/ 19 h 32"/>
                  <a:gd name="T54" fmla="*/ 27 w 30"/>
                  <a:gd name="T55" fmla="*/ 18 h 32"/>
                  <a:gd name="T56" fmla="*/ 29 w 30"/>
                  <a:gd name="T57" fmla="*/ 16 h 32"/>
                  <a:gd name="T58" fmla="*/ 30 w 30"/>
                  <a:gd name="T59" fmla="*/ 14 h 32"/>
                  <a:gd name="T60" fmla="*/ 12 w 30"/>
                  <a:gd name="T6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32">
                    <a:moveTo>
                      <a:pt x="12" y="0"/>
                    </a:moveTo>
                    <a:lnTo>
                      <a:pt x="10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30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82"/>
              <p:cNvSpPr>
                <a:spLocks/>
              </p:cNvSpPr>
              <p:nvPr/>
            </p:nvSpPr>
            <p:spPr bwMode="auto">
              <a:xfrm>
                <a:off x="3944" y="420"/>
                <a:ext cx="35" cy="42"/>
              </a:xfrm>
              <a:custGeom>
                <a:avLst/>
                <a:gdLst>
                  <a:gd name="T0" fmla="*/ 28 w 35"/>
                  <a:gd name="T1" fmla="*/ 0 h 42"/>
                  <a:gd name="T2" fmla="*/ 28 w 35"/>
                  <a:gd name="T3" fmla="*/ 0 h 42"/>
                  <a:gd name="T4" fmla="*/ 26 w 35"/>
                  <a:gd name="T5" fmla="*/ 1 h 42"/>
                  <a:gd name="T6" fmla="*/ 25 w 35"/>
                  <a:gd name="T7" fmla="*/ 2 h 42"/>
                  <a:gd name="T8" fmla="*/ 24 w 35"/>
                  <a:gd name="T9" fmla="*/ 2 h 42"/>
                  <a:gd name="T10" fmla="*/ 22 w 35"/>
                  <a:gd name="T11" fmla="*/ 3 h 42"/>
                  <a:gd name="T12" fmla="*/ 21 w 35"/>
                  <a:gd name="T13" fmla="*/ 4 h 42"/>
                  <a:gd name="T14" fmla="*/ 20 w 35"/>
                  <a:gd name="T15" fmla="*/ 5 h 42"/>
                  <a:gd name="T16" fmla="*/ 19 w 35"/>
                  <a:gd name="T17" fmla="*/ 5 h 42"/>
                  <a:gd name="T18" fmla="*/ 18 w 35"/>
                  <a:gd name="T19" fmla="*/ 6 h 42"/>
                  <a:gd name="T20" fmla="*/ 16 w 35"/>
                  <a:gd name="T21" fmla="*/ 7 h 42"/>
                  <a:gd name="T22" fmla="*/ 16 w 35"/>
                  <a:gd name="T23" fmla="*/ 8 h 42"/>
                  <a:gd name="T24" fmla="*/ 15 w 35"/>
                  <a:gd name="T25" fmla="*/ 9 h 42"/>
                  <a:gd name="T26" fmla="*/ 14 w 35"/>
                  <a:gd name="T27" fmla="*/ 10 h 42"/>
                  <a:gd name="T28" fmla="*/ 13 w 35"/>
                  <a:gd name="T29" fmla="*/ 11 h 42"/>
                  <a:gd name="T30" fmla="*/ 12 w 35"/>
                  <a:gd name="T31" fmla="*/ 12 h 42"/>
                  <a:gd name="T32" fmla="*/ 11 w 35"/>
                  <a:gd name="T33" fmla="*/ 13 h 42"/>
                  <a:gd name="T34" fmla="*/ 10 w 35"/>
                  <a:gd name="T35" fmla="*/ 14 h 42"/>
                  <a:gd name="T36" fmla="*/ 10 w 35"/>
                  <a:gd name="T37" fmla="*/ 15 h 42"/>
                  <a:gd name="T38" fmla="*/ 9 w 35"/>
                  <a:gd name="T39" fmla="*/ 16 h 42"/>
                  <a:gd name="T40" fmla="*/ 8 w 35"/>
                  <a:gd name="T41" fmla="*/ 17 h 42"/>
                  <a:gd name="T42" fmla="*/ 7 w 35"/>
                  <a:gd name="T43" fmla="*/ 18 h 42"/>
                  <a:gd name="T44" fmla="*/ 6 w 35"/>
                  <a:gd name="T45" fmla="*/ 20 h 42"/>
                  <a:gd name="T46" fmla="*/ 5 w 35"/>
                  <a:gd name="T47" fmla="*/ 22 h 42"/>
                  <a:gd name="T48" fmla="*/ 4 w 35"/>
                  <a:gd name="T49" fmla="*/ 25 h 42"/>
                  <a:gd name="T50" fmla="*/ 2 w 35"/>
                  <a:gd name="T51" fmla="*/ 27 h 42"/>
                  <a:gd name="T52" fmla="*/ 1 w 35"/>
                  <a:gd name="T53" fmla="*/ 29 h 42"/>
                  <a:gd name="T54" fmla="*/ 0 w 35"/>
                  <a:gd name="T55" fmla="*/ 31 h 42"/>
                  <a:gd name="T56" fmla="*/ 20 w 35"/>
                  <a:gd name="T57" fmla="*/ 42 h 42"/>
                  <a:gd name="T58" fmla="*/ 21 w 35"/>
                  <a:gd name="T59" fmla="*/ 40 h 42"/>
                  <a:gd name="T60" fmla="*/ 22 w 35"/>
                  <a:gd name="T61" fmla="*/ 38 h 42"/>
                  <a:gd name="T62" fmla="*/ 23 w 35"/>
                  <a:gd name="T63" fmla="*/ 36 h 42"/>
                  <a:gd name="T64" fmla="*/ 24 w 35"/>
                  <a:gd name="T65" fmla="*/ 34 h 42"/>
                  <a:gd name="T66" fmla="*/ 25 w 35"/>
                  <a:gd name="T67" fmla="*/ 32 h 42"/>
                  <a:gd name="T68" fmla="*/ 26 w 35"/>
                  <a:gd name="T69" fmla="*/ 30 h 42"/>
                  <a:gd name="T70" fmla="*/ 27 w 35"/>
                  <a:gd name="T71" fmla="*/ 30 h 42"/>
                  <a:gd name="T72" fmla="*/ 28 w 35"/>
                  <a:gd name="T73" fmla="*/ 29 h 42"/>
                  <a:gd name="T74" fmla="*/ 28 w 35"/>
                  <a:gd name="T75" fmla="*/ 28 h 42"/>
                  <a:gd name="T76" fmla="*/ 29 w 35"/>
                  <a:gd name="T77" fmla="*/ 27 h 42"/>
                  <a:gd name="T78" fmla="*/ 29 w 35"/>
                  <a:gd name="T79" fmla="*/ 27 h 42"/>
                  <a:gd name="T80" fmla="*/ 30 w 35"/>
                  <a:gd name="T81" fmla="*/ 26 h 42"/>
                  <a:gd name="T82" fmla="*/ 30 w 35"/>
                  <a:gd name="T83" fmla="*/ 26 h 42"/>
                  <a:gd name="T84" fmla="*/ 31 w 35"/>
                  <a:gd name="T85" fmla="*/ 25 h 42"/>
                  <a:gd name="T86" fmla="*/ 31 w 35"/>
                  <a:gd name="T87" fmla="*/ 25 h 42"/>
                  <a:gd name="T88" fmla="*/ 31 w 35"/>
                  <a:gd name="T89" fmla="*/ 24 h 42"/>
                  <a:gd name="T90" fmla="*/ 32 w 35"/>
                  <a:gd name="T91" fmla="*/ 24 h 42"/>
                  <a:gd name="T92" fmla="*/ 32 w 35"/>
                  <a:gd name="T93" fmla="*/ 24 h 42"/>
                  <a:gd name="T94" fmla="*/ 33 w 35"/>
                  <a:gd name="T95" fmla="*/ 23 h 42"/>
                  <a:gd name="T96" fmla="*/ 33 w 35"/>
                  <a:gd name="T97" fmla="*/ 23 h 42"/>
                  <a:gd name="T98" fmla="*/ 33 w 35"/>
                  <a:gd name="T99" fmla="*/ 23 h 42"/>
                  <a:gd name="T100" fmla="*/ 34 w 35"/>
                  <a:gd name="T101" fmla="*/ 22 h 42"/>
                  <a:gd name="T102" fmla="*/ 34 w 35"/>
                  <a:gd name="T103" fmla="*/ 22 h 42"/>
                  <a:gd name="T104" fmla="*/ 34 w 35"/>
                  <a:gd name="T105" fmla="*/ 22 h 42"/>
                  <a:gd name="T106" fmla="*/ 35 w 35"/>
                  <a:gd name="T107" fmla="*/ 22 h 42"/>
                  <a:gd name="T108" fmla="*/ 35 w 35"/>
                  <a:gd name="T109" fmla="*/ 22 h 42"/>
                  <a:gd name="T110" fmla="*/ 35 w 35"/>
                  <a:gd name="T111" fmla="*/ 22 h 42"/>
                  <a:gd name="T112" fmla="*/ 28 w 35"/>
                  <a:gd name="T1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42">
                    <a:moveTo>
                      <a:pt x="28" y="0"/>
                    </a:moveTo>
                    <a:lnTo>
                      <a:pt x="28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6"/>
                    </a:lnTo>
                    <a:lnTo>
                      <a:pt x="8" y="17"/>
                    </a:lnTo>
                    <a:lnTo>
                      <a:pt x="7" y="18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4" y="34"/>
                    </a:lnTo>
                    <a:lnTo>
                      <a:pt x="25" y="32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83"/>
              <p:cNvSpPr>
                <a:spLocks/>
              </p:cNvSpPr>
              <p:nvPr/>
            </p:nvSpPr>
            <p:spPr bwMode="auto">
              <a:xfrm>
                <a:off x="3972" y="419"/>
                <a:ext cx="15" cy="23"/>
              </a:xfrm>
              <a:custGeom>
                <a:avLst/>
                <a:gdLst>
                  <a:gd name="T0" fmla="*/ 15 w 15"/>
                  <a:gd name="T1" fmla="*/ 0 h 23"/>
                  <a:gd name="T2" fmla="*/ 15 w 15"/>
                  <a:gd name="T3" fmla="*/ 0 h 23"/>
                  <a:gd name="T4" fmla="*/ 13 w 15"/>
                  <a:gd name="T5" fmla="*/ 0 h 23"/>
                  <a:gd name="T6" fmla="*/ 12 w 15"/>
                  <a:gd name="T7" fmla="*/ 0 h 23"/>
                  <a:gd name="T8" fmla="*/ 11 w 15"/>
                  <a:gd name="T9" fmla="*/ 0 h 23"/>
                  <a:gd name="T10" fmla="*/ 9 w 15"/>
                  <a:gd name="T11" fmla="*/ 0 h 23"/>
                  <a:gd name="T12" fmla="*/ 8 w 15"/>
                  <a:gd name="T13" fmla="*/ 0 h 23"/>
                  <a:gd name="T14" fmla="*/ 7 w 15"/>
                  <a:gd name="T15" fmla="*/ 0 h 23"/>
                  <a:gd name="T16" fmla="*/ 5 w 15"/>
                  <a:gd name="T17" fmla="*/ 0 h 23"/>
                  <a:gd name="T18" fmla="*/ 4 w 15"/>
                  <a:gd name="T19" fmla="*/ 0 h 23"/>
                  <a:gd name="T20" fmla="*/ 2 w 15"/>
                  <a:gd name="T21" fmla="*/ 1 h 23"/>
                  <a:gd name="T22" fmla="*/ 1 w 15"/>
                  <a:gd name="T23" fmla="*/ 1 h 23"/>
                  <a:gd name="T24" fmla="*/ 0 w 15"/>
                  <a:gd name="T25" fmla="*/ 1 h 23"/>
                  <a:gd name="T26" fmla="*/ 7 w 15"/>
                  <a:gd name="T27" fmla="*/ 23 h 23"/>
                  <a:gd name="T28" fmla="*/ 7 w 15"/>
                  <a:gd name="T29" fmla="*/ 23 h 23"/>
                  <a:gd name="T30" fmla="*/ 8 w 15"/>
                  <a:gd name="T31" fmla="*/ 23 h 23"/>
                  <a:gd name="T32" fmla="*/ 8 w 15"/>
                  <a:gd name="T33" fmla="*/ 23 h 23"/>
                  <a:gd name="T34" fmla="*/ 9 w 15"/>
                  <a:gd name="T35" fmla="*/ 23 h 23"/>
                  <a:gd name="T36" fmla="*/ 9 w 15"/>
                  <a:gd name="T37" fmla="*/ 23 h 23"/>
                  <a:gd name="T38" fmla="*/ 10 w 15"/>
                  <a:gd name="T39" fmla="*/ 22 h 23"/>
                  <a:gd name="T40" fmla="*/ 10 w 15"/>
                  <a:gd name="T41" fmla="*/ 22 h 23"/>
                  <a:gd name="T42" fmla="*/ 11 w 15"/>
                  <a:gd name="T43" fmla="*/ 22 h 23"/>
                  <a:gd name="T44" fmla="*/ 12 w 15"/>
                  <a:gd name="T45" fmla="*/ 22 h 23"/>
                  <a:gd name="T46" fmla="*/ 12 w 15"/>
                  <a:gd name="T47" fmla="*/ 22 h 23"/>
                  <a:gd name="T48" fmla="*/ 13 w 15"/>
                  <a:gd name="T49" fmla="*/ 22 h 23"/>
                  <a:gd name="T50" fmla="*/ 13 w 15"/>
                  <a:gd name="T51" fmla="*/ 23 h 23"/>
                  <a:gd name="T52" fmla="*/ 15 w 15"/>
                  <a:gd name="T5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23">
                    <a:moveTo>
                      <a:pt x="15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84"/>
              <p:cNvSpPr>
                <a:spLocks/>
              </p:cNvSpPr>
              <p:nvPr/>
            </p:nvSpPr>
            <p:spPr bwMode="auto">
              <a:xfrm>
                <a:off x="4006" y="424"/>
                <a:ext cx="7" cy="22"/>
              </a:xfrm>
              <a:custGeom>
                <a:avLst/>
                <a:gdLst>
                  <a:gd name="T0" fmla="*/ 7 w 7"/>
                  <a:gd name="T1" fmla="*/ 0 h 22"/>
                  <a:gd name="T2" fmla="*/ 7 w 7"/>
                  <a:gd name="T3" fmla="*/ 0 h 22"/>
                  <a:gd name="T4" fmla="*/ 5 w 7"/>
                  <a:gd name="T5" fmla="*/ 0 h 22"/>
                  <a:gd name="T6" fmla="*/ 0 w 7"/>
                  <a:gd name="T7" fmla="*/ 22 h 22"/>
                  <a:gd name="T8" fmla="*/ 2 w 7"/>
                  <a:gd name="T9" fmla="*/ 22 h 22"/>
                  <a:gd name="T10" fmla="*/ 2 w 7"/>
                  <a:gd name="T11" fmla="*/ 22 h 22"/>
                  <a:gd name="T12" fmla="*/ 7 w 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85"/>
              <p:cNvSpPr>
                <a:spLocks/>
              </p:cNvSpPr>
              <p:nvPr/>
            </p:nvSpPr>
            <p:spPr bwMode="auto">
              <a:xfrm>
                <a:off x="4008" y="424"/>
                <a:ext cx="44" cy="27"/>
              </a:xfrm>
              <a:custGeom>
                <a:avLst/>
                <a:gdLst>
                  <a:gd name="T0" fmla="*/ 41 w 44"/>
                  <a:gd name="T1" fmla="*/ 4 h 27"/>
                  <a:gd name="T2" fmla="*/ 41 w 44"/>
                  <a:gd name="T3" fmla="*/ 4 h 27"/>
                  <a:gd name="T4" fmla="*/ 40 w 44"/>
                  <a:gd name="T5" fmla="*/ 4 h 27"/>
                  <a:gd name="T6" fmla="*/ 39 w 44"/>
                  <a:gd name="T7" fmla="*/ 4 h 27"/>
                  <a:gd name="T8" fmla="*/ 38 w 44"/>
                  <a:gd name="T9" fmla="*/ 5 h 27"/>
                  <a:gd name="T10" fmla="*/ 37 w 44"/>
                  <a:gd name="T11" fmla="*/ 5 h 27"/>
                  <a:gd name="T12" fmla="*/ 36 w 44"/>
                  <a:gd name="T13" fmla="*/ 5 h 27"/>
                  <a:gd name="T14" fmla="*/ 35 w 44"/>
                  <a:gd name="T15" fmla="*/ 5 h 27"/>
                  <a:gd name="T16" fmla="*/ 34 w 44"/>
                  <a:gd name="T17" fmla="*/ 5 h 27"/>
                  <a:gd name="T18" fmla="*/ 33 w 44"/>
                  <a:gd name="T19" fmla="*/ 5 h 27"/>
                  <a:gd name="T20" fmla="*/ 30 w 44"/>
                  <a:gd name="T21" fmla="*/ 5 h 27"/>
                  <a:gd name="T22" fmla="*/ 28 w 44"/>
                  <a:gd name="T23" fmla="*/ 4 h 27"/>
                  <a:gd name="T24" fmla="*/ 26 w 44"/>
                  <a:gd name="T25" fmla="*/ 4 h 27"/>
                  <a:gd name="T26" fmla="*/ 24 w 44"/>
                  <a:gd name="T27" fmla="*/ 4 h 27"/>
                  <a:gd name="T28" fmla="*/ 22 w 44"/>
                  <a:gd name="T29" fmla="*/ 4 h 27"/>
                  <a:gd name="T30" fmla="*/ 19 w 44"/>
                  <a:gd name="T31" fmla="*/ 3 h 27"/>
                  <a:gd name="T32" fmla="*/ 17 w 44"/>
                  <a:gd name="T33" fmla="*/ 3 h 27"/>
                  <a:gd name="T34" fmla="*/ 15 w 44"/>
                  <a:gd name="T35" fmla="*/ 2 h 27"/>
                  <a:gd name="T36" fmla="*/ 12 w 44"/>
                  <a:gd name="T37" fmla="*/ 2 h 27"/>
                  <a:gd name="T38" fmla="*/ 10 w 44"/>
                  <a:gd name="T39" fmla="*/ 1 h 27"/>
                  <a:gd name="T40" fmla="*/ 8 w 44"/>
                  <a:gd name="T41" fmla="*/ 1 h 27"/>
                  <a:gd name="T42" fmla="*/ 5 w 44"/>
                  <a:gd name="T43" fmla="*/ 0 h 27"/>
                  <a:gd name="T44" fmla="*/ 0 w 44"/>
                  <a:gd name="T45" fmla="*/ 22 h 27"/>
                  <a:gd name="T46" fmla="*/ 2 w 44"/>
                  <a:gd name="T47" fmla="*/ 23 h 27"/>
                  <a:gd name="T48" fmla="*/ 5 w 44"/>
                  <a:gd name="T49" fmla="*/ 23 h 27"/>
                  <a:gd name="T50" fmla="*/ 8 w 44"/>
                  <a:gd name="T51" fmla="*/ 24 h 27"/>
                  <a:gd name="T52" fmla="*/ 10 w 44"/>
                  <a:gd name="T53" fmla="*/ 25 h 27"/>
                  <a:gd name="T54" fmla="*/ 13 w 44"/>
                  <a:gd name="T55" fmla="*/ 25 h 27"/>
                  <a:gd name="T56" fmla="*/ 16 w 44"/>
                  <a:gd name="T57" fmla="*/ 26 h 27"/>
                  <a:gd name="T58" fmla="*/ 18 w 44"/>
                  <a:gd name="T59" fmla="*/ 26 h 27"/>
                  <a:gd name="T60" fmla="*/ 21 w 44"/>
                  <a:gd name="T61" fmla="*/ 26 h 27"/>
                  <a:gd name="T62" fmla="*/ 24 w 44"/>
                  <a:gd name="T63" fmla="*/ 27 h 27"/>
                  <a:gd name="T64" fmla="*/ 27 w 44"/>
                  <a:gd name="T65" fmla="*/ 27 h 27"/>
                  <a:gd name="T66" fmla="*/ 29 w 44"/>
                  <a:gd name="T67" fmla="*/ 27 h 27"/>
                  <a:gd name="T68" fmla="*/ 32 w 44"/>
                  <a:gd name="T69" fmla="*/ 27 h 27"/>
                  <a:gd name="T70" fmla="*/ 34 w 44"/>
                  <a:gd name="T71" fmla="*/ 27 h 27"/>
                  <a:gd name="T72" fmla="*/ 35 w 44"/>
                  <a:gd name="T73" fmla="*/ 27 h 27"/>
                  <a:gd name="T74" fmla="*/ 37 w 44"/>
                  <a:gd name="T75" fmla="*/ 27 h 27"/>
                  <a:gd name="T76" fmla="*/ 38 w 44"/>
                  <a:gd name="T77" fmla="*/ 27 h 27"/>
                  <a:gd name="T78" fmla="*/ 39 w 44"/>
                  <a:gd name="T79" fmla="*/ 27 h 27"/>
                  <a:gd name="T80" fmla="*/ 41 w 44"/>
                  <a:gd name="T81" fmla="*/ 27 h 27"/>
                  <a:gd name="T82" fmla="*/ 42 w 44"/>
                  <a:gd name="T83" fmla="*/ 27 h 27"/>
                  <a:gd name="T84" fmla="*/ 44 w 44"/>
                  <a:gd name="T85" fmla="*/ 27 h 27"/>
                  <a:gd name="T86" fmla="*/ 44 w 44"/>
                  <a:gd name="T87" fmla="*/ 27 h 27"/>
                  <a:gd name="T88" fmla="*/ 41 w 44"/>
                  <a:gd name="T8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27">
                    <a:moveTo>
                      <a:pt x="41" y="4"/>
                    </a:move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86"/>
              <p:cNvSpPr>
                <a:spLocks/>
              </p:cNvSpPr>
              <p:nvPr/>
            </p:nvSpPr>
            <p:spPr bwMode="auto">
              <a:xfrm>
                <a:off x="4049" y="428"/>
                <a:ext cx="6" cy="23"/>
              </a:xfrm>
              <a:custGeom>
                <a:avLst/>
                <a:gdLst>
                  <a:gd name="T0" fmla="*/ 3 w 6"/>
                  <a:gd name="T1" fmla="*/ 0 h 23"/>
                  <a:gd name="T2" fmla="*/ 2 w 6"/>
                  <a:gd name="T3" fmla="*/ 0 h 23"/>
                  <a:gd name="T4" fmla="*/ 1 w 6"/>
                  <a:gd name="T5" fmla="*/ 0 h 23"/>
                  <a:gd name="T6" fmla="*/ 0 w 6"/>
                  <a:gd name="T7" fmla="*/ 0 h 23"/>
                  <a:gd name="T8" fmla="*/ 3 w 6"/>
                  <a:gd name="T9" fmla="*/ 23 h 23"/>
                  <a:gd name="T10" fmla="*/ 4 w 6"/>
                  <a:gd name="T11" fmla="*/ 23 h 23"/>
                  <a:gd name="T12" fmla="*/ 6 w 6"/>
                  <a:gd name="T13" fmla="*/ 22 h 23"/>
                  <a:gd name="T14" fmla="*/ 6 w 6"/>
                  <a:gd name="T15" fmla="*/ 22 h 23"/>
                  <a:gd name="T16" fmla="*/ 3 w 6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87"/>
              <p:cNvSpPr>
                <a:spLocks/>
              </p:cNvSpPr>
              <p:nvPr/>
            </p:nvSpPr>
            <p:spPr bwMode="auto">
              <a:xfrm>
                <a:off x="4070" y="410"/>
                <a:ext cx="32" cy="32"/>
              </a:xfrm>
              <a:custGeom>
                <a:avLst/>
                <a:gdLst>
                  <a:gd name="T0" fmla="*/ 19 w 32"/>
                  <a:gd name="T1" fmla="*/ 0 h 32"/>
                  <a:gd name="T2" fmla="*/ 19 w 32"/>
                  <a:gd name="T3" fmla="*/ 0 h 32"/>
                  <a:gd name="T4" fmla="*/ 17 w 32"/>
                  <a:gd name="T5" fmla="*/ 1 h 32"/>
                  <a:gd name="T6" fmla="*/ 16 w 32"/>
                  <a:gd name="T7" fmla="*/ 2 h 32"/>
                  <a:gd name="T8" fmla="*/ 14 w 32"/>
                  <a:gd name="T9" fmla="*/ 4 h 32"/>
                  <a:gd name="T10" fmla="*/ 13 w 32"/>
                  <a:gd name="T11" fmla="*/ 5 h 32"/>
                  <a:gd name="T12" fmla="*/ 11 w 32"/>
                  <a:gd name="T13" fmla="*/ 5 h 32"/>
                  <a:gd name="T14" fmla="*/ 10 w 32"/>
                  <a:gd name="T15" fmla="*/ 6 h 32"/>
                  <a:gd name="T16" fmla="*/ 9 w 32"/>
                  <a:gd name="T17" fmla="*/ 7 h 32"/>
                  <a:gd name="T18" fmla="*/ 7 w 32"/>
                  <a:gd name="T19" fmla="*/ 8 h 32"/>
                  <a:gd name="T20" fmla="*/ 6 w 32"/>
                  <a:gd name="T21" fmla="*/ 9 h 32"/>
                  <a:gd name="T22" fmla="*/ 5 w 32"/>
                  <a:gd name="T23" fmla="*/ 10 h 32"/>
                  <a:gd name="T24" fmla="*/ 3 w 32"/>
                  <a:gd name="T25" fmla="*/ 10 h 32"/>
                  <a:gd name="T26" fmla="*/ 2 w 32"/>
                  <a:gd name="T27" fmla="*/ 11 h 32"/>
                  <a:gd name="T28" fmla="*/ 1 w 32"/>
                  <a:gd name="T29" fmla="*/ 12 h 32"/>
                  <a:gd name="T30" fmla="*/ 0 w 32"/>
                  <a:gd name="T31" fmla="*/ 12 h 32"/>
                  <a:gd name="T32" fmla="*/ 10 w 32"/>
                  <a:gd name="T33" fmla="*/ 32 h 32"/>
                  <a:gd name="T34" fmla="*/ 11 w 32"/>
                  <a:gd name="T35" fmla="*/ 32 h 32"/>
                  <a:gd name="T36" fmla="*/ 12 w 32"/>
                  <a:gd name="T37" fmla="*/ 31 h 32"/>
                  <a:gd name="T38" fmla="*/ 14 w 32"/>
                  <a:gd name="T39" fmla="*/ 30 h 32"/>
                  <a:gd name="T40" fmla="*/ 16 w 32"/>
                  <a:gd name="T41" fmla="*/ 30 h 32"/>
                  <a:gd name="T42" fmla="*/ 17 w 32"/>
                  <a:gd name="T43" fmla="*/ 29 h 32"/>
                  <a:gd name="T44" fmla="*/ 19 w 32"/>
                  <a:gd name="T45" fmla="*/ 28 h 32"/>
                  <a:gd name="T46" fmla="*/ 20 w 32"/>
                  <a:gd name="T47" fmla="*/ 27 h 32"/>
                  <a:gd name="T48" fmla="*/ 22 w 32"/>
                  <a:gd name="T49" fmla="*/ 26 h 32"/>
                  <a:gd name="T50" fmla="*/ 24 w 32"/>
                  <a:gd name="T51" fmla="*/ 25 h 32"/>
                  <a:gd name="T52" fmla="*/ 25 w 32"/>
                  <a:gd name="T53" fmla="*/ 23 h 32"/>
                  <a:gd name="T54" fmla="*/ 27 w 32"/>
                  <a:gd name="T55" fmla="*/ 22 h 32"/>
                  <a:gd name="T56" fmla="*/ 29 w 32"/>
                  <a:gd name="T57" fmla="*/ 21 h 32"/>
                  <a:gd name="T58" fmla="*/ 31 w 32"/>
                  <a:gd name="T59" fmla="*/ 20 h 32"/>
                  <a:gd name="T60" fmla="*/ 32 w 32"/>
                  <a:gd name="T61" fmla="*/ 19 h 32"/>
                  <a:gd name="T62" fmla="*/ 32 w 32"/>
                  <a:gd name="T63" fmla="*/ 19 h 32"/>
                  <a:gd name="T64" fmla="*/ 19 w 32"/>
                  <a:gd name="T6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2">
                    <a:moveTo>
                      <a:pt x="19" y="0"/>
                    </a:move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4" y="25"/>
                    </a:lnTo>
                    <a:lnTo>
                      <a:pt x="25" y="23"/>
                    </a:lnTo>
                    <a:lnTo>
                      <a:pt x="27" y="22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88"/>
              <p:cNvSpPr>
                <a:spLocks/>
              </p:cNvSpPr>
              <p:nvPr/>
            </p:nvSpPr>
            <p:spPr bwMode="auto">
              <a:xfrm>
                <a:off x="4089" y="397"/>
                <a:ext cx="30" cy="32"/>
              </a:xfrm>
              <a:custGeom>
                <a:avLst/>
                <a:gdLst>
                  <a:gd name="T0" fmla="*/ 16 w 30"/>
                  <a:gd name="T1" fmla="*/ 0 h 32"/>
                  <a:gd name="T2" fmla="*/ 13 w 30"/>
                  <a:gd name="T3" fmla="*/ 3 h 32"/>
                  <a:gd name="T4" fmla="*/ 10 w 30"/>
                  <a:gd name="T5" fmla="*/ 6 h 32"/>
                  <a:gd name="T6" fmla="*/ 6 w 30"/>
                  <a:gd name="T7" fmla="*/ 8 h 32"/>
                  <a:gd name="T8" fmla="*/ 3 w 30"/>
                  <a:gd name="T9" fmla="*/ 11 h 32"/>
                  <a:gd name="T10" fmla="*/ 0 w 30"/>
                  <a:gd name="T11" fmla="*/ 13 h 32"/>
                  <a:gd name="T12" fmla="*/ 13 w 30"/>
                  <a:gd name="T13" fmla="*/ 32 h 32"/>
                  <a:gd name="T14" fmla="*/ 17 w 30"/>
                  <a:gd name="T15" fmla="*/ 29 h 32"/>
                  <a:gd name="T16" fmla="*/ 20 w 30"/>
                  <a:gd name="T17" fmla="*/ 26 h 32"/>
                  <a:gd name="T18" fmla="*/ 24 w 30"/>
                  <a:gd name="T19" fmla="*/ 23 h 32"/>
                  <a:gd name="T20" fmla="*/ 27 w 30"/>
                  <a:gd name="T21" fmla="*/ 20 h 32"/>
                  <a:gd name="T22" fmla="*/ 30 w 30"/>
                  <a:gd name="T23" fmla="*/ 18 h 32"/>
                  <a:gd name="T24" fmla="*/ 16 w 30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2">
                    <a:moveTo>
                      <a:pt x="16" y="0"/>
                    </a:moveTo>
                    <a:lnTo>
                      <a:pt x="13" y="3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13" y="32"/>
                    </a:lnTo>
                    <a:lnTo>
                      <a:pt x="17" y="29"/>
                    </a:lnTo>
                    <a:lnTo>
                      <a:pt x="20" y="26"/>
                    </a:lnTo>
                    <a:lnTo>
                      <a:pt x="24" y="23"/>
                    </a:lnTo>
                    <a:lnTo>
                      <a:pt x="27" y="20"/>
                    </a:lnTo>
                    <a:lnTo>
                      <a:pt x="30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89"/>
              <p:cNvSpPr>
                <a:spLocks/>
              </p:cNvSpPr>
              <p:nvPr/>
            </p:nvSpPr>
            <p:spPr bwMode="auto">
              <a:xfrm>
                <a:off x="4123" y="368"/>
                <a:ext cx="35" cy="33"/>
              </a:xfrm>
              <a:custGeom>
                <a:avLst/>
                <a:gdLst>
                  <a:gd name="T0" fmla="*/ 26 w 35"/>
                  <a:gd name="T1" fmla="*/ 0 h 33"/>
                  <a:gd name="T2" fmla="*/ 26 w 35"/>
                  <a:gd name="T3" fmla="*/ 0 h 33"/>
                  <a:gd name="T4" fmla="*/ 24 w 35"/>
                  <a:gd name="T5" fmla="*/ 1 h 33"/>
                  <a:gd name="T6" fmla="*/ 22 w 35"/>
                  <a:gd name="T7" fmla="*/ 2 h 33"/>
                  <a:gd name="T8" fmla="*/ 20 w 35"/>
                  <a:gd name="T9" fmla="*/ 3 h 33"/>
                  <a:gd name="T10" fmla="*/ 18 w 35"/>
                  <a:gd name="T11" fmla="*/ 4 h 33"/>
                  <a:gd name="T12" fmla="*/ 16 w 35"/>
                  <a:gd name="T13" fmla="*/ 5 h 33"/>
                  <a:gd name="T14" fmla="*/ 14 w 35"/>
                  <a:gd name="T15" fmla="*/ 6 h 33"/>
                  <a:gd name="T16" fmla="*/ 12 w 35"/>
                  <a:gd name="T17" fmla="*/ 7 h 33"/>
                  <a:gd name="T18" fmla="*/ 10 w 35"/>
                  <a:gd name="T19" fmla="*/ 9 h 33"/>
                  <a:gd name="T20" fmla="*/ 8 w 35"/>
                  <a:gd name="T21" fmla="*/ 10 h 33"/>
                  <a:gd name="T22" fmla="*/ 6 w 35"/>
                  <a:gd name="T23" fmla="*/ 11 h 33"/>
                  <a:gd name="T24" fmla="*/ 4 w 35"/>
                  <a:gd name="T25" fmla="*/ 13 h 33"/>
                  <a:gd name="T26" fmla="*/ 2 w 35"/>
                  <a:gd name="T27" fmla="*/ 14 h 33"/>
                  <a:gd name="T28" fmla="*/ 0 w 35"/>
                  <a:gd name="T29" fmla="*/ 15 h 33"/>
                  <a:gd name="T30" fmla="*/ 14 w 35"/>
                  <a:gd name="T31" fmla="*/ 33 h 33"/>
                  <a:gd name="T32" fmla="*/ 15 w 35"/>
                  <a:gd name="T33" fmla="*/ 33 h 33"/>
                  <a:gd name="T34" fmla="*/ 17 w 35"/>
                  <a:gd name="T35" fmla="*/ 31 h 33"/>
                  <a:gd name="T36" fmla="*/ 19 w 35"/>
                  <a:gd name="T37" fmla="*/ 30 h 33"/>
                  <a:gd name="T38" fmla="*/ 20 w 35"/>
                  <a:gd name="T39" fmla="*/ 29 h 33"/>
                  <a:gd name="T40" fmla="*/ 22 w 35"/>
                  <a:gd name="T41" fmla="*/ 28 h 33"/>
                  <a:gd name="T42" fmla="*/ 24 w 35"/>
                  <a:gd name="T43" fmla="*/ 27 h 33"/>
                  <a:gd name="T44" fmla="*/ 25 w 35"/>
                  <a:gd name="T45" fmla="*/ 26 h 33"/>
                  <a:gd name="T46" fmla="*/ 27 w 35"/>
                  <a:gd name="T47" fmla="*/ 25 h 33"/>
                  <a:gd name="T48" fmla="*/ 29 w 35"/>
                  <a:gd name="T49" fmla="*/ 24 h 33"/>
                  <a:gd name="T50" fmla="*/ 30 w 35"/>
                  <a:gd name="T51" fmla="*/ 23 h 33"/>
                  <a:gd name="T52" fmla="*/ 32 w 35"/>
                  <a:gd name="T53" fmla="*/ 22 h 33"/>
                  <a:gd name="T54" fmla="*/ 33 w 35"/>
                  <a:gd name="T55" fmla="*/ 22 h 33"/>
                  <a:gd name="T56" fmla="*/ 35 w 35"/>
                  <a:gd name="T57" fmla="*/ 21 h 33"/>
                  <a:gd name="T58" fmla="*/ 35 w 35"/>
                  <a:gd name="T59" fmla="*/ 21 h 33"/>
                  <a:gd name="T60" fmla="*/ 26 w 35"/>
                  <a:gd name="T6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33">
                    <a:moveTo>
                      <a:pt x="26" y="0"/>
                    </a:move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5" y="26"/>
                    </a:lnTo>
                    <a:lnTo>
                      <a:pt x="27" y="25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90"/>
              <p:cNvSpPr>
                <a:spLocks/>
              </p:cNvSpPr>
              <p:nvPr/>
            </p:nvSpPr>
            <p:spPr bwMode="auto">
              <a:xfrm>
                <a:off x="4149" y="363"/>
                <a:ext cx="23" cy="26"/>
              </a:xfrm>
              <a:custGeom>
                <a:avLst/>
                <a:gdLst>
                  <a:gd name="T0" fmla="*/ 21 w 23"/>
                  <a:gd name="T1" fmla="*/ 0 h 26"/>
                  <a:gd name="T2" fmla="*/ 20 w 23"/>
                  <a:gd name="T3" fmla="*/ 0 h 26"/>
                  <a:gd name="T4" fmla="*/ 18 w 23"/>
                  <a:gd name="T5" fmla="*/ 1 h 26"/>
                  <a:gd name="T6" fmla="*/ 15 w 23"/>
                  <a:gd name="T7" fmla="*/ 1 h 26"/>
                  <a:gd name="T8" fmla="*/ 13 w 23"/>
                  <a:gd name="T9" fmla="*/ 1 h 26"/>
                  <a:gd name="T10" fmla="*/ 11 w 23"/>
                  <a:gd name="T11" fmla="*/ 2 h 26"/>
                  <a:gd name="T12" fmla="*/ 9 w 23"/>
                  <a:gd name="T13" fmla="*/ 2 h 26"/>
                  <a:gd name="T14" fmla="*/ 7 w 23"/>
                  <a:gd name="T15" fmla="*/ 3 h 26"/>
                  <a:gd name="T16" fmla="*/ 5 w 23"/>
                  <a:gd name="T17" fmla="*/ 3 h 26"/>
                  <a:gd name="T18" fmla="*/ 3 w 23"/>
                  <a:gd name="T19" fmla="*/ 4 h 26"/>
                  <a:gd name="T20" fmla="*/ 0 w 23"/>
                  <a:gd name="T21" fmla="*/ 5 h 26"/>
                  <a:gd name="T22" fmla="*/ 9 w 23"/>
                  <a:gd name="T23" fmla="*/ 26 h 26"/>
                  <a:gd name="T24" fmla="*/ 10 w 23"/>
                  <a:gd name="T25" fmla="*/ 26 h 26"/>
                  <a:gd name="T26" fmla="*/ 12 w 23"/>
                  <a:gd name="T27" fmla="*/ 25 h 26"/>
                  <a:gd name="T28" fmla="*/ 13 w 23"/>
                  <a:gd name="T29" fmla="*/ 25 h 26"/>
                  <a:gd name="T30" fmla="*/ 15 w 23"/>
                  <a:gd name="T31" fmla="*/ 24 h 26"/>
                  <a:gd name="T32" fmla="*/ 16 w 23"/>
                  <a:gd name="T33" fmla="*/ 24 h 26"/>
                  <a:gd name="T34" fmla="*/ 18 w 23"/>
                  <a:gd name="T35" fmla="*/ 24 h 26"/>
                  <a:gd name="T36" fmla="*/ 19 w 23"/>
                  <a:gd name="T37" fmla="*/ 23 h 26"/>
                  <a:gd name="T38" fmla="*/ 20 w 23"/>
                  <a:gd name="T39" fmla="*/ 23 h 26"/>
                  <a:gd name="T40" fmla="*/ 22 w 23"/>
                  <a:gd name="T41" fmla="*/ 23 h 26"/>
                  <a:gd name="T42" fmla="*/ 23 w 23"/>
                  <a:gd name="T43" fmla="*/ 23 h 26"/>
                  <a:gd name="T44" fmla="*/ 21 w 23"/>
                  <a:gd name="T4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6">
                    <a:moveTo>
                      <a:pt x="21" y="0"/>
                    </a:moveTo>
                    <a:lnTo>
                      <a:pt x="20" y="0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91"/>
              <p:cNvSpPr>
                <a:spLocks/>
              </p:cNvSpPr>
              <p:nvPr/>
            </p:nvSpPr>
            <p:spPr bwMode="auto">
              <a:xfrm>
                <a:off x="4194" y="362"/>
                <a:ext cx="16" cy="24"/>
              </a:xfrm>
              <a:custGeom>
                <a:avLst/>
                <a:gdLst>
                  <a:gd name="T0" fmla="*/ 12 w 16"/>
                  <a:gd name="T1" fmla="*/ 0 h 24"/>
                  <a:gd name="T2" fmla="*/ 12 w 16"/>
                  <a:gd name="T3" fmla="*/ 0 h 24"/>
                  <a:gd name="T4" fmla="*/ 11 w 16"/>
                  <a:gd name="T5" fmla="*/ 1 h 24"/>
                  <a:gd name="T6" fmla="*/ 10 w 16"/>
                  <a:gd name="T7" fmla="*/ 1 h 24"/>
                  <a:gd name="T8" fmla="*/ 9 w 16"/>
                  <a:gd name="T9" fmla="*/ 1 h 24"/>
                  <a:gd name="T10" fmla="*/ 7 w 16"/>
                  <a:gd name="T11" fmla="*/ 1 h 24"/>
                  <a:gd name="T12" fmla="*/ 6 w 16"/>
                  <a:gd name="T13" fmla="*/ 1 h 24"/>
                  <a:gd name="T14" fmla="*/ 4 w 16"/>
                  <a:gd name="T15" fmla="*/ 1 h 24"/>
                  <a:gd name="T16" fmla="*/ 3 w 16"/>
                  <a:gd name="T17" fmla="*/ 1 h 24"/>
                  <a:gd name="T18" fmla="*/ 1 w 16"/>
                  <a:gd name="T19" fmla="*/ 1 h 24"/>
                  <a:gd name="T20" fmla="*/ 0 w 16"/>
                  <a:gd name="T21" fmla="*/ 1 h 24"/>
                  <a:gd name="T22" fmla="*/ 0 w 16"/>
                  <a:gd name="T23" fmla="*/ 24 h 24"/>
                  <a:gd name="T24" fmla="*/ 1 w 16"/>
                  <a:gd name="T25" fmla="*/ 24 h 24"/>
                  <a:gd name="T26" fmla="*/ 3 w 16"/>
                  <a:gd name="T27" fmla="*/ 24 h 24"/>
                  <a:gd name="T28" fmla="*/ 5 w 16"/>
                  <a:gd name="T29" fmla="*/ 24 h 24"/>
                  <a:gd name="T30" fmla="*/ 7 w 16"/>
                  <a:gd name="T31" fmla="*/ 24 h 24"/>
                  <a:gd name="T32" fmla="*/ 8 w 16"/>
                  <a:gd name="T33" fmla="*/ 24 h 24"/>
                  <a:gd name="T34" fmla="*/ 10 w 16"/>
                  <a:gd name="T35" fmla="*/ 24 h 24"/>
                  <a:gd name="T36" fmla="*/ 12 w 16"/>
                  <a:gd name="T37" fmla="*/ 23 h 24"/>
                  <a:gd name="T38" fmla="*/ 14 w 16"/>
                  <a:gd name="T39" fmla="*/ 23 h 24"/>
                  <a:gd name="T40" fmla="*/ 16 w 16"/>
                  <a:gd name="T41" fmla="*/ 23 h 24"/>
                  <a:gd name="T42" fmla="*/ 16 w 16"/>
                  <a:gd name="T43" fmla="*/ 23 h 24"/>
                  <a:gd name="T44" fmla="*/ 12 w 16"/>
                  <a:gd name="T4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4">
                    <a:moveTo>
                      <a:pt x="12" y="0"/>
                    </a:moveTo>
                    <a:lnTo>
                      <a:pt x="12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92"/>
              <p:cNvSpPr>
                <a:spLocks/>
              </p:cNvSpPr>
              <p:nvPr/>
            </p:nvSpPr>
            <p:spPr bwMode="auto">
              <a:xfrm>
                <a:off x="4206" y="353"/>
                <a:ext cx="37" cy="32"/>
              </a:xfrm>
              <a:custGeom>
                <a:avLst/>
                <a:gdLst>
                  <a:gd name="T0" fmla="*/ 25 w 37"/>
                  <a:gd name="T1" fmla="*/ 0 h 32"/>
                  <a:gd name="T2" fmla="*/ 24 w 37"/>
                  <a:gd name="T3" fmla="*/ 0 h 32"/>
                  <a:gd name="T4" fmla="*/ 23 w 37"/>
                  <a:gd name="T5" fmla="*/ 1 h 32"/>
                  <a:gd name="T6" fmla="*/ 21 w 37"/>
                  <a:gd name="T7" fmla="*/ 2 h 32"/>
                  <a:gd name="T8" fmla="*/ 20 w 37"/>
                  <a:gd name="T9" fmla="*/ 3 h 32"/>
                  <a:gd name="T10" fmla="*/ 19 w 37"/>
                  <a:gd name="T11" fmla="*/ 3 h 32"/>
                  <a:gd name="T12" fmla="*/ 17 w 37"/>
                  <a:gd name="T13" fmla="*/ 4 h 32"/>
                  <a:gd name="T14" fmla="*/ 16 w 37"/>
                  <a:gd name="T15" fmla="*/ 5 h 32"/>
                  <a:gd name="T16" fmla="*/ 15 w 37"/>
                  <a:gd name="T17" fmla="*/ 5 h 32"/>
                  <a:gd name="T18" fmla="*/ 13 w 37"/>
                  <a:gd name="T19" fmla="*/ 6 h 32"/>
                  <a:gd name="T20" fmla="*/ 12 w 37"/>
                  <a:gd name="T21" fmla="*/ 7 h 32"/>
                  <a:gd name="T22" fmla="*/ 11 w 37"/>
                  <a:gd name="T23" fmla="*/ 7 h 32"/>
                  <a:gd name="T24" fmla="*/ 9 w 37"/>
                  <a:gd name="T25" fmla="*/ 7 h 32"/>
                  <a:gd name="T26" fmla="*/ 8 w 37"/>
                  <a:gd name="T27" fmla="*/ 8 h 32"/>
                  <a:gd name="T28" fmla="*/ 7 w 37"/>
                  <a:gd name="T29" fmla="*/ 8 h 32"/>
                  <a:gd name="T30" fmla="*/ 5 w 37"/>
                  <a:gd name="T31" fmla="*/ 9 h 32"/>
                  <a:gd name="T32" fmla="*/ 4 w 37"/>
                  <a:gd name="T33" fmla="*/ 9 h 32"/>
                  <a:gd name="T34" fmla="*/ 3 w 37"/>
                  <a:gd name="T35" fmla="*/ 9 h 32"/>
                  <a:gd name="T36" fmla="*/ 2 w 37"/>
                  <a:gd name="T37" fmla="*/ 9 h 32"/>
                  <a:gd name="T38" fmla="*/ 0 w 37"/>
                  <a:gd name="T39" fmla="*/ 9 h 32"/>
                  <a:gd name="T40" fmla="*/ 4 w 37"/>
                  <a:gd name="T41" fmla="*/ 32 h 32"/>
                  <a:gd name="T42" fmla="*/ 6 w 37"/>
                  <a:gd name="T43" fmla="*/ 32 h 32"/>
                  <a:gd name="T44" fmla="*/ 8 w 37"/>
                  <a:gd name="T45" fmla="*/ 31 h 32"/>
                  <a:gd name="T46" fmla="*/ 9 w 37"/>
                  <a:gd name="T47" fmla="*/ 31 h 32"/>
                  <a:gd name="T48" fmla="*/ 11 w 37"/>
                  <a:gd name="T49" fmla="*/ 31 h 32"/>
                  <a:gd name="T50" fmla="*/ 13 w 37"/>
                  <a:gd name="T51" fmla="*/ 30 h 32"/>
                  <a:gd name="T52" fmla="*/ 15 w 37"/>
                  <a:gd name="T53" fmla="*/ 29 h 32"/>
                  <a:gd name="T54" fmla="*/ 17 w 37"/>
                  <a:gd name="T55" fmla="*/ 29 h 32"/>
                  <a:gd name="T56" fmla="*/ 18 w 37"/>
                  <a:gd name="T57" fmla="*/ 28 h 32"/>
                  <a:gd name="T58" fmla="*/ 20 w 37"/>
                  <a:gd name="T59" fmla="*/ 28 h 32"/>
                  <a:gd name="T60" fmla="*/ 22 w 37"/>
                  <a:gd name="T61" fmla="*/ 27 h 32"/>
                  <a:gd name="T62" fmla="*/ 24 w 37"/>
                  <a:gd name="T63" fmla="*/ 26 h 32"/>
                  <a:gd name="T64" fmla="*/ 25 w 37"/>
                  <a:gd name="T65" fmla="*/ 25 h 32"/>
                  <a:gd name="T66" fmla="*/ 27 w 37"/>
                  <a:gd name="T67" fmla="*/ 25 h 32"/>
                  <a:gd name="T68" fmla="*/ 29 w 37"/>
                  <a:gd name="T69" fmla="*/ 24 h 32"/>
                  <a:gd name="T70" fmla="*/ 30 w 37"/>
                  <a:gd name="T71" fmla="*/ 23 h 32"/>
                  <a:gd name="T72" fmla="*/ 32 w 37"/>
                  <a:gd name="T73" fmla="*/ 22 h 32"/>
                  <a:gd name="T74" fmla="*/ 34 w 37"/>
                  <a:gd name="T75" fmla="*/ 21 h 32"/>
                  <a:gd name="T76" fmla="*/ 36 w 37"/>
                  <a:gd name="T77" fmla="*/ 20 h 32"/>
                  <a:gd name="T78" fmla="*/ 37 w 37"/>
                  <a:gd name="T79" fmla="*/ 19 h 32"/>
                  <a:gd name="T80" fmla="*/ 25 w 37"/>
                  <a:gd name="T8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32">
                    <a:moveTo>
                      <a:pt x="25" y="0"/>
                    </a:moveTo>
                    <a:lnTo>
                      <a:pt x="24" y="0"/>
                    </a:lnTo>
                    <a:lnTo>
                      <a:pt x="23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2" y="22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93"/>
              <p:cNvSpPr>
                <a:spLocks/>
              </p:cNvSpPr>
              <p:nvPr/>
            </p:nvSpPr>
            <p:spPr bwMode="auto">
              <a:xfrm>
                <a:off x="4249" y="338"/>
                <a:ext cx="17" cy="21"/>
              </a:xfrm>
              <a:custGeom>
                <a:avLst/>
                <a:gdLst>
                  <a:gd name="T0" fmla="*/ 4 w 17"/>
                  <a:gd name="T1" fmla="*/ 0 h 21"/>
                  <a:gd name="T2" fmla="*/ 4 w 17"/>
                  <a:gd name="T3" fmla="*/ 0 h 21"/>
                  <a:gd name="T4" fmla="*/ 0 w 17"/>
                  <a:gd name="T5" fmla="*/ 3 h 21"/>
                  <a:gd name="T6" fmla="*/ 14 w 17"/>
                  <a:gd name="T7" fmla="*/ 21 h 21"/>
                  <a:gd name="T8" fmla="*/ 17 w 17"/>
                  <a:gd name="T9" fmla="*/ 19 h 21"/>
                  <a:gd name="T10" fmla="*/ 17 w 17"/>
                  <a:gd name="T11" fmla="*/ 19 h 21"/>
                  <a:gd name="T12" fmla="*/ 4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14" y="21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94"/>
              <p:cNvSpPr>
                <a:spLocks/>
              </p:cNvSpPr>
              <p:nvPr/>
            </p:nvSpPr>
            <p:spPr bwMode="auto">
              <a:xfrm>
                <a:off x="4253" y="314"/>
                <a:ext cx="47" cy="43"/>
              </a:xfrm>
              <a:custGeom>
                <a:avLst/>
                <a:gdLst>
                  <a:gd name="T0" fmla="*/ 33 w 47"/>
                  <a:gd name="T1" fmla="*/ 0 h 43"/>
                  <a:gd name="T2" fmla="*/ 31 w 47"/>
                  <a:gd name="T3" fmla="*/ 2 h 43"/>
                  <a:gd name="T4" fmla="*/ 27 w 47"/>
                  <a:gd name="T5" fmla="*/ 5 h 43"/>
                  <a:gd name="T6" fmla="*/ 23 w 47"/>
                  <a:gd name="T7" fmla="*/ 8 h 43"/>
                  <a:gd name="T8" fmla="*/ 19 w 47"/>
                  <a:gd name="T9" fmla="*/ 11 h 43"/>
                  <a:gd name="T10" fmla="*/ 15 w 47"/>
                  <a:gd name="T11" fmla="*/ 14 h 43"/>
                  <a:gd name="T12" fmla="*/ 11 w 47"/>
                  <a:gd name="T13" fmla="*/ 16 h 43"/>
                  <a:gd name="T14" fmla="*/ 7 w 47"/>
                  <a:gd name="T15" fmla="*/ 19 h 43"/>
                  <a:gd name="T16" fmla="*/ 3 w 47"/>
                  <a:gd name="T17" fmla="*/ 22 h 43"/>
                  <a:gd name="T18" fmla="*/ 0 w 47"/>
                  <a:gd name="T19" fmla="*/ 24 h 43"/>
                  <a:gd name="T20" fmla="*/ 13 w 47"/>
                  <a:gd name="T21" fmla="*/ 43 h 43"/>
                  <a:gd name="T22" fmla="*/ 17 w 47"/>
                  <a:gd name="T23" fmla="*/ 40 h 43"/>
                  <a:gd name="T24" fmla="*/ 21 w 47"/>
                  <a:gd name="T25" fmla="*/ 38 h 43"/>
                  <a:gd name="T26" fmla="*/ 24 w 47"/>
                  <a:gd name="T27" fmla="*/ 35 h 43"/>
                  <a:gd name="T28" fmla="*/ 28 w 47"/>
                  <a:gd name="T29" fmla="*/ 32 h 43"/>
                  <a:gd name="T30" fmla="*/ 32 w 47"/>
                  <a:gd name="T31" fmla="*/ 29 h 43"/>
                  <a:gd name="T32" fmla="*/ 36 w 47"/>
                  <a:gd name="T33" fmla="*/ 26 h 43"/>
                  <a:gd name="T34" fmla="*/ 40 w 47"/>
                  <a:gd name="T35" fmla="*/ 23 h 43"/>
                  <a:gd name="T36" fmla="*/ 44 w 47"/>
                  <a:gd name="T37" fmla="*/ 20 h 43"/>
                  <a:gd name="T38" fmla="*/ 47 w 47"/>
                  <a:gd name="T39" fmla="*/ 19 h 43"/>
                  <a:gd name="T40" fmla="*/ 33 w 47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3">
                    <a:moveTo>
                      <a:pt x="33" y="0"/>
                    </a:moveTo>
                    <a:lnTo>
                      <a:pt x="31" y="2"/>
                    </a:lnTo>
                    <a:lnTo>
                      <a:pt x="27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1" y="16"/>
                    </a:lnTo>
                    <a:lnTo>
                      <a:pt x="7" y="19"/>
                    </a:lnTo>
                    <a:lnTo>
                      <a:pt x="3" y="22"/>
                    </a:lnTo>
                    <a:lnTo>
                      <a:pt x="0" y="24"/>
                    </a:lnTo>
                    <a:lnTo>
                      <a:pt x="13" y="43"/>
                    </a:lnTo>
                    <a:lnTo>
                      <a:pt x="17" y="40"/>
                    </a:lnTo>
                    <a:lnTo>
                      <a:pt x="21" y="38"/>
                    </a:lnTo>
                    <a:lnTo>
                      <a:pt x="24" y="35"/>
                    </a:lnTo>
                    <a:lnTo>
                      <a:pt x="28" y="32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40" y="23"/>
                    </a:lnTo>
                    <a:lnTo>
                      <a:pt x="44" y="20"/>
                    </a:lnTo>
                    <a:lnTo>
                      <a:pt x="47" y="1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95"/>
              <p:cNvSpPr>
                <a:spLocks/>
              </p:cNvSpPr>
              <p:nvPr/>
            </p:nvSpPr>
            <p:spPr bwMode="auto">
              <a:xfrm>
                <a:off x="4305" y="292"/>
                <a:ext cx="25" cy="28"/>
              </a:xfrm>
              <a:custGeom>
                <a:avLst/>
                <a:gdLst>
                  <a:gd name="T0" fmla="*/ 13 w 25"/>
                  <a:gd name="T1" fmla="*/ 0 h 28"/>
                  <a:gd name="T2" fmla="*/ 13 w 25"/>
                  <a:gd name="T3" fmla="*/ 0 h 28"/>
                  <a:gd name="T4" fmla="*/ 8 w 25"/>
                  <a:gd name="T5" fmla="*/ 3 h 28"/>
                  <a:gd name="T6" fmla="*/ 4 w 25"/>
                  <a:gd name="T7" fmla="*/ 6 h 28"/>
                  <a:gd name="T8" fmla="*/ 0 w 25"/>
                  <a:gd name="T9" fmla="*/ 9 h 28"/>
                  <a:gd name="T10" fmla="*/ 0 w 25"/>
                  <a:gd name="T11" fmla="*/ 9 h 28"/>
                  <a:gd name="T12" fmla="*/ 13 w 25"/>
                  <a:gd name="T13" fmla="*/ 28 h 28"/>
                  <a:gd name="T14" fmla="*/ 13 w 25"/>
                  <a:gd name="T15" fmla="*/ 28 h 28"/>
                  <a:gd name="T16" fmla="*/ 17 w 25"/>
                  <a:gd name="T17" fmla="*/ 25 h 28"/>
                  <a:gd name="T18" fmla="*/ 21 w 25"/>
                  <a:gd name="T19" fmla="*/ 22 h 28"/>
                  <a:gd name="T20" fmla="*/ 25 w 25"/>
                  <a:gd name="T21" fmla="*/ 19 h 28"/>
                  <a:gd name="T22" fmla="*/ 25 w 25"/>
                  <a:gd name="T23" fmla="*/ 19 h 28"/>
                  <a:gd name="T24" fmla="*/ 13 w 25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8">
                    <a:moveTo>
                      <a:pt x="13" y="0"/>
                    </a:moveTo>
                    <a:lnTo>
                      <a:pt x="13" y="0"/>
                    </a:lnTo>
                    <a:lnTo>
                      <a:pt x="8" y="3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96"/>
              <p:cNvSpPr>
                <a:spLocks/>
              </p:cNvSpPr>
              <p:nvPr/>
            </p:nvSpPr>
            <p:spPr bwMode="auto">
              <a:xfrm>
                <a:off x="4318" y="276"/>
                <a:ext cx="37" cy="35"/>
              </a:xfrm>
              <a:custGeom>
                <a:avLst/>
                <a:gdLst>
                  <a:gd name="T0" fmla="*/ 26 w 37"/>
                  <a:gd name="T1" fmla="*/ 0 h 35"/>
                  <a:gd name="T2" fmla="*/ 25 w 37"/>
                  <a:gd name="T3" fmla="*/ 0 h 35"/>
                  <a:gd name="T4" fmla="*/ 23 w 37"/>
                  <a:gd name="T5" fmla="*/ 2 h 35"/>
                  <a:gd name="T6" fmla="*/ 21 w 37"/>
                  <a:gd name="T7" fmla="*/ 3 h 35"/>
                  <a:gd name="T8" fmla="*/ 19 w 37"/>
                  <a:gd name="T9" fmla="*/ 4 h 35"/>
                  <a:gd name="T10" fmla="*/ 17 w 37"/>
                  <a:gd name="T11" fmla="*/ 5 h 35"/>
                  <a:gd name="T12" fmla="*/ 15 w 37"/>
                  <a:gd name="T13" fmla="*/ 7 h 35"/>
                  <a:gd name="T14" fmla="*/ 12 w 37"/>
                  <a:gd name="T15" fmla="*/ 8 h 35"/>
                  <a:gd name="T16" fmla="*/ 10 w 37"/>
                  <a:gd name="T17" fmla="*/ 9 h 35"/>
                  <a:gd name="T18" fmla="*/ 8 w 37"/>
                  <a:gd name="T19" fmla="*/ 11 h 35"/>
                  <a:gd name="T20" fmla="*/ 4 w 37"/>
                  <a:gd name="T21" fmla="*/ 13 h 35"/>
                  <a:gd name="T22" fmla="*/ 0 w 37"/>
                  <a:gd name="T23" fmla="*/ 16 h 35"/>
                  <a:gd name="T24" fmla="*/ 12 w 37"/>
                  <a:gd name="T25" fmla="*/ 35 h 35"/>
                  <a:gd name="T26" fmla="*/ 16 w 37"/>
                  <a:gd name="T27" fmla="*/ 32 h 35"/>
                  <a:gd name="T28" fmla="*/ 20 w 37"/>
                  <a:gd name="T29" fmla="*/ 30 h 35"/>
                  <a:gd name="T30" fmla="*/ 22 w 37"/>
                  <a:gd name="T31" fmla="*/ 28 h 35"/>
                  <a:gd name="T32" fmla="*/ 24 w 37"/>
                  <a:gd name="T33" fmla="*/ 27 h 35"/>
                  <a:gd name="T34" fmla="*/ 26 w 37"/>
                  <a:gd name="T35" fmla="*/ 26 h 35"/>
                  <a:gd name="T36" fmla="*/ 28 w 37"/>
                  <a:gd name="T37" fmla="*/ 25 h 35"/>
                  <a:gd name="T38" fmla="*/ 30 w 37"/>
                  <a:gd name="T39" fmla="*/ 24 h 35"/>
                  <a:gd name="T40" fmla="*/ 32 w 37"/>
                  <a:gd name="T41" fmla="*/ 22 h 35"/>
                  <a:gd name="T42" fmla="*/ 34 w 37"/>
                  <a:gd name="T43" fmla="*/ 21 h 35"/>
                  <a:gd name="T44" fmla="*/ 36 w 37"/>
                  <a:gd name="T45" fmla="*/ 20 h 35"/>
                  <a:gd name="T46" fmla="*/ 37 w 37"/>
                  <a:gd name="T47" fmla="*/ 20 h 35"/>
                  <a:gd name="T48" fmla="*/ 26 w 37"/>
                  <a:gd name="T4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35">
                    <a:moveTo>
                      <a:pt x="26" y="0"/>
                    </a:moveTo>
                    <a:lnTo>
                      <a:pt x="25" y="0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2" y="35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6" y="26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2" y="22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97"/>
              <p:cNvSpPr>
                <a:spLocks/>
              </p:cNvSpPr>
              <p:nvPr/>
            </p:nvSpPr>
            <p:spPr bwMode="auto">
              <a:xfrm>
                <a:off x="4367" y="262"/>
                <a:ext cx="26" cy="26"/>
              </a:xfrm>
              <a:custGeom>
                <a:avLst/>
                <a:gdLst>
                  <a:gd name="T0" fmla="*/ 26 w 26"/>
                  <a:gd name="T1" fmla="*/ 0 h 26"/>
                  <a:gd name="T2" fmla="*/ 26 w 26"/>
                  <a:gd name="T3" fmla="*/ 0 h 26"/>
                  <a:gd name="T4" fmla="*/ 23 w 26"/>
                  <a:gd name="T5" fmla="*/ 0 h 26"/>
                  <a:gd name="T6" fmla="*/ 20 w 26"/>
                  <a:gd name="T7" fmla="*/ 1 h 26"/>
                  <a:gd name="T8" fmla="*/ 18 w 26"/>
                  <a:gd name="T9" fmla="*/ 1 h 26"/>
                  <a:gd name="T10" fmla="*/ 15 w 26"/>
                  <a:gd name="T11" fmla="*/ 1 h 26"/>
                  <a:gd name="T12" fmla="*/ 12 w 26"/>
                  <a:gd name="T13" fmla="*/ 1 h 26"/>
                  <a:gd name="T14" fmla="*/ 10 w 26"/>
                  <a:gd name="T15" fmla="*/ 2 h 26"/>
                  <a:gd name="T16" fmla="*/ 7 w 26"/>
                  <a:gd name="T17" fmla="*/ 2 h 26"/>
                  <a:gd name="T18" fmla="*/ 5 w 26"/>
                  <a:gd name="T19" fmla="*/ 3 h 26"/>
                  <a:gd name="T20" fmla="*/ 2 w 26"/>
                  <a:gd name="T21" fmla="*/ 4 h 26"/>
                  <a:gd name="T22" fmla="*/ 0 w 26"/>
                  <a:gd name="T23" fmla="*/ 4 h 26"/>
                  <a:gd name="T24" fmla="*/ 7 w 26"/>
                  <a:gd name="T25" fmla="*/ 26 h 26"/>
                  <a:gd name="T26" fmla="*/ 8 w 26"/>
                  <a:gd name="T27" fmla="*/ 26 h 26"/>
                  <a:gd name="T28" fmla="*/ 10 w 26"/>
                  <a:gd name="T29" fmla="*/ 25 h 26"/>
                  <a:gd name="T30" fmla="*/ 12 w 26"/>
                  <a:gd name="T31" fmla="*/ 25 h 26"/>
                  <a:gd name="T32" fmla="*/ 14 w 26"/>
                  <a:gd name="T33" fmla="*/ 24 h 26"/>
                  <a:gd name="T34" fmla="*/ 16 w 26"/>
                  <a:gd name="T35" fmla="*/ 24 h 26"/>
                  <a:gd name="T36" fmla="*/ 18 w 26"/>
                  <a:gd name="T37" fmla="*/ 24 h 26"/>
                  <a:gd name="T38" fmla="*/ 20 w 26"/>
                  <a:gd name="T39" fmla="*/ 23 h 26"/>
                  <a:gd name="T40" fmla="*/ 22 w 26"/>
                  <a:gd name="T41" fmla="*/ 23 h 26"/>
                  <a:gd name="T42" fmla="*/ 24 w 26"/>
                  <a:gd name="T43" fmla="*/ 23 h 26"/>
                  <a:gd name="T44" fmla="*/ 26 w 26"/>
                  <a:gd name="T45" fmla="*/ 23 h 26"/>
                  <a:gd name="T46" fmla="*/ 26 w 26"/>
                  <a:gd name="T47" fmla="*/ 23 h 26"/>
                  <a:gd name="T48" fmla="*/ 26 w 26"/>
                  <a:gd name="T4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26">
                    <a:moveTo>
                      <a:pt x="26" y="0"/>
                    </a:moveTo>
                    <a:lnTo>
                      <a:pt x="26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98"/>
              <p:cNvSpPr>
                <a:spLocks/>
              </p:cNvSpPr>
              <p:nvPr/>
            </p:nvSpPr>
            <p:spPr bwMode="auto">
              <a:xfrm>
                <a:off x="4393" y="262"/>
                <a:ext cx="25" cy="25"/>
              </a:xfrm>
              <a:custGeom>
                <a:avLst/>
                <a:gdLst>
                  <a:gd name="T0" fmla="*/ 25 w 25"/>
                  <a:gd name="T1" fmla="*/ 3 h 25"/>
                  <a:gd name="T2" fmla="*/ 24 w 25"/>
                  <a:gd name="T3" fmla="*/ 3 h 25"/>
                  <a:gd name="T4" fmla="*/ 21 w 25"/>
                  <a:gd name="T5" fmla="*/ 2 h 25"/>
                  <a:gd name="T6" fmla="*/ 19 w 25"/>
                  <a:gd name="T7" fmla="*/ 2 h 25"/>
                  <a:gd name="T8" fmla="*/ 16 w 25"/>
                  <a:gd name="T9" fmla="*/ 1 h 25"/>
                  <a:gd name="T10" fmla="*/ 13 w 25"/>
                  <a:gd name="T11" fmla="*/ 1 h 25"/>
                  <a:gd name="T12" fmla="*/ 11 w 25"/>
                  <a:gd name="T13" fmla="*/ 1 h 25"/>
                  <a:gd name="T14" fmla="*/ 8 w 25"/>
                  <a:gd name="T15" fmla="*/ 1 h 25"/>
                  <a:gd name="T16" fmla="*/ 5 w 25"/>
                  <a:gd name="T17" fmla="*/ 0 h 25"/>
                  <a:gd name="T18" fmla="*/ 2 w 25"/>
                  <a:gd name="T19" fmla="*/ 0 h 25"/>
                  <a:gd name="T20" fmla="*/ 0 w 25"/>
                  <a:gd name="T21" fmla="*/ 0 h 25"/>
                  <a:gd name="T22" fmla="*/ 0 w 25"/>
                  <a:gd name="T23" fmla="*/ 23 h 25"/>
                  <a:gd name="T24" fmla="*/ 2 w 25"/>
                  <a:gd name="T25" fmla="*/ 23 h 25"/>
                  <a:gd name="T26" fmla="*/ 4 w 25"/>
                  <a:gd name="T27" fmla="*/ 23 h 25"/>
                  <a:gd name="T28" fmla="*/ 6 w 25"/>
                  <a:gd name="T29" fmla="*/ 23 h 25"/>
                  <a:gd name="T30" fmla="*/ 8 w 25"/>
                  <a:gd name="T31" fmla="*/ 23 h 25"/>
                  <a:gd name="T32" fmla="*/ 11 w 25"/>
                  <a:gd name="T33" fmla="*/ 24 h 25"/>
                  <a:gd name="T34" fmla="*/ 13 w 25"/>
                  <a:gd name="T35" fmla="*/ 24 h 25"/>
                  <a:gd name="T36" fmla="*/ 15 w 25"/>
                  <a:gd name="T37" fmla="*/ 24 h 25"/>
                  <a:gd name="T38" fmla="*/ 17 w 25"/>
                  <a:gd name="T39" fmla="*/ 25 h 25"/>
                  <a:gd name="T40" fmla="*/ 20 w 25"/>
                  <a:gd name="T41" fmla="*/ 25 h 25"/>
                  <a:gd name="T42" fmla="*/ 20 w 25"/>
                  <a:gd name="T43" fmla="*/ 25 h 25"/>
                  <a:gd name="T44" fmla="*/ 25 w 25"/>
                  <a:gd name="T4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25">
                    <a:moveTo>
                      <a:pt x="25" y="3"/>
                    </a:moveTo>
                    <a:lnTo>
                      <a:pt x="24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99"/>
              <p:cNvSpPr>
                <a:spLocks/>
              </p:cNvSpPr>
              <p:nvPr/>
            </p:nvSpPr>
            <p:spPr bwMode="auto">
              <a:xfrm>
                <a:off x="4435" y="270"/>
                <a:ext cx="40" cy="30"/>
              </a:xfrm>
              <a:custGeom>
                <a:avLst/>
                <a:gdLst>
                  <a:gd name="T0" fmla="*/ 40 w 40"/>
                  <a:gd name="T1" fmla="*/ 8 h 30"/>
                  <a:gd name="T2" fmla="*/ 40 w 40"/>
                  <a:gd name="T3" fmla="*/ 8 h 30"/>
                  <a:gd name="T4" fmla="*/ 37 w 40"/>
                  <a:gd name="T5" fmla="*/ 8 h 30"/>
                  <a:gd name="T6" fmla="*/ 35 w 40"/>
                  <a:gd name="T7" fmla="*/ 7 h 30"/>
                  <a:gd name="T8" fmla="*/ 33 w 40"/>
                  <a:gd name="T9" fmla="*/ 7 h 30"/>
                  <a:gd name="T10" fmla="*/ 31 w 40"/>
                  <a:gd name="T11" fmla="*/ 6 h 30"/>
                  <a:gd name="T12" fmla="*/ 28 w 40"/>
                  <a:gd name="T13" fmla="*/ 6 h 30"/>
                  <a:gd name="T14" fmla="*/ 26 w 40"/>
                  <a:gd name="T15" fmla="*/ 5 h 30"/>
                  <a:gd name="T16" fmla="*/ 24 w 40"/>
                  <a:gd name="T17" fmla="*/ 5 h 30"/>
                  <a:gd name="T18" fmla="*/ 21 w 40"/>
                  <a:gd name="T19" fmla="*/ 4 h 30"/>
                  <a:gd name="T20" fmla="*/ 16 w 40"/>
                  <a:gd name="T21" fmla="*/ 3 h 30"/>
                  <a:gd name="T22" fmla="*/ 11 w 40"/>
                  <a:gd name="T23" fmla="*/ 2 h 30"/>
                  <a:gd name="T24" fmla="*/ 6 w 40"/>
                  <a:gd name="T25" fmla="*/ 0 h 30"/>
                  <a:gd name="T26" fmla="*/ 5 w 40"/>
                  <a:gd name="T27" fmla="*/ 0 h 30"/>
                  <a:gd name="T28" fmla="*/ 0 w 40"/>
                  <a:gd name="T29" fmla="*/ 22 h 30"/>
                  <a:gd name="T30" fmla="*/ 0 w 40"/>
                  <a:gd name="T31" fmla="*/ 22 h 30"/>
                  <a:gd name="T32" fmla="*/ 5 w 40"/>
                  <a:gd name="T33" fmla="*/ 24 h 30"/>
                  <a:gd name="T34" fmla="*/ 10 w 40"/>
                  <a:gd name="T35" fmla="*/ 25 h 30"/>
                  <a:gd name="T36" fmla="*/ 16 w 40"/>
                  <a:gd name="T37" fmla="*/ 26 h 30"/>
                  <a:gd name="T38" fmla="*/ 18 w 40"/>
                  <a:gd name="T39" fmla="*/ 27 h 30"/>
                  <a:gd name="T40" fmla="*/ 21 w 40"/>
                  <a:gd name="T41" fmla="*/ 28 h 30"/>
                  <a:gd name="T42" fmla="*/ 23 w 40"/>
                  <a:gd name="T43" fmla="*/ 28 h 30"/>
                  <a:gd name="T44" fmla="*/ 26 w 40"/>
                  <a:gd name="T45" fmla="*/ 29 h 30"/>
                  <a:gd name="T46" fmla="*/ 29 w 40"/>
                  <a:gd name="T47" fmla="*/ 29 h 30"/>
                  <a:gd name="T48" fmla="*/ 31 w 40"/>
                  <a:gd name="T49" fmla="*/ 30 h 30"/>
                  <a:gd name="T50" fmla="*/ 34 w 40"/>
                  <a:gd name="T51" fmla="*/ 30 h 30"/>
                  <a:gd name="T52" fmla="*/ 36 w 40"/>
                  <a:gd name="T53" fmla="*/ 30 h 30"/>
                  <a:gd name="T54" fmla="*/ 36 w 40"/>
                  <a:gd name="T55" fmla="*/ 30 h 30"/>
                  <a:gd name="T56" fmla="*/ 40 w 40"/>
                  <a:gd name="T57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30">
                    <a:moveTo>
                      <a:pt x="40" y="8"/>
                    </a:moveTo>
                    <a:lnTo>
                      <a:pt x="40" y="8"/>
                    </a:lnTo>
                    <a:lnTo>
                      <a:pt x="37" y="8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4"/>
                    </a:lnTo>
                    <a:lnTo>
                      <a:pt x="16" y="3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4"/>
                    </a:lnTo>
                    <a:lnTo>
                      <a:pt x="10" y="25"/>
                    </a:lnTo>
                    <a:lnTo>
                      <a:pt x="16" y="26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6" y="29"/>
                    </a:lnTo>
                    <a:lnTo>
                      <a:pt x="29" y="29"/>
                    </a:lnTo>
                    <a:lnTo>
                      <a:pt x="31" y="30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00"/>
              <p:cNvSpPr>
                <a:spLocks/>
              </p:cNvSpPr>
              <p:nvPr/>
            </p:nvSpPr>
            <p:spPr bwMode="auto">
              <a:xfrm>
                <a:off x="4471" y="278"/>
                <a:ext cx="12" cy="24"/>
              </a:xfrm>
              <a:custGeom>
                <a:avLst/>
                <a:gdLst>
                  <a:gd name="T0" fmla="*/ 12 w 12"/>
                  <a:gd name="T1" fmla="*/ 1 h 24"/>
                  <a:gd name="T2" fmla="*/ 10 w 12"/>
                  <a:gd name="T3" fmla="*/ 1 h 24"/>
                  <a:gd name="T4" fmla="*/ 8 w 12"/>
                  <a:gd name="T5" fmla="*/ 1 h 24"/>
                  <a:gd name="T6" fmla="*/ 6 w 12"/>
                  <a:gd name="T7" fmla="*/ 0 h 24"/>
                  <a:gd name="T8" fmla="*/ 4 w 12"/>
                  <a:gd name="T9" fmla="*/ 0 h 24"/>
                  <a:gd name="T10" fmla="*/ 0 w 12"/>
                  <a:gd name="T11" fmla="*/ 22 h 24"/>
                  <a:gd name="T12" fmla="*/ 3 w 12"/>
                  <a:gd name="T13" fmla="*/ 23 h 24"/>
                  <a:gd name="T14" fmla="*/ 6 w 12"/>
                  <a:gd name="T15" fmla="*/ 23 h 24"/>
                  <a:gd name="T16" fmla="*/ 8 w 12"/>
                  <a:gd name="T17" fmla="*/ 23 h 24"/>
                  <a:gd name="T18" fmla="*/ 10 w 12"/>
                  <a:gd name="T19" fmla="*/ 24 h 24"/>
                  <a:gd name="T20" fmla="*/ 12 w 12"/>
                  <a:gd name="T2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4">
                    <a:moveTo>
                      <a:pt x="12" y="1"/>
                    </a:moveTo>
                    <a:lnTo>
                      <a:pt x="10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2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01"/>
              <p:cNvSpPr>
                <a:spLocks/>
              </p:cNvSpPr>
              <p:nvPr/>
            </p:nvSpPr>
            <p:spPr bwMode="auto">
              <a:xfrm>
                <a:off x="4504" y="274"/>
                <a:ext cx="36" cy="28"/>
              </a:xfrm>
              <a:custGeom>
                <a:avLst/>
                <a:gdLst>
                  <a:gd name="T0" fmla="*/ 32 w 36"/>
                  <a:gd name="T1" fmla="*/ 0 h 28"/>
                  <a:gd name="T2" fmla="*/ 32 w 36"/>
                  <a:gd name="T3" fmla="*/ 0 h 28"/>
                  <a:gd name="T4" fmla="*/ 28 w 36"/>
                  <a:gd name="T5" fmla="*/ 1 h 28"/>
                  <a:gd name="T6" fmla="*/ 25 w 36"/>
                  <a:gd name="T7" fmla="*/ 1 h 28"/>
                  <a:gd name="T8" fmla="*/ 21 w 36"/>
                  <a:gd name="T9" fmla="*/ 2 h 28"/>
                  <a:gd name="T10" fmla="*/ 18 w 36"/>
                  <a:gd name="T11" fmla="*/ 3 h 28"/>
                  <a:gd name="T12" fmla="*/ 14 w 36"/>
                  <a:gd name="T13" fmla="*/ 3 h 28"/>
                  <a:gd name="T14" fmla="*/ 11 w 36"/>
                  <a:gd name="T15" fmla="*/ 4 h 28"/>
                  <a:gd name="T16" fmla="*/ 9 w 36"/>
                  <a:gd name="T17" fmla="*/ 4 h 28"/>
                  <a:gd name="T18" fmla="*/ 7 w 36"/>
                  <a:gd name="T19" fmla="*/ 4 h 28"/>
                  <a:gd name="T20" fmla="*/ 5 w 36"/>
                  <a:gd name="T21" fmla="*/ 4 h 28"/>
                  <a:gd name="T22" fmla="*/ 3 w 36"/>
                  <a:gd name="T23" fmla="*/ 5 h 28"/>
                  <a:gd name="T24" fmla="*/ 1 w 36"/>
                  <a:gd name="T25" fmla="*/ 5 h 28"/>
                  <a:gd name="T26" fmla="*/ 0 w 36"/>
                  <a:gd name="T27" fmla="*/ 5 h 28"/>
                  <a:gd name="T28" fmla="*/ 2 w 36"/>
                  <a:gd name="T29" fmla="*/ 28 h 28"/>
                  <a:gd name="T30" fmla="*/ 3 w 36"/>
                  <a:gd name="T31" fmla="*/ 27 h 28"/>
                  <a:gd name="T32" fmla="*/ 6 w 36"/>
                  <a:gd name="T33" fmla="*/ 27 h 28"/>
                  <a:gd name="T34" fmla="*/ 8 w 36"/>
                  <a:gd name="T35" fmla="*/ 27 h 28"/>
                  <a:gd name="T36" fmla="*/ 10 w 36"/>
                  <a:gd name="T37" fmla="*/ 27 h 28"/>
                  <a:gd name="T38" fmla="*/ 12 w 36"/>
                  <a:gd name="T39" fmla="*/ 26 h 28"/>
                  <a:gd name="T40" fmla="*/ 14 w 36"/>
                  <a:gd name="T41" fmla="*/ 26 h 28"/>
                  <a:gd name="T42" fmla="*/ 18 w 36"/>
                  <a:gd name="T43" fmla="*/ 26 h 28"/>
                  <a:gd name="T44" fmla="*/ 22 w 36"/>
                  <a:gd name="T45" fmla="*/ 25 h 28"/>
                  <a:gd name="T46" fmla="*/ 26 w 36"/>
                  <a:gd name="T47" fmla="*/ 24 h 28"/>
                  <a:gd name="T48" fmla="*/ 29 w 36"/>
                  <a:gd name="T49" fmla="*/ 24 h 28"/>
                  <a:gd name="T50" fmla="*/ 33 w 36"/>
                  <a:gd name="T51" fmla="*/ 23 h 28"/>
                  <a:gd name="T52" fmla="*/ 36 w 36"/>
                  <a:gd name="T53" fmla="*/ 22 h 28"/>
                  <a:gd name="T54" fmla="*/ 36 w 36"/>
                  <a:gd name="T55" fmla="*/ 22 h 28"/>
                  <a:gd name="T56" fmla="*/ 32 w 36"/>
                  <a:gd name="T5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" h="28">
                    <a:moveTo>
                      <a:pt x="32" y="0"/>
                    </a:moveTo>
                    <a:lnTo>
                      <a:pt x="32" y="0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2" y="28"/>
                    </a:lnTo>
                    <a:lnTo>
                      <a:pt x="3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22" y="25"/>
                    </a:lnTo>
                    <a:lnTo>
                      <a:pt x="26" y="24"/>
                    </a:lnTo>
                    <a:lnTo>
                      <a:pt x="29" y="24"/>
                    </a:lnTo>
                    <a:lnTo>
                      <a:pt x="33" y="23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02"/>
              <p:cNvSpPr>
                <a:spLocks/>
              </p:cNvSpPr>
              <p:nvPr/>
            </p:nvSpPr>
            <p:spPr bwMode="auto">
              <a:xfrm>
                <a:off x="4536" y="271"/>
                <a:ext cx="16" cy="25"/>
              </a:xfrm>
              <a:custGeom>
                <a:avLst/>
                <a:gdLst>
                  <a:gd name="T0" fmla="*/ 11 w 16"/>
                  <a:gd name="T1" fmla="*/ 0 h 25"/>
                  <a:gd name="T2" fmla="*/ 9 w 16"/>
                  <a:gd name="T3" fmla="*/ 1 h 25"/>
                  <a:gd name="T4" fmla="*/ 6 w 16"/>
                  <a:gd name="T5" fmla="*/ 1 h 25"/>
                  <a:gd name="T6" fmla="*/ 3 w 16"/>
                  <a:gd name="T7" fmla="*/ 2 h 25"/>
                  <a:gd name="T8" fmla="*/ 0 w 16"/>
                  <a:gd name="T9" fmla="*/ 3 h 25"/>
                  <a:gd name="T10" fmla="*/ 4 w 16"/>
                  <a:gd name="T11" fmla="*/ 25 h 25"/>
                  <a:gd name="T12" fmla="*/ 8 w 16"/>
                  <a:gd name="T13" fmla="*/ 24 h 25"/>
                  <a:gd name="T14" fmla="*/ 11 w 16"/>
                  <a:gd name="T15" fmla="*/ 24 h 25"/>
                  <a:gd name="T16" fmla="*/ 14 w 16"/>
                  <a:gd name="T17" fmla="*/ 23 h 25"/>
                  <a:gd name="T18" fmla="*/ 16 w 16"/>
                  <a:gd name="T19" fmla="*/ 23 h 25"/>
                  <a:gd name="T20" fmla="*/ 11 w 16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5">
                    <a:moveTo>
                      <a:pt x="11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03"/>
              <p:cNvSpPr>
                <a:spLocks/>
              </p:cNvSpPr>
              <p:nvPr/>
            </p:nvSpPr>
            <p:spPr bwMode="auto">
              <a:xfrm>
                <a:off x="4571" y="267"/>
                <a:ext cx="14" cy="23"/>
              </a:xfrm>
              <a:custGeom>
                <a:avLst/>
                <a:gdLst>
                  <a:gd name="T0" fmla="*/ 14 w 14"/>
                  <a:gd name="T1" fmla="*/ 0 h 23"/>
                  <a:gd name="T2" fmla="*/ 14 w 14"/>
                  <a:gd name="T3" fmla="*/ 0 h 23"/>
                  <a:gd name="T4" fmla="*/ 12 w 14"/>
                  <a:gd name="T5" fmla="*/ 0 h 23"/>
                  <a:gd name="T6" fmla="*/ 11 w 14"/>
                  <a:gd name="T7" fmla="*/ 0 h 23"/>
                  <a:gd name="T8" fmla="*/ 9 w 14"/>
                  <a:gd name="T9" fmla="*/ 0 h 23"/>
                  <a:gd name="T10" fmla="*/ 8 w 14"/>
                  <a:gd name="T11" fmla="*/ 0 h 23"/>
                  <a:gd name="T12" fmla="*/ 6 w 14"/>
                  <a:gd name="T13" fmla="*/ 0 h 23"/>
                  <a:gd name="T14" fmla="*/ 5 w 14"/>
                  <a:gd name="T15" fmla="*/ 0 h 23"/>
                  <a:gd name="T16" fmla="*/ 3 w 14"/>
                  <a:gd name="T17" fmla="*/ 0 h 23"/>
                  <a:gd name="T18" fmla="*/ 2 w 14"/>
                  <a:gd name="T19" fmla="*/ 1 h 23"/>
                  <a:gd name="T20" fmla="*/ 0 w 14"/>
                  <a:gd name="T21" fmla="*/ 1 h 23"/>
                  <a:gd name="T22" fmla="*/ 2 w 14"/>
                  <a:gd name="T23" fmla="*/ 23 h 23"/>
                  <a:gd name="T24" fmla="*/ 4 w 14"/>
                  <a:gd name="T25" fmla="*/ 23 h 23"/>
                  <a:gd name="T26" fmla="*/ 5 w 14"/>
                  <a:gd name="T27" fmla="*/ 23 h 23"/>
                  <a:gd name="T28" fmla="*/ 6 w 14"/>
                  <a:gd name="T29" fmla="*/ 23 h 23"/>
                  <a:gd name="T30" fmla="*/ 7 w 14"/>
                  <a:gd name="T31" fmla="*/ 23 h 23"/>
                  <a:gd name="T32" fmla="*/ 8 w 14"/>
                  <a:gd name="T33" fmla="*/ 23 h 23"/>
                  <a:gd name="T34" fmla="*/ 10 w 14"/>
                  <a:gd name="T35" fmla="*/ 23 h 23"/>
                  <a:gd name="T36" fmla="*/ 11 w 14"/>
                  <a:gd name="T37" fmla="*/ 23 h 23"/>
                  <a:gd name="T38" fmla="*/ 12 w 14"/>
                  <a:gd name="T39" fmla="*/ 23 h 23"/>
                  <a:gd name="T40" fmla="*/ 13 w 14"/>
                  <a:gd name="T41" fmla="*/ 23 h 23"/>
                  <a:gd name="T42" fmla="*/ 13 w 14"/>
                  <a:gd name="T43" fmla="*/ 23 h 23"/>
                  <a:gd name="T44" fmla="*/ 14 w 14"/>
                  <a:gd name="T4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04"/>
              <p:cNvSpPr>
                <a:spLocks/>
              </p:cNvSpPr>
              <p:nvPr/>
            </p:nvSpPr>
            <p:spPr bwMode="auto">
              <a:xfrm>
                <a:off x="4584" y="267"/>
                <a:ext cx="36" cy="29"/>
              </a:xfrm>
              <a:custGeom>
                <a:avLst/>
                <a:gdLst>
                  <a:gd name="T0" fmla="*/ 36 w 36"/>
                  <a:gd name="T1" fmla="*/ 8 h 29"/>
                  <a:gd name="T2" fmla="*/ 36 w 36"/>
                  <a:gd name="T3" fmla="*/ 8 h 29"/>
                  <a:gd name="T4" fmla="*/ 33 w 36"/>
                  <a:gd name="T5" fmla="*/ 7 h 29"/>
                  <a:gd name="T6" fmla="*/ 30 w 36"/>
                  <a:gd name="T7" fmla="*/ 6 h 29"/>
                  <a:gd name="T8" fmla="*/ 27 w 36"/>
                  <a:gd name="T9" fmla="*/ 5 h 29"/>
                  <a:gd name="T10" fmla="*/ 25 w 36"/>
                  <a:gd name="T11" fmla="*/ 4 h 29"/>
                  <a:gd name="T12" fmla="*/ 22 w 36"/>
                  <a:gd name="T13" fmla="*/ 3 h 29"/>
                  <a:gd name="T14" fmla="*/ 19 w 36"/>
                  <a:gd name="T15" fmla="*/ 3 h 29"/>
                  <a:gd name="T16" fmla="*/ 17 w 36"/>
                  <a:gd name="T17" fmla="*/ 2 h 29"/>
                  <a:gd name="T18" fmla="*/ 16 w 36"/>
                  <a:gd name="T19" fmla="*/ 2 h 29"/>
                  <a:gd name="T20" fmla="*/ 14 w 36"/>
                  <a:gd name="T21" fmla="*/ 2 h 29"/>
                  <a:gd name="T22" fmla="*/ 13 w 36"/>
                  <a:gd name="T23" fmla="*/ 1 h 29"/>
                  <a:gd name="T24" fmla="*/ 11 w 36"/>
                  <a:gd name="T25" fmla="*/ 1 h 29"/>
                  <a:gd name="T26" fmla="*/ 10 w 36"/>
                  <a:gd name="T27" fmla="*/ 1 h 29"/>
                  <a:gd name="T28" fmla="*/ 8 w 36"/>
                  <a:gd name="T29" fmla="*/ 1 h 29"/>
                  <a:gd name="T30" fmla="*/ 7 w 36"/>
                  <a:gd name="T31" fmla="*/ 1 h 29"/>
                  <a:gd name="T32" fmla="*/ 5 w 36"/>
                  <a:gd name="T33" fmla="*/ 1 h 29"/>
                  <a:gd name="T34" fmla="*/ 4 w 36"/>
                  <a:gd name="T35" fmla="*/ 0 h 29"/>
                  <a:gd name="T36" fmla="*/ 3 w 36"/>
                  <a:gd name="T37" fmla="*/ 0 h 29"/>
                  <a:gd name="T38" fmla="*/ 1 w 36"/>
                  <a:gd name="T39" fmla="*/ 0 h 29"/>
                  <a:gd name="T40" fmla="*/ 0 w 36"/>
                  <a:gd name="T41" fmla="*/ 23 h 29"/>
                  <a:gd name="T42" fmla="*/ 1 w 36"/>
                  <a:gd name="T43" fmla="*/ 23 h 29"/>
                  <a:gd name="T44" fmla="*/ 2 w 36"/>
                  <a:gd name="T45" fmla="*/ 23 h 29"/>
                  <a:gd name="T46" fmla="*/ 3 w 36"/>
                  <a:gd name="T47" fmla="*/ 23 h 29"/>
                  <a:gd name="T48" fmla="*/ 5 w 36"/>
                  <a:gd name="T49" fmla="*/ 23 h 29"/>
                  <a:gd name="T50" fmla="*/ 6 w 36"/>
                  <a:gd name="T51" fmla="*/ 23 h 29"/>
                  <a:gd name="T52" fmla="*/ 7 w 36"/>
                  <a:gd name="T53" fmla="*/ 23 h 29"/>
                  <a:gd name="T54" fmla="*/ 8 w 36"/>
                  <a:gd name="T55" fmla="*/ 24 h 29"/>
                  <a:gd name="T56" fmla="*/ 9 w 36"/>
                  <a:gd name="T57" fmla="*/ 24 h 29"/>
                  <a:gd name="T58" fmla="*/ 10 w 36"/>
                  <a:gd name="T59" fmla="*/ 24 h 29"/>
                  <a:gd name="T60" fmla="*/ 11 w 36"/>
                  <a:gd name="T61" fmla="*/ 24 h 29"/>
                  <a:gd name="T62" fmla="*/ 13 w 36"/>
                  <a:gd name="T63" fmla="*/ 25 h 29"/>
                  <a:gd name="T64" fmla="*/ 14 w 36"/>
                  <a:gd name="T65" fmla="*/ 25 h 29"/>
                  <a:gd name="T66" fmla="*/ 16 w 36"/>
                  <a:gd name="T67" fmla="*/ 25 h 29"/>
                  <a:gd name="T68" fmla="*/ 18 w 36"/>
                  <a:gd name="T69" fmla="*/ 26 h 29"/>
                  <a:gd name="T70" fmla="*/ 21 w 36"/>
                  <a:gd name="T71" fmla="*/ 27 h 29"/>
                  <a:gd name="T72" fmla="*/ 23 w 36"/>
                  <a:gd name="T73" fmla="*/ 28 h 29"/>
                  <a:gd name="T74" fmla="*/ 25 w 36"/>
                  <a:gd name="T75" fmla="*/ 28 h 29"/>
                  <a:gd name="T76" fmla="*/ 28 w 36"/>
                  <a:gd name="T77" fmla="*/ 29 h 29"/>
                  <a:gd name="T78" fmla="*/ 28 w 36"/>
                  <a:gd name="T79" fmla="*/ 29 h 29"/>
                  <a:gd name="T80" fmla="*/ 36 w 36"/>
                  <a:gd name="T81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" h="29">
                    <a:moveTo>
                      <a:pt x="36" y="8"/>
                    </a:move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5" y="4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05"/>
              <p:cNvSpPr>
                <a:spLocks/>
              </p:cNvSpPr>
              <p:nvPr/>
            </p:nvSpPr>
            <p:spPr bwMode="auto">
              <a:xfrm>
                <a:off x="4632" y="285"/>
                <a:ext cx="44" cy="41"/>
              </a:xfrm>
              <a:custGeom>
                <a:avLst/>
                <a:gdLst>
                  <a:gd name="T0" fmla="*/ 44 w 44"/>
                  <a:gd name="T1" fmla="*/ 25 h 41"/>
                  <a:gd name="T2" fmla="*/ 44 w 44"/>
                  <a:gd name="T3" fmla="*/ 25 h 41"/>
                  <a:gd name="T4" fmla="*/ 42 w 44"/>
                  <a:gd name="T5" fmla="*/ 23 h 41"/>
                  <a:gd name="T6" fmla="*/ 41 w 44"/>
                  <a:gd name="T7" fmla="*/ 22 h 41"/>
                  <a:gd name="T8" fmla="*/ 39 w 44"/>
                  <a:gd name="T9" fmla="*/ 21 h 41"/>
                  <a:gd name="T10" fmla="*/ 38 w 44"/>
                  <a:gd name="T11" fmla="*/ 20 h 41"/>
                  <a:gd name="T12" fmla="*/ 37 w 44"/>
                  <a:gd name="T13" fmla="*/ 18 h 41"/>
                  <a:gd name="T14" fmla="*/ 35 w 44"/>
                  <a:gd name="T15" fmla="*/ 17 h 41"/>
                  <a:gd name="T16" fmla="*/ 34 w 44"/>
                  <a:gd name="T17" fmla="*/ 16 h 41"/>
                  <a:gd name="T18" fmla="*/ 33 w 44"/>
                  <a:gd name="T19" fmla="*/ 15 h 41"/>
                  <a:gd name="T20" fmla="*/ 30 w 44"/>
                  <a:gd name="T21" fmla="*/ 13 h 41"/>
                  <a:gd name="T22" fmla="*/ 27 w 44"/>
                  <a:gd name="T23" fmla="*/ 11 h 41"/>
                  <a:gd name="T24" fmla="*/ 24 w 44"/>
                  <a:gd name="T25" fmla="*/ 9 h 41"/>
                  <a:gd name="T26" fmla="*/ 22 w 44"/>
                  <a:gd name="T27" fmla="*/ 7 h 41"/>
                  <a:gd name="T28" fmla="*/ 19 w 44"/>
                  <a:gd name="T29" fmla="*/ 5 h 41"/>
                  <a:gd name="T30" fmla="*/ 16 w 44"/>
                  <a:gd name="T31" fmla="*/ 4 h 41"/>
                  <a:gd name="T32" fmla="*/ 13 w 44"/>
                  <a:gd name="T33" fmla="*/ 2 h 41"/>
                  <a:gd name="T34" fmla="*/ 10 w 44"/>
                  <a:gd name="T35" fmla="*/ 0 h 41"/>
                  <a:gd name="T36" fmla="*/ 0 w 44"/>
                  <a:gd name="T37" fmla="*/ 20 h 41"/>
                  <a:gd name="T38" fmla="*/ 2 w 44"/>
                  <a:gd name="T39" fmla="*/ 22 h 41"/>
                  <a:gd name="T40" fmla="*/ 4 w 44"/>
                  <a:gd name="T41" fmla="*/ 23 h 41"/>
                  <a:gd name="T42" fmla="*/ 7 w 44"/>
                  <a:gd name="T43" fmla="*/ 25 h 41"/>
                  <a:gd name="T44" fmla="*/ 9 w 44"/>
                  <a:gd name="T45" fmla="*/ 26 h 41"/>
                  <a:gd name="T46" fmla="*/ 12 w 44"/>
                  <a:gd name="T47" fmla="*/ 28 h 41"/>
                  <a:gd name="T48" fmla="*/ 14 w 44"/>
                  <a:gd name="T49" fmla="*/ 29 h 41"/>
                  <a:gd name="T50" fmla="*/ 16 w 44"/>
                  <a:gd name="T51" fmla="*/ 31 h 41"/>
                  <a:gd name="T52" fmla="*/ 19 w 44"/>
                  <a:gd name="T53" fmla="*/ 33 h 41"/>
                  <a:gd name="T54" fmla="*/ 20 w 44"/>
                  <a:gd name="T55" fmla="*/ 34 h 41"/>
                  <a:gd name="T56" fmla="*/ 21 w 44"/>
                  <a:gd name="T57" fmla="*/ 35 h 41"/>
                  <a:gd name="T58" fmla="*/ 22 w 44"/>
                  <a:gd name="T59" fmla="*/ 36 h 41"/>
                  <a:gd name="T60" fmla="*/ 23 w 44"/>
                  <a:gd name="T61" fmla="*/ 37 h 41"/>
                  <a:gd name="T62" fmla="*/ 24 w 44"/>
                  <a:gd name="T63" fmla="*/ 38 h 41"/>
                  <a:gd name="T64" fmla="*/ 26 w 44"/>
                  <a:gd name="T65" fmla="*/ 39 h 41"/>
                  <a:gd name="T66" fmla="*/ 27 w 44"/>
                  <a:gd name="T67" fmla="*/ 40 h 41"/>
                  <a:gd name="T68" fmla="*/ 28 w 44"/>
                  <a:gd name="T69" fmla="*/ 41 h 41"/>
                  <a:gd name="T70" fmla="*/ 28 w 44"/>
                  <a:gd name="T71" fmla="*/ 41 h 41"/>
                  <a:gd name="T72" fmla="*/ 44 w 44"/>
                  <a:gd name="T7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41">
                    <a:moveTo>
                      <a:pt x="44" y="25"/>
                    </a:moveTo>
                    <a:lnTo>
                      <a:pt x="44" y="25"/>
                    </a:lnTo>
                    <a:lnTo>
                      <a:pt x="42" y="23"/>
                    </a:lnTo>
                    <a:lnTo>
                      <a:pt x="41" y="22"/>
                    </a:lnTo>
                    <a:lnTo>
                      <a:pt x="39" y="21"/>
                    </a:lnTo>
                    <a:lnTo>
                      <a:pt x="38" y="20"/>
                    </a:lnTo>
                    <a:lnTo>
                      <a:pt x="37" y="18"/>
                    </a:lnTo>
                    <a:lnTo>
                      <a:pt x="35" y="17"/>
                    </a:lnTo>
                    <a:lnTo>
                      <a:pt x="34" y="16"/>
                    </a:lnTo>
                    <a:lnTo>
                      <a:pt x="33" y="15"/>
                    </a:lnTo>
                    <a:lnTo>
                      <a:pt x="30" y="13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6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4" y="29"/>
                    </a:lnTo>
                    <a:lnTo>
                      <a:pt x="16" y="31"/>
                    </a:lnTo>
                    <a:lnTo>
                      <a:pt x="19" y="33"/>
                    </a:lnTo>
                    <a:lnTo>
                      <a:pt x="20" y="34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4" y="38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06"/>
              <p:cNvSpPr>
                <a:spLocks/>
              </p:cNvSpPr>
              <p:nvPr/>
            </p:nvSpPr>
            <p:spPr bwMode="auto">
              <a:xfrm>
                <a:off x="4660" y="310"/>
                <a:ext cx="21" cy="21"/>
              </a:xfrm>
              <a:custGeom>
                <a:avLst/>
                <a:gdLst>
                  <a:gd name="T0" fmla="*/ 21 w 21"/>
                  <a:gd name="T1" fmla="*/ 5 h 21"/>
                  <a:gd name="T2" fmla="*/ 21 w 21"/>
                  <a:gd name="T3" fmla="*/ 5 h 21"/>
                  <a:gd name="T4" fmla="*/ 18 w 21"/>
                  <a:gd name="T5" fmla="*/ 2 h 21"/>
                  <a:gd name="T6" fmla="*/ 16 w 21"/>
                  <a:gd name="T7" fmla="*/ 0 h 21"/>
                  <a:gd name="T8" fmla="*/ 0 w 21"/>
                  <a:gd name="T9" fmla="*/ 16 h 21"/>
                  <a:gd name="T10" fmla="*/ 2 w 21"/>
                  <a:gd name="T11" fmla="*/ 18 h 21"/>
                  <a:gd name="T12" fmla="*/ 5 w 21"/>
                  <a:gd name="T13" fmla="*/ 21 h 21"/>
                  <a:gd name="T14" fmla="*/ 5 w 21"/>
                  <a:gd name="T15" fmla="*/ 21 h 21"/>
                  <a:gd name="T16" fmla="*/ 21 w 21"/>
                  <a:gd name="T1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5"/>
                    </a:moveTo>
                    <a:lnTo>
                      <a:pt x="21" y="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07"/>
              <p:cNvSpPr>
                <a:spLocks/>
              </p:cNvSpPr>
              <p:nvPr/>
            </p:nvSpPr>
            <p:spPr bwMode="auto">
              <a:xfrm>
                <a:off x="4680" y="332"/>
                <a:ext cx="37" cy="38"/>
              </a:xfrm>
              <a:custGeom>
                <a:avLst/>
                <a:gdLst>
                  <a:gd name="T0" fmla="*/ 37 w 37"/>
                  <a:gd name="T1" fmla="*/ 21 h 38"/>
                  <a:gd name="T2" fmla="*/ 37 w 37"/>
                  <a:gd name="T3" fmla="*/ 21 h 38"/>
                  <a:gd name="T4" fmla="*/ 34 w 37"/>
                  <a:gd name="T5" fmla="*/ 19 h 38"/>
                  <a:gd name="T6" fmla="*/ 32 w 37"/>
                  <a:gd name="T7" fmla="*/ 16 h 38"/>
                  <a:gd name="T8" fmla="*/ 29 w 37"/>
                  <a:gd name="T9" fmla="*/ 13 h 38"/>
                  <a:gd name="T10" fmla="*/ 27 w 37"/>
                  <a:gd name="T11" fmla="*/ 11 h 38"/>
                  <a:gd name="T12" fmla="*/ 24 w 37"/>
                  <a:gd name="T13" fmla="*/ 8 h 38"/>
                  <a:gd name="T14" fmla="*/ 22 w 37"/>
                  <a:gd name="T15" fmla="*/ 5 h 38"/>
                  <a:gd name="T16" fmla="*/ 19 w 37"/>
                  <a:gd name="T17" fmla="*/ 2 h 38"/>
                  <a:gd name="T18" fmla="*/ 17 w 37"/>
                  <a:gd name="T19" fmla="*/ 0 h 38"/>
                  <a:gd name="T20" fmla="*/ 0 w 37"/>
                  <a:gd name="T21" fmla="*/ 15 h 38"/>
                  <a:gd name="T22" fmla="*/ 2 w 37"/>
                  <a:gd name="T23" fmla="*/ 18 h 38"/>
                  <a:gd name="T24" fmla="*/ 5 w 37"/>
                  <a:gd name="T25" fmla="*/ 20 h 38"/>
                  <a:gd name="T26" fmla="*/ 7 w 37"/>
                  <a:gd name="T27" fmla="*/ 23 h 38"/>
                  <a:gd name="T28" fmla="*/ 10 w 37"/>
                  <a:gd name="T29" fmla="*/ 26 h 38"/>
                  <a:gd name="T30" fmla="*/ 13 w 37"/>
                  <a:gd name="T31" fmla="*/ 29 h 38"/>
                  <a:gd name="T32" fmla="*/ 16 w 37"/>
                  <a:gd name="T33" fmla="*/ 32 h 38"/>
                  <a:gd name="T34" fmla="*/ 19 w 37"/>
                  <a:gd name="T35" fmla="*/ 35 h 38"/>
                  <a:gd name="T36" fmla="*/ 21 w 37"/>
                  <a:gd name="T37" fmla="*/ 38 h 38"/>
                  <a:gd name="T38" fmla="*/ 21 w 37"/>
                  <a:gd name="T39" fmla="*/ 38 h 38"/>
                  <a:gd name="T40" fmla="*/ 37 w 37"/>
                  <a:gd name="T41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37" y="21"/>
                    </a:moveTo>
                    <a:lnTo>
                      <a:pt x="37" y="21"/>
                    </a:lnTo>
                    <a:lnTo>
                      <a:pt x="34" y="19"/>
                    </a:lnTo>
                    <a:lnTo>
                      <a:pt x="32" y="16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0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3" y="29"/>
                    </a:lnTo>
                    <a:lnTo>
                      <a:pt x="16" y="32"/>
                    </a:lnTo>
                    <a:lnTo>
                      <a:pt x="19" y="35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08"/>
              <p:cNvSpPr>
                <a:spLocks/>
              </p:cNvSpPr>
              <p:nvPr/>
            </p:nvSpPr>
            <p:spPr bwMode="auto">
              <a:xfrm>
                <a:off x="4701" y="353"/>
                <a:ext cx="27" cy="27"/>
              </a:xfrm>
              <a:custGeom>
                <a:avLst/>
                <a:gdLst>
                  <a:gd name="T0" fmla="*/ 27 w 27"/>
                  <a:gd name="T1" fmla="*/ 10 h 27"/>
                  <a:gd name="T2" fmla="*/ 24 w 27"/>
                  <a:gd name="T3" fmla="*/ 8 h 27"/>
                  <a:gd name="T4" fmla="*/ 22 w 27"/>
                  <a:gd name="T5" fmla="*/ 5 h 27"/>
                  <a:gd name="T6" fmla="*/ 19 w 27"/>
                  <a:gd name="T7" fmla="*/ 3 h 27"/>
                  <a:gd name="T8" fmla="*/ 16 w 27"/>
                  <a:gd name="T9" fmla="*/ 0 h 27"/>
                  <a:gd name="T10" fmla="*/ 0 w 27"/>
                  <a:gd name="T11" fmla="*/ 17 h 27"/>
                  <a:gd name="T12" fmla="*/ 3 w 27"/>
                  <a:gd name="T13" fmla="*/ 20 h 27"/>
                  <a:gd name="T14" fmla="*/ 6 w 27"/>
                  <a:gd name="T15" fmla="*/ 22 h 27"/>
                  <a:gd name="T16" fmla="*/ 10 w 27"/>
                  <a:gd name="T17" fmla="*/ 25 h 27"/>
                  <a:gd name="T18" fmla="*/ 12 w 27"/>
                  <a:gd name="T19" fmla="*/ 27 h 27"/>
                  <a:gd name="T20" fmla="*/ 27 w 27"/>
                  <a:gd name="T21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7">
                    <a:moveTo>
                      <a:pt x="27" y="10"/>
                    </a:moveTo>
                    <a:lnTo>
                      <a:pt x="24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10" y="25"/>
                    </a:lnTo>
                    <a:lnTo>
                      <a:pt x="12" y="2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09"/>
              <p:cNvSpPr>
                <a:spLocks/>
              </p:cNvSpPr>
              <p:nvPr/>
            </p:nvSpPr>
            <p:spPr bwMode="auto">
              <a:xfrm>
                <a:off x="4731" y="377"/>
                <a:ext cx="34" cy="33"/>
              </a:xfrm>
              <a:custGeom>
                <a:avLst/>
                <a:gdLst>
                  <a:gd name="T0" fmla="*/ 34 w 34"/>
                  <a:gd name="T1" fmla="*/ 15 h 33"/>
                  <a:gd name="T2" fmla="*/ 34 w 34"/>
                  <a:gd name="T3" fmla="*/ 15 h 33"/>
                  <a:gd name="T4" fmla="*/ 31 w 34"/>
                  <a:gd name="T5" fmla="*/ 12 h 33"/>
                  <a:gd name="T6" fmla="*/ 28 w 34"/>
                  <a:gd name="T7" fmla="*/ 10 h 33"/>
                  <a:gd name="T8" fmla="*/ 25 w 34"/>
                  <a:gd name="T9" fmla="*/ 8 h 33"/>
                  <a:gd name="T10" fmla="*/ 21 w 34"/>
                  <a:gd name="T11" fmla="*/ 5 h 33"/>
                  <a:gd name="T12" fmla="*/ 18 w 34"/>
                  <a:gd name="T13" fmla="*/ 3 h 33"/>
                  <a:gd name="T14" fmla="*/ 15 w 34"/>
                  <a:gd name="T15" fmla="*/ 0 h 33"/>
                  <a:gd name="T16" fmla="*/ 14 w 34"/>
                  <a:gd name="T17" fmla="*/ 0 h 33"/>
                  <a:gd name="T18" fmla="*/ 0 w 34"/>
                  <a:gd name="T19" fmla="*/ 18 h 33"/>
                  <a:gd name="T20" fmla="*/ 2 w 34"/>
                  <a:gd name="T21" fmla="*/ 19 h 33"/>
                  <a:gd name="T22" fmla="*/ 5 w 34"/>
                  <a:gd name="T23" fmla="*/ 21 h 33"/>
                  <a:gd name="T24" fmla="*/ 8 w 34"/>
                  <a:gd name="T25" fmla="*/ 23 h 33"/>
                  <a:gd name="T26" fmla="*/ 11 w 34"/>
                  <a:gd name="T27" fmla="*/ 26 h 33"/>
                  <a:gd name="T28" fmla="*/ 14 w 34"/>
                  <a:gd name="T29" fmla="*/ 28 h 33"/>
                  <a:gd name="T30" fmla="*/ 17 w 34"/>
                  <a:gd name="T31" fmla="*/ 30 h 33"/>
                  <a:gd name="T32" fmla="*/ 20 w 34"/>
                  <a:gd name="T33" fmla="*/ 33 h 33"/>
                  <a:gd name="T34" fmla="*/ 20 w 34"/>
                  <a:gd name="T35" fmla="*/ 33 h 33"/>
                  <a:gd name="T36" fmla="*/ 34 w 34"/>
                  <a:gd name="T37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3">
                    <a:moveTo>
                      <a:pt x="34" y="15"/>
                    </a:moveTo>
                    <a:lnTo>
                      <a:pt x="34" y="15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1" y="26"/>
                    </a:lnTo>
                    <a:lnTo>
                      <a:pt x="14" y="28"/>
                    </a:lnTo>
                    <a:lnTo>
                      <a:pt x="17" y="30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10"/>
              <p:cNvSpPr>
                <a:spLocks/>
              </p:cNvSpPr>
              <p:nvPr/>
            </p:nvSpPr>
            <p:spPr bwMode="auto">
              <a:xfrm>
                <a:off x="4751" y="392"/>
                <a:ext cx="31" cy="30"/>
              </a:xfrm>
              <a:custGeom>
                <a:avLst/>
                <a:gdLst>
                  <a:gd name="T0" fmla="*/ 31 w 31"/>
                  <a:gd name="T1" fmla="*/ 13 h 30"/>
                  <a:gd name="T2" fmla="*/ 30 w 31"/>
                  <a:gd name="T3" fmla="*/ 12 h 30"/>
                  <a:gd name="T4" fmla="*/ 27 w 31"/>
                  <a:gd name="T5" fmla="*/ 9 h 30"/>
                  <a:gd name="T6" fmla="*/ 24 w 31"/>
                  <a:gd name="T7" fmla="*/ 7 h 30"/>
                  <a:gd name="T8" fmla="*/ 20 w 31"/>
                  <a:gd name="T9" fmla="*/ 4 h 30"/>
                  <a:gd name="T10" fmla="*/ 17 w 31"/>
                  <a:gd name="T11" fmla="*/ 2 h 30"/>
                  <a:gd name="T12" fmla="*/ 14 w 31"/>
                  <a:gd name="T13" fmla="*/ 0 h 30"/>
                  <a:gd name="T14" fmla="*/ 0 w 31"/>
                  <a:gd name="T15" fmla="*/ 18 h 30"/>
                  <a:gd name="T16" fmla="*/ 3 w 31"/>
                  <a:gd name="T17" fmla="*/ 20 h 30"/>
                  <a:gd name="T18" fmla="*/ 7 w 31"/>
                  <a:gd name="T19" fmla="*/ 22 h 30"/>
                  <a:gd name="T20" fmla="*/ 10 w 31"/>
                  <a:gd name="T21" fmla="*/ 25 h 30"/>
                  <a:gd name="T22" fmla="*/ 12 w 31"/>
                  <a:gd name="T23" fmla="*/ 27 h 30"/>
                  <a:gd name="T24" fmla="*/ 15 w 31"/>
                  <a:gd name="T25" fmla="*/ 30 h 30"/>
                  <a:gd name="T26" fmla="*/ 16 w 31"/>
                  <a:gd name="T27" fmla="*/ 30 h 30"/>
                  <a:gd name="T28" fmla="*/ 31 w 31"/>
                  <a:gd name="T2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0">
                    <a:moveTo>
                      <a:pt x="31" y="13"/>
                    </a:moveTo>
                    <a:lnTo>
                      <a:pt x="30" y="12"/>
                    </a:lnTo>
                    <a:lnTo>
                      <a:pt x="27" y="9"/>
                    </a:lnTo>
                    <a:lnTo>
                      <a:pt x="24" y="7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2" y="27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11"/>
              <p:cNvSpPr>
                <a:spLocks/>
              </p:cNvSpPr>
              <p:nvPr/>
            </p:nvSpPr>
            <p:spPr bwMode="auto">
              <a:xfrm>
                <a:off x="4783" y="421"/>
                <a:ext cx="30" cy="30"/>
              </a:xfrm>
              <a:custGeom>
                <a:avLst/>
                <a:gdLst>
                  <a:gd name="T0" fmla="*/ 30 w 30"/>
                  <a:gd name="T1" fmla="*/ 17 h 30"/>
                  <a:gd name="T2" fmla="*/ 30 w 30"/>
                  <a:gd name="T3" fmla="*/ 17 h 30"/>
                  <a:gd name="T4" fmla="*/ 29 w 30"/>
                  <a:gd name="T5" fmla="*/ 15 h 30"/>
                  <a:gd name="T6" fmla="*/ 28 w 30"/>
                  <a:gd name="T7" fmla="*/ 13 h 30"/>
                  <a:gd name="T8" fmla="*/ 26 w 30"/>
                  <a:gd name="T9" fmla="*/ 11 h 30"/>
                  <a:gd name="T10" fmla="*/ 25 w 30"/>
                  <a:gd name="T11" fmla="*/ 10 h 30"/>
                  <a:gd name="T12" fmla="*/ 24 w 30"/>
                  <a:gd name="T13" fmla="*/ 8 h 30"/>
                  <a:gd name="T14" fmla="*/ 22 w 30"/>
                  <a:gd name="T15" fmla="*/ 6 h 30"/>
                  <a:gd name="T16" fmla="*/ 21 w 30"/>
                  <a:gd name="T17" fmla="*/ 5 h 30"/>
                  <a:gd name="T18" fmla="*/ 19 w 30"/>
                  <a:gd name="T19" fmla="*/ 3 h 30"/>
                  <a:gd name="T20" fmla="*/ 18 w 30"/>
                  <a:gd name="T21" fmla="*/ 1 h 30"/>
                  <a:gd name="T22" fmla="*/ 16 w 30"/>
                  <a:gd name="T23" fmla="*/ 0 h 30"/>
                  <a:gd name="T24" fmla="*/ 16 w 30"/>
                  <a:gd name="T25" fmla="*/ 0 h 30"/>
                  <a:gd name="T26" fmla="*/ 0 w 30"/>
                  <a:gd name="T27" fmla="*/ 16 h 30"/>
                  <a:gd name="T28" fmla="*/ 0 w 30"/>
                  <a:gd name="T29" fmla="*/ 16 h 30"/>
                  <a:gd name="T30" fmla="*/ 1 w 30"/>
                  <a:gd name="T31" fmla="*/ 17 h 30"/>
                  <a:gd name="T32" fmla="*/ 3 w 30"/>
                  <a:gd name="T33" fmla="*/ 18 h 30"/>
                  <a:gd name="T34" fmla="*/ 4 w 30"/>
                  <a:gd name="T35" fmla="*/ 20 h 30"/>
                  <a:gd name="T36" fmla="*/ 5 w 30"/>
                  <a:gd name="T37" fmla="*/ 21 h 30"/>
                  <a:gd name="T38" fmla="*/ 6 w 30"/>
                  <a:gd name="T39" fmla="*/ 23 h 30"/>
                  <a:gd name="T40" fmla="*/ 8 w 30"/>
                  <a:gd name="T41" fmla="*/ 24 h 30"/>
                  <a:gd name="T42" fmla="*/ 9 w 30"/>
                  <a:gd name="T43" fmla="*/ 26 h 30"/>
                  <a:gd name="T44" fmla="*/ 10 w 30"/>
                  <a:gd name="T45" fmla="*/ 27 h 30"/>
                  <a:gd name="T46" fmla="*/ 11 w 30"/>
                  <a:gd name="T47" fmla="*/ 29 h 30"/>
                  <a:gd name="T48" fmla="*/ 12 w 30"/>
                  <a:gd name="T49" fmla="*/ 30 h 30"/>
                  <a:gd name="T50" fmla="*/ 12 w 30"/>
                  <a:gd name="T51" fmla="*/ 30 h 30"/>
                  <a:gd name="T52" fmla="*/ 30 w 30"/>
                  <a:gd name="T53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30">
                    <a:moveTo>
                      <a:pt x="30" y="17"/>
                    </a:moveTo>
                    <a:lnTo>
                      <a:pt x="30" y="17"/>
                    </a:lnTo>
                    <a:lnTo>
                      <a:pt x="29" y="15"/>
                    </a:lnTo>
                    <a:lnTo>
                      <a:pt x="28" y="13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0" y="27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12"/>
              <p:cNvSpPr>
                <a:spLocks/>
              </p:cNvSpPr>
              <p:nvPr/>
            </p:nvSpPr>
            <p:spPr bwMode="auto">
              <a:xfrm>
                <a:off x="4795" y="438"/>
                <a:ext cx="32" cy="33"/>
              </a:xfrm>
              <a:custGeom>
                <a:avLst/>
                <a:gdLst>
                  <a:gd name="T0" fmla="*/ 32 w 32"/>
                  <a:gd name="T1" fmla="*/ 22 h 33"/>
                  <a:gd name="T2" fmla="*/ 32 w 32"/>
                  <a:gd name="T3" fmla="*/ 21 h 33"/>
                  <a:gd name="T4" fmla="*/ 30 w 32"/>
                  <a:gd name="T5" fmla="*/ 19 h 33"/>
                  <a:gd name="T6" fmla="*/ 30 w 32"/>
                  <a:gd name="T7" fmla="*/ 17 h 33"/>
                  <a:gd name="T8" fmla="*/ 28 w 32"/>
                  <a:gd name="T9" fmla="*/ 15 h 33"/>
                  <a:gd name="T10" fmla="*/ 27 w 32"/>
                  <a:gd name="T11" fmla="*/ 13 h 33"/>
                  <a:gd name="T12" fmla="*/ 26 w 32"/>
                  <a:gd name="T13" fmla="*/ 11 h 33"/>
                  <a:gd name="T14" fmla="*/ 25 w 32"/>
                  <a:gd name="T15" fmla="*/ 9 h 33"/>
                  <a:gd name="T16" fmla="*/ 24 w 32"/>
                  <a:gd name="T17" fmla="*/ 7 h 33"/>
                  <a:gd name="T18" fmla="*/ 22 w 32"/>
                  <a:gd name="T19" fmla="*/ 6 h 33"/>
                  <a:gd name="T20" fmla="*/ 21 w 32"/>
                  <a:gd name="T21" fmla="*/ 4 h 33"/>
                  <a:gd name="T22" fmla="*/ 20 w 32"/>
                  <a:gd name="T23" fmla="*/ 2 h 33"/>
                  <a:gd name="T24" fmla="*/ 18 w 32"/>
                  <a:gd name="T25" fmla="*/ 0 h 33"/>
                  <a:gd name="T26" fmla="*/ 0 w 32"/>
                  <a:gd name="T27" fmla="*/ 13 h 33"/>
                  <a:gd name="T28" fmla="*/ 1 w 32"/>
                  <a:gd name="T29" fmla="*/ 15 h 33"/>
                  <a:gd name="T30" fmla="*/ 2 w 32"/>
                  <a:gd name="T31" fmla="*/ 16 h 33"/>
                  <a:gd name="T32" fmla="*/ 3 w 32"/>
                  <a:gd name="T33" fmla="*/ 18 h 33"/>
                  <a:gd name="T34" fmla="*/ 4 w 32"/>
                  <a:gd name="T35" fmla="*/ 20 h 33"/>
                  <a:gd name="T36" fmla="*/ 6 w 32"/>
                  <a:gd name="T37" fmla="*/ 21 h 33"/>
                  <a:gd name="T38" fmla="*/ 7 w 32"/>
                  <a:gd name="T39" fmla="*/ 23 h 33"/>
                  <a:gd name="T40" fmla="*/ 8 w 32"/>
                  <a:gd name="T41" fmla="*/ 25 h 33"/>
                  <a:gd name="T42" fmla="*/ 9 w 32"/>
                  <a:gd name="T43" fmla="*/ 26 h 33"/>
                  <a:gd name="T44" fmla="*/ 10 w 32"/>
                  <a:gd name="T45" fmla="*/ 28 h 33"/>
                  <a:gd name="T46" fmla="*/ 11 w 32"/>
                  <a:gd name="T47" fmla="*/ 30 h 33"/>
                  <a:gd name="T48" fmla="*/ 12 w 32"/>
                  <a:gd name="T49" fmla="*/ 32 h 33"/>
                  <a:gd name="T50" fmla="*/ 12 w 32"/>
                  <a:gd name="T51" fmla="*/ 33 h 33"/>
                  <a:gd name="T52" fmla="*/ 32 w 32"/>
                  <a:gd name="T5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33">
                    <a:moveTo>
                      <a:pt x="32" y="22"/>
                    </a:moveTo>
                    <a:lnTo>
                      <a:pt x="32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1" y="30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13"/>
              <p:cNvSpPr>
                <a:spLocks/>
              </p:cNvSpPr>
              <p:nvPr/>
            </p:nvSpPr>
            <p:spPr bwMode="auto">
              <a:xfrm>
                <a:off x="4817" y="481"/>
                <a:ext cx="28" cy="26"/>
              </a:xfrm>
              <a:custGeom>
                <a:avLst/>
                <a:gdLst>
                  <a:gd name="T0" fmla="*/ 28 w 28"/>
                  <a:gd name="T1" fmla="*/ 17 h 26"/>
                  <a:gd name="T2" fmla="*/ 28 w 28"/>
                  <a:gd name="T3" fmla="*/ 17 h 26"/>
                  <a:gd name="T4" fmla="*/ 26 w 28"/>
                  <a:gd name="T5" fmla="*/ 13 h 26"/>
                  <a:gd name="T6" fmla="*/ 25 w 28"/>
                  <a:gd name="T7" fmla="*/ 10 h 26"/>
                  <a:gd name="T8" fmla="*/ 23 w 28"/>
                  <a:gd name="T9" fmla="*/ 7 h 26"/>
                  <a:gd name="T10" fmla="*/ 22 w 28"/>
                  <a:gd name="T11" fmla="*/ 3 h 26"/>
                  <a:gd name="T12" fmla="*/ 21 w 28"/>
                  <a:gd name="T13" fmla="*/ 0 h 26"/>
                  <a:gd name="T14" fmla="*/ 0 w 28"/>
                  <a:gd name="T15" fmla="*/ 10 h 26"/>
                  <a:gd name="T16" fmla="*/ 1 w 28"/>
                  <a:gd name="T17" fmla="*/ 13 h 26"/>
                  <a:gd name="T18" fmla="*/ 3 w 28"/>
                  <a:gd name="T19" fmla="*/ 16 h 26"/>
                  <a:gd name="T20" fmla="*/ 4 w 28"/>
                  <a:gd name="T21" fmla="*/ 20 h 26"/>
                  <a:gd name="T22" fmla="*/ 6 w 28"/>
                  <a:gd name="T23" fmla="*/ 23 h 26"/>
                  <a:gd name="T24" fmla="*/ 7 w 28"/>
                  <a:gd name="T25" fmla="*/ 26 h 26"/>
                  <a:gd name="T26" fmla="*/ 7 w 28"/>
                  <a:gd name="T27" fmla="*/ 26 h 26"/>
                  <a:gd name="T28" fmla="*/ 28 w 28"/>
                  <a:gd name="T2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6">
                    <a:moveTo>
                      <a:pt x="28" y="17"/>
                    </a:moveTo>
                    <a:lnTo>
                      <a:pt x="28" y="17"/>
                    </a:lnTo>
                    <a:lnTo>
                      <a:pt x="26" y="13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2" y="3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4" y="20"/>
                    </a:lnTo>
                    <a:lnTo>
                      <a:pt x="6" y="2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14"/>
              <p:cNvSpPr>
                <a:spLocks/>
              </p:cNvSpPr>
              <p:nvPr/>
            </p:nvSpPr>
            <p:spPr bwMode="auto">
              <a:xfrm>
                <a:off x="4824" y="498"/>
                <a:ext cx="33" cy="35"/>
              </a:xfrm>
              <a:custGeom>
                <a:avLst/>
                <a:gdLst>
                  <a:gd name="T0" fmla="*/ 33 w 33"/>
                  <a:gd name="T1" fmla="*/ 21 h 35"/>
                  <a:gd name="T2" fmla="*/ 32 w 33"/>
                  <a:gd name="T3" fmla="*/ 20 h 35"/>
                  <a:gd name="T4" fmla="*/ 32 w 33"/>
                  <a:gd name="T5" fmla="*/ 20 h 35"/>
                  <a:gd name="T6" fmla="*/ 31 w 33"/>
                  <a:gd name="T7" fmla="*/ 19 h 35"/>
                  <a:gd name="T8" fmla="*/ 31 w 33"/>
                  <a:gd name="T9" fmla="*/ 18 h 35"/>
                  <a:gd name="T10" fmla="*/ 30 w 33"/>
                  <a:gd name="T11" fmla="*/ 18 h 35"/>
                  <a:gd name="T12" fmla="*/ 30 w 33"/>
                  <a:gd name="T13" fmla="*/ 17 h 35"/>
                  <a:gd name="T14" fmla="*/ 29 w 33"/>
                  <a:gd name="T15" fmla="*/ 16 h 35"/>
                  <a:gd name="T16" fmla="*/ 29 w 33"/>
                  <a:gd name="T17" fmla="*/ 15 h 35"/>
                  <a:gd name="T18" fmla="*/ 28 w 33"/>
                  <a:gd name="T19" fmla="*/ 14 h 35"/>
                  <a:gd name="T20" fmla="*/ 27 w 33"/>
                  <a:gd name="T21" fmla="*/ 12 h 35"/>
                  <a:gd name="T22" fmla="*/ 26 w 33"/>
                  <a:gd name="T23" fmla="*/ 10 h 35"/>
                  <a:gd name="T24" fmla="*/ 25 w 33"/>
                  <a:gd name="T25" fmla="*/ 8 h 35"/>
                  <a:gd name="T26" fmla="*/ 24 w 33"/>
                  <a:gd name="T27" fmla="*/ 5 h 35"/>
                  <a:gd name="T28" fmla="*/ 22 w 33"/>
                  <a:gd name="T29" fmla="*/ 2 h 35"/>
                  <a:gd name="T30" fmla="*/ 21 w 33"/>
                  <a:gd name="T31" fmla="*/ 0 h 35"/>
                  <a:gd name="T32" fmla="*/ 0 w 33"/>
                  <a:gd name="T33" fmla="*/ 9 h 35"/>
                  <a:gd name="T34" fmla="*/ 2 w 33"/>
                  <a:gd name="T35" fmla="*/ 12 h 35"/>
                  <a:gd name="T36" fmla="*/ 3 w 33"/>
                  <a:gd name="T37" fmla="*/ 15 h 35"/>
                  <a:gd name="T38" fmla="*/ 4 w 33"/>
                  <a:gd name="T39" fmla="*/ 18 h 35"/>
                  <a:gd name="T40" fmla="*/ 6 w 33"/>
                  <a:gd name="T41" fmla="*/ 21 h 35"/>
                  <a:gd name="T42" fmla="*/ 7 w 33"/>
                  <a:gd name="T43" fmla="*/ 23 h 35"/>
                  <a:gd name="T44" fmla="*/ 9 w 33"/>
                  <a:gd name="T45" fmla="*/ 26 h 35"/>
                  <a:gd name="T46" fmla="*/ 9 w 33"/>
                  <a:gd name="T47" fmla="*/ 27 h 35"/>
                  <a:gd name="T48" fmla="*/ 10 w 33"/>
                  <a:gd name="T49" fmla="*/ 28 h 35"/>
                  <a:gd name="T50" fmla="*/ 11 w 33"/>
                  <a:gd name="T51" fmla="*/ 29 h 35"/>
                  <a:gd name="T52" fmla="*/ 11 w 33"/>
                  <a:gd name="T53" fmla="*/ 30 h 35"/>
                  <a:gd name="T54" fmla="*/ 12 w 33"/>
                  <a:gd name="T55" fmla="*/ 31 h 35"/>
                  <a:gd name="T56" fmla="*/ 13 w 33"/>
                  <a:gd name="T57" fmla="*/ 32 h 35"/>
                  <a:gd name="T58" fmla="*/ 14 w 33"/>
                  <a:gd name="T59" fmla="*/ 34 h 35"/>
                  <a:gd name="T60" fmla="*/ 15 w 33"/>
                  <a:gd name="T61" fmla="*/ 35 h 35"/>
                  <a:gd name="T62" fmla="*/ 15 w 33"/>
                  <a:gd name="T63" fmla="*/ 35 h 35"/>
                  <a:gd name="T64" fmla="*/ 33 w 33"/>
                  <a:gd name="T6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35">
                    <a:moveTo>
                      <a:pt x="33" y="21"/>
                    </a:moveTo>
                    <a:lnTo>
                      <a:pt x="32" y="20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5" y="8"/>
                    </a:lnTo>
                    <a:lnTo>
                      <a:pt x="24" y="5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4" y="18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15"/>
              <p:cNvSpPr>
                <a:spLocks/>
              </p:cNvSpPr>
              <p:nvPr/>
            </p:nvSpPr>
            <p:spPr bwMode="auto">
              <a:xfrm>
                <a:off x="4863" y="528"/>
                <a:ext cx="33" cy="30"/>
              </a:xfrm>
              <a:custGeom>
                <a:avLst/>
                <a:gdLst>
                  <a:gd name="T0" fmla="*/ 33 w 33"/>
                  <a:gd name="T1" fmla="*/ 18 h 30"/>
                  <a:gd name="T2" fmla="*/ 33 w 33"/>
                  <a:gd name="T3" fmla="*/ 18 h 30"/>
                  <a:gd name="T4" fmla="*/ 32 w 33"/>
                  <a:gd name="T5" fmla="*/ 17 h 30"/>
                  <a:gd name="T6" fmla="*/ 31 w 33"/>
                  <a:gd name="T7" fmla="*/ 15 h 30"/>
                  <a:gd name="T8" fmla="*/ 30 w 33"/>
                  <a:gd name="T9" fmla="*/ 14 h 30"/>
                  <a:gd name="T10" fmla="*/ 29 w 33"/>
                  <a:gd name="T11" fmla="*/ 13 h 30"/>
                  <a:gd name="T12" fmla="*/ 27 w 33"/>
                  <a:gd name="T13" fmla="*/ 11 h 30"/>
                  <a:gd name="T14" fmla="*/ 26 w 33"/>
                  <a:gd name="T15" fmla="*/ 10 h 30"/>
                  <a:gd name="T16" fmla="*/ 25 w 33"/>
                  <a:gd name="T17" fmla="*/ 9 h 30"/>
                  <a:gd name="T18" fmla="*/ 24 w 33"/>
                  <a:gd name="T19" fmla="*/ 8 h 30"/>
                  <a:gd name="T20" fmla="*/ 23 w 33"/>
                  <a:gd name="T21" fmla="*/ 7 h 30"/>
                  <a:gd name="T22" fmla="*/ 22 w 33"/>
                  <a:gd name="T23" fmla="*/ 7 h 30"/>
                  <a:gd name="T24" fmla="*/ 20 w 33"/>
                  <a:gd name="T25" fmla="*/ 6 h 30"/>
                  <a:gd name="T26" fmla="*/ 19 w 33"/>
                  <a:gd name="T27" fmla="*/ 5 h 30"/>
                  <a:gd name="T28" fmla="*/ 18 w 33"/>
                  <a:gd name="T29" fmla="*/ 4 h 30"/>
                  <a:gd name="T30" fmla="*/ 17 w 33"/>
                  <a:gd name="T31" fmla="*/ 4 h 30"/>
                  <a:gd name="T32" fmla="*/ 15 w 33"/>
                  <a:gd name="T33" fmla="*/ 3 h 30"/>
                  <a:gd name="T34" fmla="*/ 14 w 33"/>
                  <a:gd name="T35" fmla="*/ 3 h 30"/>
                  <a:gd name="T36" fmla="*/ 12 w 33"/>
                  <a:gd name="T37" fmla="*/ 1 h 30"/>
                  <a:gd name="T38" fmla="*/ 10 w 33"/>
                  <a:gd name="T39" fmla="*/ 1 h 30"/>
                  <a:gd name="T40" fmla="*/ 8 w 33"/>
                  <a:gd name="T41" fmla="*/ 0 h 30"/>
                  <a:gd name="T42" fmla="*/ 0 w 33"/>
                  <a:gd name="T43" fmla="*/ 21 h 30"/>
                  <a:gd name="T44" fmla="*/ 1 w 33"/>
                  <a:gd name="T45" fmla="*/ 21 h 30"/>
                  <a:gd name="T46" fmla="*/ 3 w 33"/>
                  <a:gd name="T47" fmla="*/ 22 h 30"/>
                  <a:gd name="T48" fmla="*/ 5 w 33"/>
                  <a:gd name="T49" fmla="*/ 23 h 30"/>
                  <a:gd name="T50" fmla="*/ 5 w 33"/>
                  <a:gd name="T51" fmla="*/ 24 h 30"/>
                  <a:gd name="T52" fmla="*/ 6 w 33"/>
                  <a:gd name="T53" fmla="*/ 24 h 30"/>
                  <a:gd name="T54" fmla="*/ 7 w 33"/>
                  <a:gd name="T55" fmla="*/ 24 h 30"/>
                  <a:gd name="T56" fmla="*/ 7 w 33"/>
                  <a:gd name="T57" fmla="*/ 25 h 30"/>
                  <a:gd name="T58" fmla="*/ 8 w 33"/>
                  <a:gd name="T59" fmla="*/ 25 h 30"/>
                  <a:gd name="T60" fmla="*/ 9 w 33"/>
                  <a:gd name="T61" fmla="*/ 26 h 30"/>
                  <a:gd name="T62" fmla="*/ 10 w 33"/>
                  <a:gd name="T63" fmla="*/ 26 h 30"/>
                  <a:gd name="T64" fmla="*/ 10 w 33"/>
                  <a:gd name="T65" fmla="*/ 26 h 30"/>
                  <a:gd name="T66" fmla="*/ 10 w 33"/>
                  <a:gd name="T67" fmla="*/ 27 h 30"/>
                  <a:gd name="T68" fmla="*/ 11 w 33"/>
                  <a:gd name="T69" fmla="*/ 27 h 30"/>
                  <a:gd name="T70" fmla="*/ 11 w 33"/>
                  <a:gd name="T71" fmla="*/ 28 h 30"/>
                  <a:gd name="T72" fmla="*/ 12 w 33"/>
                  <a:gd name="T73" fmla="*/ 28 h 30"/>
                  <a:gd name="T74" fmla="*/ 12 w 33"/>
                  <a:gd name="T75" fmla="*/ 28 h 30"/>
                  <a:gd name="T76" fmla="*/ 12 w 33"/>
                  <a:gd name="T77" fmla="*/ 29 h 30"/>
                  <a:gd name="T78" fmla="*/ 13 w 33"/>
                  <a:gd name="T79" fmla="*/ 29 h 30"/>
                  <a:gd name="T80" fmla="*/ 13 w 33"/>
                  <a:gd name="T81" fmla="*/ 30 h 30"/>
                  <a:gd name="T82" fmla="*/ 13 w 33"/>
                  <a:gd name="T83" fmla="*/ 30 h 30"/>
                  <a:gd name="T84" fmla="*/ 33 w 33"/>
                  <a:gd name="T8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" h="30">
                    <a:moveTo>
                      <a:pt x="33" y="18"/>
                    </a:moveTo>
                    <a:lnTo>
                      <a:pt x="33" y="18"/>
                    </a:lnTo>
                    <a:lnTo>
                      <a:pt x="32" y="17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16"/>
              <p:cNvSpPr>
                <a:spLocks/>
              </p:cNvSpPr>
              <p:nvPr/>
            </p:nvSpPr>
            <p:spPr bwMode="auto">
              <a:xfrm>
                <a:off x="4876" y="546"/>
                <a:ext cx="26" cy="28"/>
              </a:xfrm>
              <a:custGeom>
                <a:avLst/>
                <a:gdLst>
                  <a:gd name="T0" fmla="*/ 26 w 26"/>
                  <a:gd name="T1" fmla="*/ 26 h 28"/>
                  <a:gd name="T2" fmla="*/ 26 w 26"/>
                  <a:gd name="T3" fmla="*/ 26 h 28"/>
                  <a:gd name="T4" fmla="*/ 26 w 26"/>
                  <a:gd name="T5" fmla="*/ 24 h 28"/>
                  <a:gd name="T6" fmla="*/ 26 w 26"/>
                  <a:gd name="T7" fmla="*/ 22 h 28"/>
                  <a:gd name="T8" fmla="*/ 25 w 26"/>
                  <a:gd name="T9" fmla="*/ 20 h 28"/>
                  <a:gd name="T10" fmla="*/ 25 w 26"/>
                  <a:gd name="T11" fmla="*/ 19 h 28"/>
                  <a:gd name="T12" fmla="*/ 25 w 26"/>
                  <a:gd name="T13" fmla="*/ 17 h 28"/>
                  <a:gd name="T14" fmla="*/ 25 w 26"/>
                  <a:gd name="T15" fmla="*/ 15 h 28"/>
                  <a:gd name="T16" fmla="*/ 24 w 26"/>
                  <a:gd name="T17" fmla="*/ 13 h 28"/>
                  <a:gd name="T18" fmla="*/ 24 w 26"/>
                  <a:gd name="T19" fmla="*/ 12 h 28"/>
                  <a:gd name="T20" fmla="*/ 24 w 26"/>
                  <a:gd name="T21" fmla="*/ 10 h 28"/>
                  <a:gd name="T22" fmla="*/ 23 w 26"/>
                  <a:gd name="T23" fmla="*/ 8 h 28"/>
                  <a:gd name="T24" fmla="*/ 23 w 26"/>
                  <a:gd name="T25" fmla="*/ 7 h 28"/>
                  <a:gd name="T26" fmla="*/ 22 w 26"/>
                  <a:gd name="T27" fmla="*/ 5 h 28"/>
                  <a:gd name="T28" fmla="*/ 21 w 26"/>
                  <a:gd name="T29" fmla="*/ 3 h 28"/>
                  <a:gd name="T30" fmla="*/ 21 w 26"/>
                  <a:gd name="T31" fmla="*/ 2 h 28"/>
                  <a:gd name="T32" fmla="*/ 20 w 26"/>
                  <a:gd name="T33" fmla="*/ 0 h 28"/>
                  <a:gd name="T34" fmla="*/ 0 w 26"/>
                  <a:gd name="T35" fmla="*/ 12 h 28"/>
                  <a:gd name="T36" fmla="*/ 0 w 26"/>
                  <a:gd name="T37" fmla="*/ 12 h 28"/>
                  <a:gd name="T38" fmla="*/ 1 w 26"/>
                  <a:gd name="T39" fmla="*/ 13 h 28"/>
                  <a:gd name="T40" fmla="*/ 1 w 26"/>
                  <a:gd name="T41" fmla="*/ 13 h 28"/>
                  <a:gd name="T42" fmla="*/ 1 w 26"/>
                  <a:gd name="T43" fmla="*/ 14 h 28"/>
                  <a:gd name="T44" fmla="*/ 1 w 26"/>
                  <a:gd name="T45" fmla="*/ 15 h 28"/>
                  <a:gd name="T46" fmla="*/ 2 w 26"/>
                  <a:gd name="T47" fmla="*/ 16 h 28"/>
                  <a:gd name="T48" fmla="*/ 2 w 26"/>
                  <a:gd name="T49" fmla="*/ 17 h 28"/>
                  <a:gd name="T50" fmla="*/ 2 w 26"/>
                  <a:gd name="T51" fmla="*/ 18 h 28"/>
                  <a:gd name="T52" fmla="*/ 2 w 26"/>
                  <a:gd name="T53" fmla="*/ 19 h 28"/>
                  <a:gd name="T54" fmla="*/ 2 w 26"/>
                  <a:gd name="T55" fmla="*/ 20 h 28"/>
                  <a:gd name="T56" fmla="*/ 3 w 26"/>
                  <a:gd name="T57" fmla="*/ 21 h 28"/>
                  <a:gd name="T58" fmla="*/ 3 w 26"/>
                  <a:gd name="T59" fmla="*/ 23 h 28"/>
                  <a:gd name="T60" fmla="*/ 3 w 26"/>
                  <a:gd name="T61" fmla="*/ 24 h 28"/>
                  <a:gd name="T62" fmla="*/ 3 w 26"/>
                  <a:gd name="T63" fmla="*/ 26 h 28"/>
                  <a:gd name="T64" fmla="*/ 3 w 26"/>
                  <a:gd name="T65" fmla="*/ 27 h 28"/>
                  <a:gd name="T66" fmla="*/ 3 w 26"/>
                  <a:gd name="T67" fmla="*/ 28 h 28"/>
                  <a:gd name="T68" fmla="*/ 26 w 26"/>
                  <a:gd name="T6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28">
                    <a:moveTo>
                      <a:pt x="26" y="26"/>
                    </a:moveTo>
                    <a:lnTo>
                      <a:pt x="26" y="26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17"/>
              <p:cNvSpPr>
                <a:spLocks/>
              </p:cNvSpPr>
              <p:nvPr/>
            </p:nvSpPr>
            <p:spPr bwMode="auto">
              <a:xfrm>
                <a:off x="4879" y="595"/>
                <a:ext cx="23" cy="10"/>
              </a:xfrm>
              <a:custGeom>
                <a:avLst/>
                <a:gdLst>
                  <a:gd name="T0" fmla="*/ 22 w 23"/>
                  <a:gd name="T1" fmla="*/ 10 h 10"/>
                  <a:gd name="T2" fmla="*/ 22 w 23"/>
                  <a:gd name="T3" fmla="*/ 10 h 10"/>
                  <a:gd name="T4" fmla="*/ 23 w 23"/>
                  <a:gd name="T5" fmla="*/ 6 h 10"/>
                  <a:gd name="T6" fmla="*/ 23 w 23"/>
                  <a:gd name="T7" fmla="*/ 2 h 10"/>
                  <a:gd name="T8" fmla="*/ 23 w 23"/>
                  <a:gd name="T9" fmla="*/ 1 h 10"/>
                  <a:gd name="T10" fmla="*/ 0 w 23"/>
                  <a:gd name="T11" fmla="*/ 0 h 10"/>
                  <a:gd name="T12" fmla="*/ 0 w 23"/>
                  <a:gd name="T13" fmla="*/ 1 h 10"/>
                  <a:gd name="T14" fmla="*/ 0 w 23"/>
                  <a:gd name="T15" fmla="*/ 5 h 10"/>
                  <a:gd name="T16" fmla="*/ 0 w 23"/>
                  <a:gd name="T17" fmla="*/ 9 h 10"/>
                  <a:gd name="T18" fmla="*/ 0 w 23"/>
                  <a:gd name="T19" fmla="*/ 9 h 10"/>
                  <a:gd name="T20" fmla="*/ 22 w 23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0">
                    <a:moveTo>
                      <a:pt x="22" y="10"/>
                    </a:moveTo>
                    <a:lnTo>
                      <a:pt x="22" y="10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18"/>
              <p:cNvSpPr>
                <a:spLocks/>
              </p:cNvSpPr>
              <p:nvPr/>
            </p:nvSpPr>
            <p:spPr bwMode="auto">
              <a:xfrm>
                <a:off x="4878" y="604"/>
                <a:ext cx="23" cy="37"/>
              </a:xfrm>
              <a:custGeom>
                <a:avLst/>
                <a:gdLst>
                  <a:gd name="T0" fmla="*/ 23 w 23"/>
                  <a:gd name="T1" fmla="*/ 37 h 37"/>
                  <a:gd name="T2" fmla="*/ 23 w 23"/>
                  <a:gd name="T3" fmla="*/ 34 h 37"/>
                  <a:gd name="T4" fmla="*/ 23 w 23"/>
                  <a:gd name="T5" fmla="*/ 29 h 37"/>
                  <a:gd name="T6" fmla="*/ 23 w 23"/>
                  <a:gd name="T7" fmla="*/ 25 h 37"/>
                  <a:gd name="T8" fmla="*/ 23 w 23"/>
                  <a:gd name="T9" fmla="*/ 21 h 37"/>
                  <a:gd name="T10" fmla="*/ 23 w 23"/>
                  <a:gd name="T11" fmla="*/ 17 h 37"/>
                  <a:gd name="T12" fmla="*/ 23 w 23"/>
                  <a:gd name="T13" fmla="*/ 13 h 37"/>
                  <a:gd name="T14" fmla="*/ 23 w 23"/>
                  <a:gd name="T15" fmla="*/ 9 h 37"/>
                  <a:gd name="T16" fmla="*/ 23 w 23"/>
                  <a:gd name="T17" fmla="*/ 5 h 37"/>
                  <a:gd name="T18" fmla="*/ 23 w 23"/>
                  <a:gd name="T19" fmla="*/ 1 h 37"/>
                  <a:gd name="T20" fmla="*/ 1 w 23"/>
                  <a:gd name="T21" fmla="*/ 0 h 37"/>
                  <a:gd name="T22" fmla="*/ 1 w 23"/>
                  <a:gd name="T23" fmla="*/ 4 h 37"/>
                  <a:gd name="T24" fmla="*/ 0 w 23"/>
                  <a:gd name="T25" fmla="*/ 8 h 37"/>
                  <a:gd name="T26" fmla="*/ 0 w 23"/>
                  <a:gd name="T27" fmla="*/ 12 h 37"/>
                  <a:gd name="T28" fmla="*/ 0 w 23"/>
                  <a:gd name="T29" fmla="*/ 17 h 37"/>
                  <a:gd name="T30" fmla="*/ 0 w 23"/>
                  <a:gd name="T31" fmla="*/ 21 h 37"/>
                  <a:gd name="T32" fmla="*/ 0 w 23"/>
                  <a:gd name="T33" fmla="*/ 25 h 37"/>
                  <a:gd name="T34" fmla="*/ 0 w 23"/>
                  <a:gd name="T35" fmla="*/ 30 h 37"/>
                  <a:gd name="T36" fmla="*/ 0 w 23"/>
                  <a:gd name="T37" fmla="*/ 34 h 37"/>
                  <a:gd name="T38" fmla="*/ 0 w 23"/>
                  <a:gd name="T39" fmla="*/ 37 h 37"/>
                  <a:gd name="T40" fmla="*/ 23 w 23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37">
                    <a:moveTo>
                      <a:pt x="23" y="37"/>
                    </a:moveTo>
                    <a:lnTo>
                      <a:pt x="23" y="34"/>
                    </a:lnTo>
                    <a:lnTo>
                      <a:pt x="23" y="29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1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19"/>
              <p:cNvSpPr>
                <a:spLocks/>
              </p:cNvSpPr>
              <p:nvPr/>
            </p:nvSpPr>
            <p:spPr bwMode="auto">
              <a:xfrm>
                <a:off x="4880" y="663"/>
                <a:ext cx="23" cy="8"/>
              </a:xfrm>
              <a:custGeom>
                <a:avLst/>
                <a:gdLst>
                  <a:gd name="T0" fmla="*/ 23 w 23"/>
                  <a:gd name="T1" fmla="*/ 6 h 8"/>
                  <a:gd name="T2" fmla="*/ 23 w 23"/>
                  <a:gd name="T3" fmla="*/ 6 h 8"/>
                  <a:gd name="T4" fmla="*/ 22 w 23"/>
                  <a:gd name="T5" fmla="*/ 2 h 8"/>
                  <a:gd name="T6" fmla="*/ 22 w 23"/>
                  <a:gd name="T7" fmla="*/ 0 h 8"/>
                  <a:gd name="T8" fmla="*/ 0 w 23"/>
                  <a:gd name="T9" fmla="*/ 2 h 8"/>
                  <a:gd name="T10" fmla="*/ 0 w 23"/>
                  <a:gd name="T11" fmla="*/ 4 h 8"/>
                  <a:gd name="T12" fmla="*/ 0 w 23"/>
                  <a:gd name="T13" fmla="*/ 8 h 8"/>
                  <a:gd name="T14" fmla="*/ 0 w 23"/>
                  <a:gd name="T15" fmla="*/ 8 h 8"/>
                  <a:gd name="T16" fmla="*/ 23 w 23"/>
                  <a:gd name="T1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8">
                    <a:moveTo>
                      <a:pt x="23" y="6"/>
                    </a:moveTo>
                    <a:lnTo>
                      <a:pt x="23" y="6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20"/>
              <p:cNvSpPr>
                <a:spLocks/>
              </p:cNvSpPr>
              <p:nvPr/>
            </p:nvSpPr>
            <p:spPr bwMode="auto">
              <a:xfrm>
                <a:off x="4880" y="669"/>
                <a:ext cx="31" cy="43"/>
              </a:xfrm>
              <a:custGeom>
                <a:avLst/>
                <a:gdLst>
                  <a:gd name="T0" fmla="*/ 31 w 31"/>
                  <a:gd name="T1" fmla="*/ 35 h 43"/>
                  <a:gd name="T2" fmla="*/ 31 w 31"/>
                  <a:gd name="T3" fmla="*/ 34 h 43"/>
                  <a:gd name="T4" fmla="*/ 30 w 31"/>
                  <a:gd name="T5" fmla="*/ 33 h 43"/>
                  <a:gd name="T6" fmla="*/ 30 w 31"/>
                  <a:gd name="T7" fmla="*/ 32 h 43"/>
                  <a:gd name="T8" fmla="*/ 29 w 31"/>
                  <a:gd name="T9" fmla="*/ 30 h 43"/>
                  <a:gd name="T10" fmla="*/ 29 w 31"/>
                  <a:gd name="T11" fmla="*/ 29 h 43"/>
                  <a:gd name="T12" fmla="*/ 28 w 31"/>
                  <a:gd name="T13" fmla="*/ 28 h 43"/>
                  <a:gd name="T14" fmla="*/ 28 w 31"/>
                  <a:gd name="T15" fmla="*/ 26 h 43"/>
                  <a:gd name="T16" fmla="*/ 28 w 31"/>
                  <a:gd name="T17" fmla="*/ 25 h 43"/>
                  <a:gd name="T18" fmla="*/ 27 w 31"/>
                  <a:gd name="T19" fmla="*/ 23 h 43"/>
                  <a:gd name="T20" fmla="*/ 27 w 31"/>
                  <a:gd name="T21" fmla="*/ 22 h 43"/>
                  <a:gd name="T22" fmla="*/ 26 w 31"/>
                  <a:gd name="T23" fmla="*/ 21 h 43"/>
                  <a:gd name="T24" fmla="*/ 26 w 31"/>
                  <a:gd name="T25" fmla="*/ 19 h 43"/>
                  <a:gd name="T26" fmla="*/ 26 w 31"/>
                  <a:gd name="T27" fmla="*/ 18 h 43"/>
                  <a:gd name="T28" fmla="*/ 25 w 31"/>
                  <a:gd name="T29" fmla="*/ 16 h 43"/>
                  <a:gd name="T30" fmla="*/ 25 w 31"/>
                  <a:gd name="T31" fmla="*/ 15 h 43"/>
                  <a:gd name="T32" fmla="*/ 25 w 31"/>
                  <a:gd name="T33" fmla="*/ 13 h 43"/>
                  <a:gd name="T34" fmla="*/ 24 w 31"/>
                  <a:gd name="T35" fmla="*/ 10 h 43"/>
                  <a:gd name="T36" fmla="*/ 24 w 31"/>
                  <a:gd name="T37" fmla="*/ 6 h 43"/>
                  <a:gd name="T38" fmla="*/ 23 w 31"/>
                  <a:gd name="T39" fmla="*/ 3 h 43"/>
                  <a:gd name="T40" fmla="*/ 23 w 31"/>
                  <a:gd name="T41" fmla="*/ 0 h 43"/>
                  <a:gd name="T42" fmla="*/ 0 w 31"/>
                  <a:gd name="T43" fmla="*/ 2 h 43"/>
                  <a:gd name="T44" fmla="*/ 1 w 31"/>
                  <a:gd name="T45" fmla="*/ 6 h 43"/>
                  <a:gd name="T46" fmla="*/ 1 w 31"/>
                  <a:gd name="T47" fmla="*/ 10 h 43"/>
                  <a:gd name="T48" fmla="*/ 2 w 31"/>
                  <a:gd name="T49" fmla="*/ 13 h 43"/>
                  <a:gd name="T50" fmla="*/ 3 w 31"/>
                  <a:gd name="T51" fmla="*/ 17 h 43"/>
                  <a:gd name="T52" fmla="*/ 3 w 31"/>
                  <a:gd name="T53" fmla="*/ 19 h 43"/>
                  <a:gd name="T54" fmla="*/ 3 w 31"/>
                  <a:gd name="T55" fmla="*/ 21 h 43"/>
                  <a:gd name="T56" fmla="*/ 4 w 31"/>
                  <a:gd name="T57" fmla="*/ 22 h 43"/>
                  <a:gd name="T58" fmla="*/ 4 w 31"/>
                  <a:gd name="T59" fmla="*/ 24 h 43"/>
                  <a:gd name="T60" fmla="*/ 4 w 31"/>
                  <a:gd name="T61" fmla="*/ 26 h 43"/>
                  <a:gd name="T62" fmla="*/ 5 w 31"/>
                  <a:gd name="T63" fmla="*/ 28 h 43"/>
                  <a:gd name="T64" fmla="*/ 5 w 31"/>
                  <a:gd name="T65" fmla="*/ 30 h 43"/>
                  <a:gd name="T66" fmla="*/ 6 w 31"/>
                  <a:gd name="T67" fmla="*/ 31 h 43"/>
                  <a:gd name="T68" fmla="*/ 6 w 31"/>
                  <a:gd name="T69" fmla="*/ 33 h 43"/>
                  <a:gd name="T70" fmla="*/ 7 w 31"/>
                  <a:gd name="T71" fmla="*/ 35 h 43"/>
                  <a:gd name="T72" fmla="*/ 7 w 31"/>
                  <a:gd name="T73" fmla="*/ 36 h 43"/>
                  <a:gd name="T74" fmla="*/ 8 w 31"/>
                  <a:gd name="T75" fmla="*/ 38 h 43"/>
                  <a:gd name="T76" fmla="*/ 8 w 31"/>
                  <a:gd name="T77" fmla="*/ 40 h 43"/>
                  <a:gd name="T78" fmla="*/ 9 w 31"/>
                  <a:gd name="T79" fmla="*/ 41 h 43"/>
                  <a:gd name="T80" fmla="*/ 10 w 31"/>
                  <a:gd name="T81" fmla="*/ 43 h 43"/>
                  <a:gd name="T82" fmla="*/ 10 w 31"/>
                  <a:gd name="T83" fmla="*/ 43 h 43"/>
                  <a:gd name="T84" fmla="*/ 31 w 31"/>
                  <a:gd name="T85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" h="43">
                    <a:moveTo>
                      <a:pt x="31" y="35"/>
                    </a:moveTo>
                    <a:lnTo>
                      <a:pt x="31" y="34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9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21"/>
              <p:cNvSpPr>
                <a:spLocks/>
              </p:cNvSpPr>
              <p:nvPr/>
            </p:nvSpPr>
            <p:spPr bwMode="auto">
              <a:xfrm>
                <a:off x="4902" y="721"/>
                <a:ext cx="47" cy="46"/>
              </a:xfrm>
              <a:custGeom>
                <a:avLst/>
                <a:gdLst>
                  <a:gd name="T0" fmla="*/ 47 w 47"/>
                  <a:gd name="T1" fmla="*/ 28 h 46"/>
                  <a:gd name="T2" fmla="*/ 47 w 47"/>
                  <a:gd name="T3" fmla="*/ 28 h 46"/>
                  <a:gd name="T4" fmla="*/ 45 w 47"/>
                  <a:gd name="T5" fmla="*/ 27 h 46"/>
                  <a:gd name="T6" fmla="*/ 44 w 47"/>
                  <a:gd name="T7" fmla="*/ 26 h 46"/>
                  <a:gd name="T8" fmla="*/ 43 w 47"/>
                  <a:gd name="T9" fmla="*/ 25 h 46"/>
                  <a:gd name="T10" fmla="*/ 41 w 47"/>
                  <a:gd name="T11" fmla="*/ 24 h 46"/>
                  <a:gd name="T12" fmla="*/ 40 w 47"/>
                  <a:gd name="T13" fmla="*/ 23 h 46"/>
                  <a:gd name="T14" fmla="*/ 38 w 47"/>
                  <a:gd name="T15" fmla="*/ 22 h 46"/>
                  <a:gd name="T16" fmla="*/ 37 w 47"/>
                  <a:gd name="T17" fmla="*/ 20 h 46"/>
                  <a:gd name="T18" fmla="*/ 36 w 47"/>
                  <a:gd name="T19" fmla="*/ 19 h 46"/>
                  <a:gd name="T20" fmla="*/ 35 w 47"/>
                  <a:gd name="T21" fmla="*/ 18 h 46"/>
                  <a:gd name="T22" fmla="*/ 34 w 47"/>
                  <a:gd name="T23" fmla="*/ 17 h 46"/>
                  <a:gd name="T24" fmla="*/ 33 w 47"/>
                  <a:gd name="T25" fmla="*/ 16 h 46"/>
                  <a:gd name="T26" fmla="*/ 31 w 47"/>
                  <a:gd name="T27" fmla="*/ 15 h 46"/>
                  <a:gd name="T28" fmla="*/ 30 w 47"/>
                  <a:gd name="T29" fmla="*/ 14 h 46"/>
                  <a:gd name="T30" fmla="*/ 29 w 47"/>
                  <a:gd name="T31" fmla="*/ 13 h 46"/>
                  <a:gd name="T32" fmla="*/ 28 w 47"/>
                  <a:gd name="T33" fmla="*/ 12 h 46"/>
                  <a:gd name="T34" fmla="*/ 27 w 47"/>
                  <a:gd name="T35" fmla="*/ 11 h 46"/>
                  <a:gd name="T36" fmla="*/ 26 w 47"/>
                  <a:gd name="T37" fmla="*/ 10 h 46"/>
                  <a:gd name="T38" fmla="*/ 25 w 47"/>
                  <a:gd name="T39" fmla="*/ 9 h 46"/>
                  <a:gd name="T40" fmla="*/ 24 w 47"/>
                  <a:gd name="T41" fmla="*/ 8 h 46"/>
                  <a:gd name="T42" fmla="*/ 23 w 47"/>
                  <a:gd name="T43" fmla="*/ 7 h 46"/>
                  <a:gd name="T44" fmla="*/ 22 w 47"/>
                  <a:gd name="T45" fmla="*/ 5 h 46"/>
                  <a:gd name="T46" fmla="*/ 22 w 47"/>
                  <a:gd name="T47" fmla="*/ 5 h 46"/>
                  <a:gd name="T48" fmla="*/ 21 w 47"/>
                  <a:gd name="T49" fmla="*/ 3 h 46"/>
                  <a:gd name="T50" fmla="*/ 20 w 47"/>
                  <a:gd name="T51" fmla="*/ 2 h 46"/>
                  <a:gd name="T52" fmla="*/ 19 w 47"/>
                  <a:gd name="T53" fmla="*/ 1 h 46"/>
                  <a:gd name="T54" fmla="*/ 19 w 47"/>
                  <a:gd name="T55" fmla="*/ 0 h 46"/>
                  <a:gd name="T56" fmla="*/ 0 w 47"/>
                  <a:gd name="T57" fmla="*/ 13 h 46"/>
                  <a:gd name="T58" fmla="*/ 0 w 47"/>
                  <a:gd name="T59" fmla="*/ 14 h 46"/>
                  <a:gd name="T60" fmla="*/ 2 w 47"/>
                  <a:gd name="T61" fmla="*/ 16 h 46"/>
                  <a:gd name="T62" fmla="*/ 3 w 47"/>
                  <a:gd name="T63" fmla="*/ 17 h 46"/>
                  <a:gd name="T64" fmla="*/ 4 w 47"/>
                  <a:gd name="T65" fmla="*/ 19 h 46"/>
                  <a:gd name="T66" fmla="*/ 5 w 47"/>
                  <a:gd name="T67" fmla="*/ 20 h 46"/>
                  <a:gd name="T68" fmla="*/ 6 w 47"/>
                  <a:gd name="T69" fmla="*/ 21 h 46"/>
                  <a:gd name="T70" fmla="*/ 7 w 47"/>
                  <a:gd name="T71" fmla="*/ 23 h 46"/>
                  <a:gd name="T72" fmla="*/ 8 w 47"/>
                  <a:gd name="T73" fmla="*/ 24 h 46"/>
                  <a:gd name="T74" fmla="*/ 9 w 47"/>
                  <a:gd name="T75" fmla="*/ 25 h 46"/>
                  <a:gd name="T76" fmla="*/ 10 w 47"/>
                  <a:gd name="T77" fmla="*/ 27 h 46"/>
                  <a:gd name="T78" fmla="*/ 12 w 47"/>
                  <a:gd name="T79" fmla="*/ 28 h 46"/>
                  <a:gd name="T80" fmla="*/ 13 w 47"/>
                  <a:gd name="T81" fmla="*/ 29 h 46"/>
                  <a:gd name="T82" fmla="*/ 14 w 47"/>
                  <a:gd name="T83" fmla="*/ 30 h 46"/>
                  <a:gd name="T84" fmla="*/ 16 w 47"/>
                  <a:gd name="T85" fmla="*/ 32 h 46"/>
                  <a:gd name="T86" fmla="*/ 17 w 47"/>
                  <a:gd name="T87" fmla="*/ 33 h 46"/>
                  <a:gd name="T88" fmla="*/ 18 w 47"/>
                  <a:gd name="T89" fmla="*/ 34 h 46"/>
                  <a:gd name="T90" fmla="*/ 20 w 47"/>
                  <a:gd name="T91" fmla="*/ 35 h 46"/>
                  <a:gd name="T92" fmla="*/ 21 w 47"/>
                  <a:gd name="T93" fmla="*/ 37 h 46"/>
                  <a:gd name="T94" fmla="*/ 23 w 47"/>
                  <a:gd name="T95" fmla="*/ 38 h 46"/>
                  <a:gd name="T96" fmla="*/ 24 w 47"/>
                  <a:gd name="T97" fmla="*/ 39 h 46"/>
                  <a:gd name="T98" fmla="*/ 25 w 47"/>
                  <a:gd name="T99" fmla="*/ 40 h 46"/>
                  <a:gd name="T100" fmla="*/ 27 w 47"/>
                  <a:gd name="T101" fmla="*/ 41 h 46"/>
                  <a:gd name="T102" fmla="*/ 28 w 47"/>
                  <a:gd name="T103" fmla="*/ 43 h 46"/>
                  <a:gd name="T104" fmla="*/ 30 w 47"/>
                  <a:gd name="T105" fmla="*/ 44 h 46"/>
                  <a:gd name="T106" fmla="*/ 32 w 47"/>
                  <a:gd name="T107" fmla="*/ 45 h 46"/>
                  <a:gd name="T108" fmla="*/ 33 w 47"/>
                  <a:gd name="T109" fmla="*/ 46 h 46"/>
                  <a:gd name="T110" fmla="*/ 33 w 47"/>
                  <a:gd name="T111" fmla="*/ 46 h 46"/>
                  <a:gd name="T112" fmla="*/ 47 w 47"/>
                  <a:gd name="T113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" h="46">
                    <a:moveTo>
                      <a:pt x="47" y="28"/>
                    </a:moveTo>
                    <a:lnTo>
                      <a:pt x="47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3" y="25"/>
                    </a:lnTo>
                    <a:lnTo>
                      <a:pt x="41" y="24"/>
                    </a:lnTo>
                    <a:lnTo>
                      <a:pt x="40" y="23"/>
                    </a:lnTo>
                    <a:lnTo>
                      <a:pt x="38" y="22"/>
                    </a:lnTo>
                    <a:lnTo>
                      <a:pt x="37" y="20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9" y="25"/>
                    </a:lnTo>
                    <a:lnTo>
                      <a:pt x="10" y="27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6" y="32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20" y="35"/>
                    </a:lnTo>
                    <a:lnTo>
                      <a:pt x="21" y="37"/>
                    </a:lnTo>
                    <a:lnTo>
                      <a:pt x="23" y="38"/>
                    </a:lnTo>
                    <a:lnTo>
                      <a:pt x="24" y="39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3"/>
                    </a:lnTo>
                    <a:lnTo>
                      <a:pt x="30" y="44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22"/>
              <p:cNvSpPr>
                <a:spLocks/>
              </p:cNvSpPr>
              <p:nvPr/>
            </p:nvSpPr>
            <p:spPr bwMode="auto">
              <a:xfrm>
                <a:off x="4935" y="749"/>
                <a:ext cx="15" cy="19"/>
              </a:xfrm>
              <a:custGeom>
                <a:avLst/>
                <a:gdLst>
                  <a:gd name="T0" fmla="*/ 15 w 15"/>
                  <a:gd name="T1" fmla="*/ 1 h 19"/>
                  <a:gd name="T2" fmla="*/ 2 w 15"/>
                  <a:gd name="T3" fmla="*/ 19 h 19"/>
                  <a:gd name="T4" fmla="*/ 0 w 15"/>
                  <a:gd name="T5" fmla="*/ 18 h 19"/>
                  <a:gd name="T6" fmla="*/ 14 w 15"/>
                  <a:gd name="T7" fmla="*/ 0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2" y="19"/>
                    </a:lnTo>
                    <a:lnTo>
                      <a:pt x="0" y="18"/>
                    </a:lnTo>
                    <a:lnTo>
                      <a:pt x="14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23"/>
              <p:cNvSpPr>
                <a:spLocks/>
              </p:cNvSpPr>
              <p:nvPr/>
            </p:nvSpPr>
            <p:spPr bwMode="auto">
              <a:xfrm>
                <a:off x="4957" y="762"/>
                <a:ext cx="51" cy="40"/>
              </a:xfrm>
              <a:custGeom>
                <a:avLst/>
                <a:gdLst>
                  <a:gd name="T0" fmla="*/ 51 w 51"/>
                  <a:gd name="T1" fmla="*/ 19 h 40"/>
                  <a:gd name="T2" fmla="*/ 48 w 51"/>
                  <a:gd name="T3" fmla="*/ 18 h 40"/>
                  <a:gd name="T4" fmla="*/ 43 w 51"/>
                  <a:gd name="T5" fmla="*/ 16 h 40"/>
                  <a:gd name="T6" fmla="*/ 38 w 51"/>
                  <a:gd name="T7" fmla="*/ 14 h 40"/>
                  <a:gd name="T8" fmla="*/ 33 w 51"/>
                  <a:gd name="T9" fmla="*/ 11 h 40"/>
                  <a:gd name="T10" fmla="*/ 28 w 51"/>
                  <a:gd name="T11" fmla="*/ 9 h 40"/>
                  <a:gd name="T12" fmla="*/ 24 w 51"/>
                  <a:gd name="T13" fmla="*/ 7 h 40"/>
                  <a:gd name="T14" fmla="*/ 20 w 51"/>
                  <a:gd name="T15" fmla="*/ 4 h 40"/>
                  <a:gd name="T16" fmla="*/ 16 w 51"/>
                  <a:gd name="T17" fmla="*/ 2 h 40"/>
                  <a:gd name="T18" fmla="*/ 12 w 51"/>
                  <a:gd name="T19" fmla="*/ 0 h 40"/>
                  <a:gd name="T20" fmla="*/ 12 w 51"/>
                  <a:gd name="T21" fmla="*/ 0 h 40"/>
                  <a:gd name="T22" fmla="*/ 0 w 51"/>
                  <a:gd name="T23" fmla="*/ 19 h 40"/>
                  <a:gd name="T24" fmla="*/ 0 w 51"/>
                  <a:gd name="T25" fmla="*/ 20 h 40"/>
                  <a:gd name="T26" fmla="*/ 5 w 51"/>
                  <a:gd name="T27" fmla="*/ 22 h 40"/>
                  <a:gd name="T28" fmla="*/ 9 w 51"/>
                  <a:gd name="T29" fmla="*/ 24 h 40"/>
                  <a:gd name="T30" fmla="*/ 14 w 51"/>
                  <a:gd name="T31" fmla="*/ 27 h 40"/>
                  <a:gd name="T32" fmla="*/ 18 w 51"/>
                  <a:gd name="T33" fmla="*/ 29 h 40"/>
                  <a:gd name="T34" fmla="*/ 23 w 51"/>
                  <a:gd name="T35" fmla="*/ 31 h 40"/>
                  <a:gd name="T36" fmla="*/ 28 w 51"/>
                  <a:gd name="T37" fmla="*/ 34 h 40"/>
                  <a:gd name="T38" fmla="*/ 33 w 51"/>
                  <a:gd name="T39" fmla="*/ 36 h 40"/>
                  <a:gd name="T40" fmla="*/ 39 w 51"/>
                  <a:gd name="T41" fmla="*/ 39 h 40"/>
                  <a:gd name="T42" fmla="*/ 42 w 51"/>
                  <a:gd name="T43" fmla="*/ 40 h 40"/>
                  <a:gd name="T44" fmla="*/ 51 w 51"/>
                  <a:gd name="T45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0">
                    <a:moveTo>
                      <a:pt x="51" y="19"/>
                    </a:moveTo>
                    <a:lnTo>
                      <a:pt x="48" y="18"/>
                    </a:lnTo>
                    <a:lnTo>
                      <a:pt x="43" y="16"/>
                    </a:lnTo>
                    <a:lnTo>
                      <a:pt x="38" y="14"/>
                    </a:lnTo>
                    <a:lnTo>
                      <a:pt x="33" y="11"/>
                    </a:lnTo>
                    <a:lnTo>
                      <a:pt x="28" y="9"/>
                    </a:lnTo>
                    <a:lnTo>
                      <a:pt x="24" y="7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4" y="27"/>
                    </a:lnTo>
                    <a:lnTo>
                      <a:pt x="18" y="29"/>
                    </a:lnTo>
                    <a:lnTo>
                      <a:pt x="23" y="31"/>
                    </a:lnTo>
                    <a:lnTo>
                      <a:pt x="28" y="34"/>
                    </a:lnTo>
                    <a:lnTo>
                      <a:pt x="33" y="36"/>
                    </a:lnTo>
                    <a:lnTo>
                      <a:pt x="39" y="39"/>
                    </a:lnTo>
                    <a:lnTo>
                      <a:pt x="42" y="40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24"/>
              <p:cNvSpPr>
                <a:spLocks/>
              </p:cNvSpPr>
              <p:nvPr/>
            </p:nvSpPr>
            <p:spPr bwMode="auto">
              <a:xfrm>
                <a:off x="5020" y="790"/>
                <a:ext cx="51" cy="38"/>
              </a:xfrm>
              <a:custGeom>
                <a:avLst/>
                <a:gdLst>
                  <a:gd name="T0" fmla="*/ 51 w 51"/>
                  <a:gd name="T1" fmla="*/ 17 h 38"/>
                  <a:gd name="T2" fmla="*/ 47 w 51"/>
                  <a:gd name="T3" fmla="*/ 15 h 38"/>
                  <a:gd name="T4" fmla="*/ 41 w 51"/>
                  <a:gd name="T5" fmla="*/ 13 h 38"/>
                  <a:gd name="T6" fmla="*/ 34 w 51"/>
                  <a:gd name="T7" fmla="*/ 10 h 38"/>
                  <a:gd name="T8" fmla="*/ 27 w 51"/>
                  <a:gd name="T9" fmla="*/ 8 h 38"/>
                  <a:gd name="T10" fmla="*/ 21 w 51"/>
                  <a:gd name="T11" fmla="*/ 5 h 38"/>
                  <a:gd name="T12" fmla="*/ 14 w 51"/>
                  <a:gd name="T13" fmla="*/ 2 h 38"/>
                  <a:gd name="T14" fmla="*/ 9 w 51"/>
                  <a:gd name="T15" fmla="*/ 0 h 38"/>
                  <a:gd name="T16" fmla="*/ 0 w 51"/>
                  <a:gd name="T17" fmla="*/ 21 h 38"/>
                  <a:gd name="T18" fmla="*/ 6 w 51"/>
                  <a:gd name="T19" fmla="*/ 23 h 38"/>
                  <a:gd name="T20" fmla="*/ 12 w 51"/>
                  <a:gd name="T21" fmla="*/ 26 h 38"/>
                  <a:gd name="T22" fmla="*/ 19 w 51"/>
                  <a:gd name="T23" fmla="*/ 29 h 38"/>
                  <a:gd name="T24" fmla="*/ 26 w 51"/>
                  <a:gd name="T25" fmla="*/ 31 h 38"/>
                  <a:gd name="T26" fmla="*/ 32 w 51"/>
                  <a:gd name="T27" fmla="*/ 34 h 38"/>
                  <a:gd name="T28" fmla="*/ 39 w 51"/>
                  <a:gd name="T29" fmla="*/ 36 h 38"/>
                  <a:gd name="T30" fmla="*/ 43 w 51"/>
                  <a:gd name="T31" fmla="*/ 38 h 38"/>
                  <a:gd name="T32" fmla="*/ 51 w 51"/>
                  <a:gd name="T33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8">
                    <a:moveTo>
                      <a:pt x="51" y="17"/>
                    </a:moveTo>
                    <a:lnTo>
                      <a:pt x="47" y="15"/>
                    </a:lnTo>
                    <a:lnTo>
                      <a:pt x="41" y="13"/>
                    </a:lnTo>
                    <a:lnTo>
                      <a:pt x="34" y="10"/>
                    </a:lnTo>
                    <a:lnTo>
                      <a:pt x="27" y="8"/>
                    </a:lnTo>
                    <a:lnTo>
                      <a:pt x="21" y="5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0" y="21"/>
                    </a:lnTo>
                    <a:lnTo>
                      <a:pt x="6" y="23"/>
                    </a:lnTo>
                    <a:lnTo>
                      <a:pt x="12" y="26"/>
                    </a:lnTo>
                    <a:lnTo>
                      <a:pt x="19" y="29"/>
                    </a:lnTo>
                    <a:lnTo>
                      <a:pt x="26" y="31"/>
                    </a:lnTo>
                    <a:lnTo>
                      <a:pt x="32" y="34"/>
                    </a:lnTo>
                    <a:lnTo>
                      <a:pt x="39" y="36"/>
                    </a:lnTo>
                    <a:lnTo>
                      <a:pt x="43" y="38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25"/>
              <p:cNvSpPr>
                <a:spLocks/>
              </p:cNvSpPr>
              <p:nvPr/>
            </p:nvSpPr>
            <p:spPr bwMode="auto">
              <a:xfrm>
                <a:off x="5084" y="815"/>
                <a:ext cx="35" cy="32"/>
              </a:xfrm>
              <a:custGeom>
                <a:avLst/>
                <a:gdLst>
                  <a:gd name="T0" fmla="*/ 35 w 35"/>
                  <a:gd name="T1" fmla="*/ 11 h 32"/>
                  <a:gd name="T2" fmla="*/ 35 w 35"/>
                  <a:gd name="T3" fmla="*/ 11 h 32"/>
                  <a:gd name="T4" fmla="*/ 29 w 35"/>
                  <a:gd name="T5" fmla="*/ 8 h 32"/>
                  <a:gd name="T6" fmla="*/ 23 w 35"/>
                  <a:gd name="T7" fmla="*/ 6 h 32"/>
                  <a:gd name="T8" fmla="*/ 17 w 35"/>
                  <a:gd name="T9" fmla="*/ 3 h 32"/>
                  <a:gd name="T10" fmla="*/ 10 w 35"/>
                  <a:gd name="T11" fmla="*/ 1 h 32"/>
                  <a:gd name="T12" fmla="*/ 8 w 35"/>
                  <a:gd name="T13" fmla="*/ 0 h 32"/>
                  <a:gd name="T14" fmla="*/ 0 w 35"/>
                  <a:gd name="T15" fmla="*/ 21 h 32"/>
                  <a:gd name="T16" fmla="*/ 2 w 35"/>
                  <a:gd name="T17" fmla="*/ 22 h 32"/>
                  <a:gd name="T18" fmla="*/ 8 w 35"/>
                  <a:gd name="T19" fmla="*/ 24 h 32"/>
                  <a:gd name="T20" fmla="*/ 14 w 35"/>
                  <a:gd name="T21" fmla="*/ 27 h 32"/>
                  <a:gd name="T22" fmla="*/ 20 w 35"/>
                  <a:gd name="T23" fmla="*/ 29 h 32"/>
                  <a:gd name="T24" fmla="*/ 26 w 35"/>
                  <a:gd name="T25" fmla="*/ 32 h 32"/>
                  <a:gd name="T26" fmla="*/ 26 w 35"/>
                  <a:gd name="T27" fmla="*/ 32 h 32"/>
                  <a:gd name="T28" fmla="*/ 35 w 35"/>
                  <a:gd name="T2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2">
                    <a:moveTo>
                      <a:pt x="35" y="11"/>
                    </a:moveTo>
                    <a:lnTo>
                      <a:pt x="35" y="11"/>
                    </a:lnTo>
                    <a:lnTo>
                      <a:pt x="29" y="8"/>
                    </a:lnTo>
                    <a:lnTo>
                      <a:pt x="23" y="6"/>
                    </a:lnTo>
                    <a:lnTo>
                      <a:pt x="17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21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14" y="27"/>
                    </a:lnTo>
                    <a:lnTo>
                      <a:pt x="20" y="29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26"/>
              <p:cNvSpPr>
                <a:spLocks/>
              </p:cNvSpPr>
              <p:nvPr/>
            </p:nvSpPr>
            <p:spPr bwMode="auto">
              <a:xfrm>
                <a:off x="5110" y="826"/>
                <a:ext cx="25" cy="27"/>
              </a:xfrm>
              <a:custGeom>
                <a:avLst/>
                <a:gdLst>
                  <a:gd name="T0" fmla="*/ 25 w 25"/>
                  <a:gd name="T1" fmla="*/ 6 h 27"/>
                  <a:gd name="T2" fmla="*/ 21 w 25"/>
                  <a:gd name="T3" fmla="*/ 5 h 27"/>
                  <a:gd name="T4" fmla="*/ 15 w 25"/>
                  <a:gd name="T5" fmla="*/ 2 h 27"/>
                  <a:gd name="T6" fmla="*/ 9 w 25"/>
                  <a:gd name="T7" fmla="*/ 0 h 27"/>
                  <a:gd name="T8" fmla="*/ 0 w 25"/>
                  <a:gd name="T9" fmla="*/ 21 h 27"/>
                  <a:gd name="T10" fmla="*/ 6 w 25"/>
                  <a:gd name="T11" fmla="*/ 23 h 27"/>
                  <a:gd name="T12" fmla="*/ 12 w 25"/>
                  <a:gd name="T13" fmla="*/ 25 h 27"/>
                  <a:gd name="T14" fmla="*/ 15 w 25"/>
                  <a:gd name="T15" fmla="*/ 27 h 27"/>
                  <a:gd name="T16" fmla="*/ 25 w 25"/>
                  <a:gd name="T1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5" y="6"/>
                    </a:moveTo>
                    <a:lnTo>
                      <a:pt x="21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0" y="21"/>
                    </a:lnTo>
                    <a:lnTo>
                      <a:pt x="6" y="23"/>
                    </a:lnTo>
                    <a:lnTo>
                      <a:pt x="12" y="25"/>
                    </a:lnTo>
                    <a:lnTo>
                      <a:pt x="15" y="27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27"/>
              <p:cNvSpPr>
                <a:spLocks/>
              </p:cNvSpPr>
              <p:nvPr/>
            </p:nvSpPr>
            <p:spPr bwMode="auto">
              <a:xfrm>
                <a:off x="5145" y="843"/>
                <a:ext cx="46" cy="39"/>
              </a:xfrm>
              <a:custGeom>
                <a:avLst/>
                <a:gdLst>
                  <a:gd name="T0" fmla="*/ 46 w 46"/>
                  <a:gd name="T1" fmla="*/ 21 h 39"/>
                  <a:gd name="T2" fmla="*/ 46 w 46"/>
                  <a:gd name="T3" fmla="*/ 21 h 39"/>
                  <a:gd name="T4" fmla="*/ 44 w 46"/>
                  <a:gd name="T5" fmla="*/ 20 h 39"/>
                  <a:gd name="T6" fmla="*/ 43 w 46"/>
                  <a:gd name="T7" fmla="*/ 19 h 39"/>
                  <a:gd name="T8" fmla="*/ 41 w 46"/>
                  <a:gd name="T9" fmla="*/ 18 h 39"/>
                  <a:gd name="T10" fmla="*/ 39 w 46"/>
                  <a:gd name="T11" fmla="*/ 16 h 39"/>
                  <a:gd name="T12" fmla="*/ 38 w 46"/>
                  <a:gd name="T13" fmla="*/ 15 h 39"/>
                  <a:gd name="T14" fmla="*/ 36 w 46"/>
                  <a:gd name="T15" fmla="*/ 14 h 39"/>
                  <a:gd name="T16" fmla="*/ 34 w 46"/>
                  <a:gd name="T17" fmla="*/ 13 h 39"/>
                  <a:gd name="T18" fmla="*/ 32 w 46"/>
                  <a:gd name="T19" fmla="*/ 12 h 39"/>
                  <a:gd name="T20" fmla="*/ 31 w 46"/>
                  <a:gd name="T21" fmla="*/ 11 h 39"/>
                  <a:gd name="T22" fmla="*/ 28 w 46"/>
                  <a:gd name="T23" fmla="*/ 10 h 39"/>
                  <a:gd name="T24" fmla="*/ 27 w 46"/>
                  <a:gd name="T25" fmla="*/ 8 h 39"/>
                  <a:gd name="T26" fmla="*/ 25 w 46"/>
                  <a:gd name="T27" fmla="*/ 7 h 39"/>
                  <a:gd name="T28" fmla="*/ 23 w 46"/>
                  <a:gd name="T29" fmla="*/ 6 h 39"/>
                  <a:gd name="T30" fmla="*/ 21 w 46"/>
                  <a:gd name="T31" fmla="*/ 5 h 39"/>
                  <a:gd name="T32" fmla="*/ 18 w 46"/>
                  <a:gd name="T33" fmla="*/ 4 h 39"/>
                  <a:gd name="T34" fmla="*/ 16 w 46"/>
                  <a:gd name="T35" fmla="*/ 2 h 39"/>
                  <a:gd name="T36" fmla="*/ 11 w 46"/>
                  <a:gd name="T37" fmla="*/ 0 h 39"/>
                  <a:gd name="T38" fmla="*/ 11 w 46"/>
                  <a:gd name="T39" fmla="*/ 0 h 39"/>
                  <a:gd name="T40" fmla="*/ 0 w 46"/>
                  <a:gd name="T41" fmla="*/ 20 h 39"/>
                  <a:gd name="T42" fmla="*/ 1 w 46"/>
                  <a:gd name="T43" fmla="*/ 20 h 39"/>
                  <a:gd name="T44" fmla="*/ 5 w 46"/>
                  <a:gd name="T45" fmla="*/ 23 h 39"/>
                  <a:gd name="T46" fmla="*/ 7 w 46"/>
                  <a:gd name="T47" fmla="*/ 23 h 39"/>
                  <a:gd name="T48" fmla="*/ 9 w 46"/>
                  <a:gd name="T49" fmla="*/ 25 h 39"/>
                  <a:gd name="T50" fmla="*/ 11 w 46"/>
                  <a:gd name="T51" fmla="*/ 26 h 39"/>
                  <a:gd name="T52" fmla="*/ 13 w 46"/>
                  <a:gd name="T53" fmla="*/ 27 h 39"/>
                  <a:gd name="T54" fmla="*/ 15 w 46"/>
                  <a:gd name="T55" fmla="*/ 28 h 39"/>
                  <a:gd name="T56" fmla="*/ 17 w 46"/>
                  <a:gd name="T57" fmla="*/ 29 h 39"/>
                  <a:gd name="T58" fmla="*/ 19 w 46"/>
                  <a:gd name="T59" fmla="*/ 30 h 39"/>
                  <a:gd name="T60" fmla="*/ 20 w 46"/>
                  <a:gd name="T61" fmla="*/ 31 h 39"/>
                  <a:gd name="T62" fmla="*/ 22 w 46"/>
                  <a:gd name="T63" fmla="*/ 32 h 39"/>
                  <a:gd name="T64" fmla="*/ 23 w 46"/>
                  <a:gd name="T65" fmla="*/ 33 h 39"/>
                  <a:gd name="T66" fmla="*/ 25 w 46"/>
                  <a:gd name="T67" fmla="*/ 34 h 39"/>
                  <a:gd name="T68" fmla="*/ 27 w 46"/>
                  <a:gd name="T69" fmla="*/ 35 h 39"/>
                  <a:gd name="T70" fmla="*/ 28 w 46"/>
                  <a:gd name="T71" fmla="*/ 36 h 39"/>
                  <a:gd name="T72" fmla="*/ 29 w 46"/>
                  <a:gd name="T73" fmla="*/ 37 h 39"/>
                  <a:gd name="T74" fmla="*/ 31 w 46"/>
                  <a:gd name="T75" fmla="*/ 38 h 39"/>
                  <a:gd name="T76" fmla="*/ 32 w 46"/>
                  <a:gd name="T77" fmla="*/ 39 h 39"/>
                  <a:gd name="T78" fmla="*/ 32 w 46"/>
                  <a:gd name="T79" fmla="*/ 39 h 39"/>
                  <a:gd name="T80" fmla="*/ 46 w 46"/>
                  <a:gd name="T81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" h="39">
                    <a:moveTo>
                      <a:pt x="46" y="21"/>
                    </a:moveTo>
                    <a:lnTo>
                      <a:pt x="46" y="21"/>
                    </a:lnTo>
                    <a:lnTo>
                      <a:pt x="44" y="20"/>
                    </a:lnTo>
                    <a:lnTo>
                      <a:pt x="43" y="19"/>
                    </a:lnTo>
                    <a:lnTo>
                      <a:pt x="41" y="18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6" y="14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1" y="11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1" y="26"/>
                    </a:lnTo>
                    <a:lnTo>
                      <a:pt x="13" y="27"/>
                    </a:lnTo>
                    <a:lnTo>
                      <a:pt x="15" y="28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0" y="31"/>
                    </a:lnTo>
                    <a:lnTo>
                      <a:pt x="22" y="32"/>
                    </a:lnTo>
                    <a:lnTo>
                      <a:pt x="23" y="33"/>
                    </a:lnTo>
                    <a:lnTo>
                      <a:pt x="25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9" y="37"/>
                    </a:lnTo>
                    <a:lnTo>
                      <a:pt x="31" y="38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28"/>
              <p:cNvSpPr>
                <a:spLocks/>
              </p:cNvSpPr>
              <p:nvPr/>
            </p:nvSpPr>
            <p:spPr bwMode="auto">
              <a:xfrm>
                <a:off x="5177" y="864"/>
                <a:ext cx="19" cy="22"/>
              </a:xfrm>
              <a:custGeom>
                <a:avLst/>
                <a:gdLst>
                  <a:gd name="T0" fmla="*/ 19 w 19"/>
                  <a:gd name="T1" fmla="*/ 4 h 22"/>
                  <a:gd name="T2" fmla="*/ 18 w 19"/>
                  <a:gd name="T3" fmla="*/ 4 h 22"/>
                  <a:gd name="T4" fmla="*/ 17 w 19"/>
                  <a:gd name="T5" fmla="*/ 2 h 22"/>
                  <a:gd name="T6" fmla="*/ 15 w 19"/>
                  <a:gd name="T7" fmla="*/ 1 h 22"/>
                  <a:gd name="T8" fmla="*/ 14 w 19"/>
                  <a:gd name="T9" fmla="*/ 0 h 22"/>
                  <a:gd name="T10" fmla="*/ 0 w 19"/>
                  <a:gd name="T11" fmla="*/ 18 h 22"/>
                  <a:gd name="T12" fmla="*/ 1 w 19"/>
                  <a:gd name="T13" fmla="*/ 19 h 22"/>
                  <a:gd name="T14" fmla="*/ 3 w 19"/>
                  <a:gd name="T15" fmla="*/ 20 h 22"/>
                  <a:gd name="T16" fmla="*/ 4 w 19"/>
                  <a:gd name="T17" fmla="*/ 21 h 22"/>
                  <a:gd name="T18" fmla="*/ 4 w 19"/>
                  <a:gd name="T19" fmla="*/ 22 h 22"/>
                  <a:gd name="T20" fmla="*/ 19 w 19"/>
                  <a:gd name="T2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2">
                    <a:moveTo>
                      <a:pt x="19" y="4"/>
                    </a:moveTo>
                    <a:lnTo>
                      <a:pt x="18" y="4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29"/>
              <p:cNvSpPr>
                <a:spLocks/>
              </p:cNvSpPr>
              <p:nvPr/>
            </p:nvSpPr>
            <p:spPr bwMode="auto">
              <a:xfrm>
                <a:off x="5192" y="890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24 w 24"/>
                  <a:gd name="T3" fmla="*/ 18 h 18"/>
                  <a:gd name="T4" fmla="*/ 24 w 24"/>
                  <a:gd name="T5" fmla="*/ 16 h 18"/>
                  <a:gd name="T6" fmla="*/ 24 w 24"/>
                  <a:gd name="T7" fmla="*/ 14 h 18"/>
                  <a:gd name="T8" fmla="*/ 24 w 24"/>
                  <a:gd name="T9" fmla="*/ 13 h 18"/>
                  <a:gd name="T10" fmla="*/ 24 w 24"/>
                  <a:gd name="T11" fmla="*/ 11 h 18"/>
                  <a:gd name="T12" fmla="*/ 24 w 24"/>
                  <a:gd name="T13" fmla="*/ 10 h 18"/>
                  <a:gd name="T14" fmla="*/ 24 w 24"/>
                  <a:gd name="T15" fmla="*/ 8 h 18"/>
                  <a:gd name="T16" fmla="*/ 23 w 24"/>
                  <a:gd name="T17" fmla="*/ 6 h 18"/>
                  <a:gd name="T18" fmla="*/ 23 w 24"/>
                  <a:gd name="T19" fmla="*/ 5 h 18"/>
                  <a:gd name="T20" fmla="*/ 23 w 24"/>
                  <a:gd name="T21" fmla="*/ 3 h 18"/>
                  <a:gd name="T22" fmla="*/ 22 w 24"/>
                  <a:gd name="T23" fmla="*/ 2 h 18"/>
                  <a:gd name="T24" fmla="*/ 21 w 24"/>
                  <a:gd name="T25" fmla="*/ 1 h 18"/>
                  <a:gd name="T26" fmla="*/ 21 w 24"/>
                  <a:gd name="T27" fmla="*/ 0 h 18"/>
                  <a:gd name="T28" fmla="*/ 1 w 24"/>
                  <a:gd name="T29" fmla="*/ 9 h 18"/>
                  <a:gd name="T30" fmla="*/ 0 w 24"/>
                  <a:gd name="T31" fmla="*/ 9 h 18"/>
                  <a:gd name="T32" fmla="*/ 1 w 24"/>
                  <a:gd name="T33" fmla="*/ 10 h 18"/>
                  <a:gd name="T34" fmla="*/ 1 w 24"/>
                  <a:gd name="T35" fmla="*/ 10 h 18"/>
                  <a:gd name="T36" fmla="*/ 1 w 24"/>
                  <a:gd name="T37" fmla="*/ 11 h 18"/>
                  <a:gd name="T38" fmla="*/ 1 w 24"/>
                  <a:gd name="T39" fmla="*/ 11 h 18"/>
                  <a:gd name="T40" fmla="*/ 1 w 24"/>
                  <a:gd name="T41" fmla="*/ 12 h 18"/>
                  <a:gd name="T42" fmla="*/ 1 w 24"/>
                  <a:gd name="T43" fmla="*/ 13 h 18"/>
                  <a:gd name="T44" fmla="*/ 1 w 24"/>
                  <a:gd name="T45" fmla="*/ 13 h 18"/>
                  <a:gd name="T46" fmla="*/ 1 w 24"/>
                  <a:gd name="T47" fmla="*/ 14 h 18"/>
                  <a:gd name="T48" fmla="*/ 1 w 24"/>
                  <a:gd name="T49" fmla="*/ 15 h 18"/>
                  <a:gd name="T50" fmla="*/ 1 w 24"/>
                  <a:gd name="T51" fmla="*/ 15 h 18"/>
                  <a:gd name="T52" fmla="*/ 1 w 24"/>
                  <a:gd name="T53" fmla="*/ 16 h 18"/>
                  <a:gd name="T54" fmla="*/ 1 w 24"/>
                  <a:gd name="T55" fmla="*/ 16 h 18"/>
                  <a:gd name="T56" fmla="*/ 24 w 24"/>
                  <a:gd name="T5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24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30"/>
              <p:cNvSpPr>
                <a:spLocks/>
              </p:cNvSpPr>
              <p:nvPr/>
            </p:nvSpPr>
            <p:spPr bwMode="auto">
              <a:xfrm>
                <a:off x="5183" y="906"/>
                <a:ext cx="33" cy="37"/>
              </a:xfrm>
              <a:custGeom>
                <a:avLst/>
                <a:gdLst>
                  <a:gd name="T0" fmla="*/ 18 w 33"/>
                  <a:gd name="T1" fmla="*/ 37 h 37"/>
                  <a:gd name="T2" fmla="*/ 19 w 33"/>
                  <a:gd name="T3" fmla="*/ 36 h 37"/>
                  <a:gd name="T4" fmla="*/ 21 w 33"/>
                  <a:gd name="T5" fmla="*/ 33 h 37"/>
                  <a:gd name="T6" fmla="*/ 23 w 33"/>
                  <a:gd name="T7" fmla="*/ 31 h 37"/>
                  <a:gd name="T8" fmla="*/ 23 w 33"/>
                  <a:gd name="T9" fmla="*/ 29 h 37"/>
                  <a:gd name="T10" fmla="*/ 24 w 33"/>
                  <a:gd name="T11" fmla="*/ 28 h 37"/>
                  <a:gd name="T12" fmla="*/ 25 w 33"/>
                  <a:gd name="T13" fmla="*/ 27 h 37"/>
                  <a:gd name="T14" fmla="*/ 26 w 33"/>
                  <a:gd name="T15" fmla="*/ 25 h 37"/>
                  <a:gd name="T16" fmla="*/ 26 w 33"/>
                  <a:gd name="T17" fmla="*/ 24 h 37"/>
                  <a:gd name="T18" fmla="*/ 27 w 33"/>
                  <a:gd name="T19" fmla="*/ 22 h 37"/>
                  <a:gd name="T20" fmla="*/ 28 w 33"/>
                  <a:gd name="T21" fmla="*/ 21 h 37"/>
                  <a:gd name="T22" fmla="*/ 28 w 33"/>
                  <a:gd name="T23" fmla="*/ 19 h 37"/>
                  <a:gd name="T24" fmla="*/ 29 w 33"/>
                  <a:gd name="T25" fmla="*/ 18 h 37"/>
                  <a:gd name="T26" fmla="*/ 30 w 33"/>
                  <a:gd name="T27" fmla="*/ 17 h 37"/>
                  <a:gd name="T28" fmla="*/ 30 w 33"/>
                  <a:gd name="T29" fmla="*/ 15 h 37"/>
                  <a:gd name="T30" fmla="*/ 31 w 33"/>
                  <a:gd name="T31" fmla="*/ 14 h 37"/>
                  <a:gd name="T32" fmla="*/ 31 w 33"/>
                  <a:gd name="T33" fmla="*/ 12 h 37"/>
                  <a:gd name="T34" fmla="*/ 32 w 33"/>
                  <a:gd name="T35" fmla="*/ 11 h 37"/>
                  <a:gd name="T36" fmla="*/ 32 w 33"/>
                  <a:gd name="T37" fmla="*/ 9 h 37"/>
                  <a:gd name="T38" fmla="*/ 32 w 33"/>
                  <a:gd name="T39" fmla="*/ 8 h 37"/>
                  <a:gd name="T40" fmla="*/ 33 w 33"/>
                  <a:gd name="T41" fmla="*/ 6 h 37"/>
                  <a:gd name="T42" fmla="*/ 33 w 33"/>
                  <a:gd name="T43" fmla="*/ 4 h 37"/>
                  <a:gd name="T44" fmla="*/ 33 w 33"/>
                  <a:gd name="T45" fmla="*/ 3 h 37"/>
                  <a:gd name="T46" fmla="*/ 33 w 33"/>
                  <a:gd name="T47" fmla="*/ 2 h 37"/>
                  <a:gd name="T48" fmla="*/ 10 w 33"/>
                  <a:gd name="T49" fmla="*/ 0 h 37"/>
                  <a:gd name="T50" fmla="*/ 10 w 33"/>
                  <a:gd name="T51" fmla="*/ 1 h 37"/>
                  <a:gd name="T52" fmla="*/ 10 w 33"/>
                  <a:gd name="T53" fmla="*/ 1 h 37"/>
                  <a:gd name="T54" fmla="*/ 10 w 33"/>
                  <a:gd name="T55" fmla="*/ 2 h 37"/>
                  <a:gd name="T56" fmla="*/ 10 w 33"/>
                  <a:gd name="T57" fmla="*/ 3 h 37"/>
                  <a:gd name="T58" fmla="*/ 10 w 33"/>
                  <a:gd name="T59" fmla="*/ 4 h 37"/>
                  <a:gd name="T60" fmla="*/ 10 w 33"/>
                  <a:gd name="T61" fmla="*/ 4 h 37"/>
                  <a:gd name="T62" fmla="*/ 9 w 33"/>
                  <a:gd name="T63" fmla="*/ 5 h 37"/>
                  <a:gd name="T64" fmla="*/ 9 w 33"/>
                  <a:gd name="T65" fmla="*/ 6 h 37"/>
                  <a:gd name="T66" fmla="*/ 9 w 33"/>
                  <a:gd name="T67" fmla="*/ 7 h 37"/>
                  <a:gd name="T68" fmla="*/ 8 w 33"/>
                  <a:gd name="T69" fmla="*/ 8 h 37"/>
                  <a:gd name="T70" fmla="*/ 8 w 33"/>
                  <a:gd name="T71" fmla="*/ 9 h 37"/>
                  <a:gd name="T72" fmla="*/ 8 w 33"/>
                  <a:gd name="T73" fmla="*/ 10 h 37"/>
                  <a:gd name="T74" fmla="*/ 7 w 33"/>
                  <a:gd name="T75" fmla="*/ 11 h 37"/>
                  <a:gd name="T76" fmla="*/ 7 w 33"/>
                  <a:gd name="T77" fmla="*/ 12 h 37"/>
                  <a:gd name="T78" fmla="*/ 6 w 33"/>
                  <a:gd name="T79" fmla="*/ 13 h 37"/>
                  <a:gd name="T80" fmla="*/ 5 w 33"/>
                  <a:gd name="T81" fmla="*/ 14 h 37"/>
                  <a:gd name="T82" fmla="*/ 5 w 33"/>
                  <a:gd name="T83" fmla="*/ 16 h 37"/>
                  <a:gd name="T84" fmla="*/ 4 w 33"/>
                  <a:gd name="T85" fmla="*/ 17 h 37"/>
                  <a:gd name="T86" fmla="*/ 4 w 33"/>
                  <a:gd name="T87" fmla="*/ 18 h 37"/>
                  <a:gd name="T88" fmla="*/ 3 w 33"/>
                  <a:gd name="T89" fmla="*/ 19 h 37"/>
                  <a:gd name="T90" fmla="*/ 2 w 33"/>
                  <a:gd name="T91" fmla="*/ 21 h 37"/>
                  <a:gd name="T92" fmla="*/ 0 w 33"/>
                  <a:gd name="T93" fmla="*/ 23 h 37"/>
                  <a:gd name="T94" fmla="*/ 0 w 33"/>
                  <a:gd name="T95" fmla="*/ 24 h 37"/>
                  <a:gd name="T96" fmla="*/ 18 w 33"/>
                  <a:gd name="T9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7">
                    <a:moveTo>
                      <a:pt x="18" y="37"/>
                    </a:moveTo>
                    <a:lnTo>
                      <a:pt x="19" y="36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5" y="27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31"/>
              <p:cNvSpPr>
                <a:spLocks/>
              </p:cNvSpPr>
              <p:nvPr/>
            </p:nvSpPr>
            <p:spPr bwMode="auto">
              <a:xfrm>
                <a:off x="5155" y="948"/>
                <a:ext cx="32" cy="32"/>
              </a:xfrm>
              <a:custGeom>
                <a:avLst/>
                <a:gdLst>
                  <a:gd name="T0" fmla="*/ 23 w 32"/>
                  <a:gd name="T1" fmla="*/ 31 h 32"/>
                  <a:gd name="T2" fmla="*/ 23 w 32"/>
                  <a:gd name="T3" fmla="*/ 31 h 32"/>
                  <a:gd name="T4" fmla="*/ 23 w 32"/>
                  <a:gd name="T5" fmla="*/ 31 h 32"/>
                  <a:gd name="T6" fmla="*/ 23 w 32"/>
                  <a:gd name="T7" fmla="*/ 30 h 32"/>
                  <a:gd name="T8" fmla="*/ 23 w 32"/>
                  <a:gd name="T9" fmla="*/ 30 h 32"/>
                  <a:gd name="T10" fmla="*/ 23 w 32"/>
                  <a:gd name="T11" fmla="*/ 30 h 32"/>
                  <a:gd name="T12" fmla="*/ 23 w 32"/>
                  <a:gd name="T13" fmla="*/ 29 h 32"/>
                  <a:gd name="T14" fmla="*/ 23 w 32"/>
                  <a:gd name="T15" fmla="*/ 29 h 32"/>
                  <a:gd name="T16" fmla="*/ 23 w 32"/>
                  <a:gd name="T17" fmla="*/ 28 h 32"/>
                  <a:gd name="T18" fmla="*/ 24 w 32"/>
                  <a:gd name="T19" fmla="*/ 27 h 32"/>
                  <a:gd name="T20" fmla="*/ 24 w 32"/>
                  <a:gd name="T21" fmla="*/ 27 h 32"/>
                  <a:gd name="T22" fmla="*/ 24 w 32"/>
                  <a:gd name="T23" fmla="*/ 26 h 32"/>
                  <a:gd name="T24" fmla="*/ 25 w 32"/>
                  <a:gd name="T25" fmla="*/ 25 h 32"/>
                  <a:gd name="T26" fmla="*/ 25 w 32"/>
                  <a:gd name="T27" fmla="*/ 25 h 32"/>
                  <a:gd name="T28" fmla="*/ 26 w 32"/>
                  <a:gd name="T29" fmla="*/ 24 h 32"/>
                  <a:gd name="T30" fmla="*/ 26 w 32"/>
                  <a:gd name="T31" fmla="*/ 23 h 32"/>
                  <a:gd name="T32" fmla="*/ 26 w 32"/>
                  <a:gd name="T33" fmla="*/ 22 h 32"/>
                  <a:gd name="T34" fmla="*/ 27 w 32"/>
                  <a:gd name="T35" fmla="*/ 21 h 32"/>
                  <a:gd name="T36" fmla="*/ 28 w 32"/>
                  <a:gd name="T37" fmla="*/ 20 h 32"/>
                  <a:gd name="T38" fmla="*/ 28 w 32"/>
                  <a:gd name="T39" fmla="*/ 19 h 32"/>
                  <a:gd name="T40" fmla="*/ 29 w 32"/>
                  <a:gd name="T41" fmla="*/ 18 h 32"/>
                  <a:gd name="T42" fmla="*/ 30 w 32"/>
                  <a:gd name="T43" fmla="*/ 17 h 32"/>
                  <a:gd name="T44" fmla="*/ 31 w 32"/>
                  <a:gd name="T45" fmla="*/ 15 h 32"/>
                  <a:gd name="T46" fmla="*/ 32 w 32"/>
                  <a:gd name="T47" fmla="*/ 14 h 32"/>
                  <a:gd name="T48" fmla="*/ 14 w 32"/>
                  <a:gd name="T49" fmla="*/ 0 h 32"/>
                  <a:gd name="T50" fmla="*/ 13 w 32"/>
                  <a:gd name="T51" fmla="*/ 2 h 32"/>
                  <a:gd name="T52" fmla="*/ 11 w 32"/>
                  <a:gd name="T53" fmla="*/ 4 h 32"/>
                  <a:gd name="T54" fmla="*/ 11 w 32"/>
                  <a:gd name="T55" fmla="*/ 5 h 32"/>
                  <a:gd name="T56" fmla="*/ 10 w 32"/>
                  <a:gd name="T57" fmla="*/ 6 h 32"/>
                  <a:gd name="T58" fmla="*/ 9 w 32"/>
                  <a:gd name="T59" fmla="*/ 8 h 32"/>
                  <a:gd name="T60" fmla="*/ 8 w 32"/>
                  <a:gd name="T61" fmla="*/ 9 h 32"/>
                  <a:gd name="T62" fmla="*/ 7 w 32"/>
                  <a:gd name="T63" fmla="*/ 10 h 32"/>
                  <a:gd name="T64" fmla="*/ 6 w 32"/>
                  <a:gd name="T65" fmla="*/ 11 h 32"/>
                  <a:gd name="T66" fmla="*/ 6 w 32"/>
                  <a:gd name="T67" fmla="*/ 13 h 32"/>
                  <a:gd name="T68" fmla="*/ 5 w 32"/>
                  <a:gd name="T69" fmla="*/ 14 h 32"/>
                  <a:gd name="T70" fmla="*/ 4 w 32"/>
                  <a:gd name="T71" fmla="*/ 15 h 32"/>
                  <a:gd name="T72" fmla="*/ 4 w 32"/>
                  <a:gd name="T73" fmla="*/ 17 h 32"/>
                  <a:gd name="T74" fmla="*/ 3 w 32"/>
                  <a:gd name="T75" fmla="*/ 18 h 32"/>
                  <a:gd name="T76" fmla="*/ 2 w 32"/>
                  <a:gd name="T77" fmla="*/ 20 h 32"/>
                  <a:gd name="T78" fmla="*/ 2 w 32"/>
                  <a:gd name="T79" fmla="*/ 21 h 32"/>
                  <a:gd name="T80" fmla="*/ 1 w 32"/>
                  <a:gd name="T81" fmla="*/ 22 h 32"/>
                  <a:gd name="T82" fmla="*/ 1 w 32"/>
                  <a:gd name="T83" fmla="*/ 24 h 32"/>
                  <a:gd name="T84" fmla="*/ 1 w 32"/>
                  <a:gd name="T85" fmla="*/ 26 h 32"/>
                  <a:gd name="T86" fmla="*/ 1 w 32"/>
                  <a:gd name="T87" fmla="*/ 27 h 32"/>
                  <a:gd name="T88" fmla="*/ 0 w 32"/>
                  <a:gd name="T89" fmla="*/ 29 h 32"/>
                  <a:gd name="T90" fmla="*/ 0 w 32"/>
                  <a:gd name="T91" fmla="*/ 31 h 32"/>
                  <a:gd name="T92" fmla="*/ 0 w 32"/>
                  <a:gd name="T93" fmla="*/ 32 h 32"/>
                  <a:gd name="T94" fmla="*/ 0 w 32"/>
                  <a:gd name="T95" fmla="*/ 32 h 32"/>
                  <a:gd name="T96" fmla="*/ 23 w 3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32">
                    <a:moveTo>
                      <a:pt x="23" y="31"/>
                    </a:moveTo>
                    <a:lnTo>
                      <a:pt x="23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32"/>
              <p:cNvSpPr>
                <a:spLocks/>
              </p:cNvSpPr>
              <p:nvPr/>
            </p:nvSpPr>
            <p:spPr bwMode="auto">
              <a:xfrm>
                <a:off x="5155" y="979"/>
                <a:ext cx="28" cy="23"/>
              </a:xfrm>
              <a:custGeom>
                <a:avLst/>
                <a:gdLst>
                  <a:gd name="T0" fmla="*/ 28 w 28"/>
                  <a:gd name="T1" fmla="*/ 10 h 23"/>
                  <a:gd name="T2" fmla="*/ 27 w 28"/>
                  <a:gd name="T3" fmla="*/ 9 h 23"/>
                  <a:gd name="T4" fmla="*/ 26 w 28"/>
                  <a:gd name="T5" fmla="*/ 8 h 23"/>
                  <a:gd name="T6" fmla="*/ 26 w 28"/>
                  <a:gd name="T7" fmla="*/ 7 h 23"/>
                  <a:gd name="T8" fmla="*/ 26 w 28"/>
                  <a:gd name="T9" fmla="*/ 6 h 23"/>
                  <a:gd name="T10" fmla="*/ 25 w 28"/>
                  <a:gd name="T11" fmla="*/ 6 h 23"/>
                  <a:gd name="T12" fmla="*/ 25 w 28"/>
                  <a:gd name="T13" fmla="*/ 5 h 23"/>
                  <a:gd name="T14" fmla="*/ 24 w 28"/>
                  <a:gd name="T15" fmla="*/ 4 h 23"/>
                  <a:gd name="T16" fmla="*/ 24 w 28"/>
                  <a:gd name="T17" fmla="*/ 4 h 23"/>
                  <a:gd name="T18" fmla="*/ 24 w 28"/>
                  <a:gd name="T19" fmla="*/ 3 h 23"/>
                  <a:gd name="T20" fmla="*/ 23 w 28"/>
                  <a:gd name="T21" fmla="*/ 2 h 23"/>
                  <a:gd name="T22" fmla="*/ 23 w 28"/>
                  <a:gd name="T23" fmla="*/ 2 h 23"/>
                  <a:gd name="T24" fmla="*/ 23 w 28"/>
                  <a:gd name="T25" fmla="*/ 1 h 23"/>
                  <a:gd name="T26" fmla="*/ 23 w 28"/>
                  <a:gd name="T27" fmla="*/ 1 h 23"/>
                  <a:gd name="T28" fmla="*/ 23 w 28"/>
                  <a:gd name="T29" fmla="*/ 1 h 23"/>
                  <a:gd name="T30" fmla="*/ 23 w 28"/>
                  <a:gd name="T31" fmla="*/ 0 h 23"/>
                  <a:gd name="T32" fmla="*/ 0 w 28"/>
                  <a:gd name="T33" fmla="*/ 1 h 23"/>
                  <a:gd name="T34" fmla="*/ 1 w 28"/>
                  <a:gd name="T35" fmla="*/ 3 h 23"/>
                  <a:gd name="T36" fmla="*/ 1 w 28"/>
                  <a:gd name="T37" fmla="*/ 5 h 23"/>
                  <a:gd name="T38" fmla="*/ 1 w 28"/>
                  <a:gd name="T39" fmla="*/ 6 h 23"/>
                  <a:gd name="T40" fmla="*/ 1 w 28"/>
                  <a:gd name="T41" fmla="*/ 8 h 23"/>
                  <a:gd name="T42" fmla="*/ 2 w 28"/>
                  <a:gd name="T43" fmla="*/ 10 h 23"/>
                  <a:gd name="T44" fmla="*/ 3 w 28"/>
                  <a:gd name="T45" fmla="*/ 11 h 23"/>
                  <a:gd name="T46" fmla="*/ 3 w 28"/>
                  <a:gd name="T47" fmla="*/ 13 h 23"/>
                  <a:gd name="T48" fmla="*/ 4 w 28"/>
                  <a:gd name="T49" fmla="*/ 14 h 23"/>
                  <a:gd name="T50" fmla="*/ 5 w 28"/>
                  <a:gd name="T51" fmla="*/ 16 h 23"/>
                  <a:gd name="T52" fmla="*/ 5 w 28"/>
                  <a:gd name="T53" fmla="*/ 17 h 23"/>
                  <a:gd name="T54" fmla="*/ 6 w 28"/>
                  <a:gd name="T55" fmla="*/ 18 h 23"/>
                  <a:gd name="T56" fmla="*/ 7 w 28"/>
                  <a:gd name="T57" fmla="*/ 20 h 23"/>
                  <a:gd name="T58" fmla="*/ 8 w 28"/>
                  <a:gd name="T59" fmla="*/ 21 h 23"/>
                  <a:gd name="T60" fmla="*/ 9 w 28"/>
                  <a:gd name="T61" fmla="*/ 22 h 23"/>
                  <a:gd name="T62" fmla="*/ 10 w 28"/>
                  <a:gd name="T63" fmla="*/ 23 h 23"/>
                  <a:gd name="T64" fmla="*/ 28 w 28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3">
                    <a:moveTo>
                      <a:pt x="28" y="10"/>
                    </a:moveTo>
                    <a:lnTo>
                      <a:pt x="27" y="9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33"/>
              <p:cNvSpPr>
                <a:spLocks/>
              </p:cNvSpPr>
              <p:nvPr/>
            </p:nvSpPr>
            <p:spPr bwMode="auto">
              <a:xfrm>
                <a:off x="5183" y="1002"/>
                <a:ext cx="15" cy="18"/>
              </a:xfrm>
              <a:custGeom>
                <a:avLst/>
                <a:gdLst>
                  <a:gd name="T0" fmla="*/ 15 w 15"/>
                  <a:gd name="T1" fmla="*/ 0 h 18"/>
                  <a:gd name="T2" fmla="*/ 15 w 15"/>
                  <a:gd name="T3" fmla="*/ 0 h 18"/>
                  <a:gd name="T4" fmla="*/ 14 w 15"/>
                  <a:gd name="T5" fmla="*/ 0 h 18"/>
                  <a:gd name="T6" fmla="*/ 0 w 15"/>
                  <a:gd name="T7" fmla="*/ 18 h 18"/>
                  <a:gd name="T8" fmla="*/ 1 w 15"/>
                  <a:gd name="T9" fmla="*/ 18 h 18"/>
                  <a:gd name="T10" fmla="*/ 1 w 15"/>
                  <a:gd name="T11" fmla="*/ 18 h 18"/>
                  <a:gd name="T12" fmla="*/ 15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15" y="0"/>
                    </a:moveTo>
                    <a:lnTo>
                      <a:pt x="15" y="0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34"/>
              <p:cNvSpPr>
                <a:spLocks/>
              </p:cNvSpPr>
              <p:nvPr/>
            </p:nvSpPr>
            <p:spPr bwMode="auto">
              <a:xfrm>
                <a:off x="5184" y="1002"/>
                <a:ext cx="47" cy="40"/>
              </a:xfrm>
              <a:custGeom>
                <a:avLst/>
                <a:gdLst>
                  <a:gd name="T0" fmla="*/ 47 w 47"/>
                  <a:gd name="T1" fmla="*/ 25 h 40"/>
                  <a:gd name="T2" fmla="*/ 47 w 47"/>
                  <a:gd name="T3" fmla="*/ 25 h 40"/>
                  <a:gd name="T4" fmla="*/ 47 w 47"/>
                  <a:gd name="T5" fmla="*/ 24 h 40"/>
                  <a:gd name="T6" fmla="*/ 46 w 47"/>
                  <a:gd name="T7" fmla="*/ 23 h 40"/>
                  <a:gd name="T8" fmla="*/ 45 w 47"/>
                  <a:gd name="T9" fmla="*/ 22 h 40"/>
                  <a:gd name="T10" fmla="*/ 44 w 47"/>
                  <a:gd name="T11" fmla="*/ 21 h 40"/>
                  <a:gd name="T12" fmla="*/ 43 w 47"/>
                  <a:gd name="T13" fmla="*/ 20 h 40"/>
                  <a:gd name="T14" fmla="*/ 42 w 47"/>
                  <a:gd name="T15" fmla="*/ 19 h 40"/>
                  <a:gd name="T16" fmla="*/ 41 w 47"/>
                  <a:gd name="T17" fmla="*/ 18 h 40"/>
                  <a:gd name="T18" fmla="*/ 39 w 47"/>
                  <a:gd name="T19" fmla="*/ 18 h 40"/>
                  <a:gd name="T20" fmla="*/ 37 w 47"/>
                  <a:gd name="T21" fmla="*/ 16 h 40"/>
                  <a:gd name="T22" fmla="*/ 35 w 47"/>
                  <a:gd name="T23" fmla="*/ 15 h 40"/>
                  <a:gd name="T24" fmla="*/ 33 w 47"/>
                  <a:gd name="T25" fmla="*/ 13 h 40"/>
                  <a:gd name="T26" fmla="*/ 31 w 47"/>
                  <a:gd name="T27" fmla="*/ 12 h 40"/>
                  <a:gd name="T28" fmla="*/ 29 w 47"/>
                  <a:gd name="T29" fmla="*/ 10 h 40"/>
                  <a:gd name="T30" fmla="*/ 27 w 47"/>
                  <a:gd name="T31" fmla="*/ 9 h 40"/>
                  <a:gd name="T32" fmla="*/ 24 w 47"/>
                  <a:gd name="T33" fmla="*/ 7 h 40"/>
                  <a:gd name="T34" fmla="*/ 22 w 47"/>
                  <a:gd name="T35" fmla="*/ 6 h 40"/>
                  <a:gd name="T36" fmla="*/ 20 w 47"/>
                  <a:gd name="T37" fmla="*/ 5 h 40"/>
                  <a:gd name="T38" fmla="*/ 18 w 47"/>
                  <a:gd name="T39" fmla="*/ 3 h 40"/>
                  <a:gd name="T40" fmla="*/ 16 w 47"/>
                  <a:gd name="T41" fmla="*/ 2 h 40"/>
                  <a:gd name="T42" fmla="*/ 14 w 47"/>
                  <a:gd name="T43" fmla="*/ 0 h 40"/>
                  <a:gd name="T44" fmla="*/ 0 w 47"/>
                  <a:gd name="T45" fmla="*/ 18 h 40"/>
                  <a:gd name="T46" fmla="*/ 3 w 47"/>
                  <a:gd name="T47" fmla="*/ 20 h 40"/>
                  <a:gd name="T48" fmla="*/ 5 w 47"/>
                  <a:gd name="T49" fmla="*/ 22 h 40"/>
                  <a:gd name="T50" fmla="*/ 7 w 47"/>
                  <a:gd name="T51" fmla="*/ 23 h 40"/>
                  <a:gd name="T52" fmla="*/ 10 w 47"/>
                  <a:gd name="T53" fmla="*/ 25 h 40"/>
                  <a:gd name="T54" fmla="*/ 12 w 47"/>
                  <a:gd name="T55" fmla="*/ 26 h 40"/>
                  <a:gd name="T56" fmla="*/ 14 w 47"/>
                  <a:gd name="T57" fmla="*/ 28 h 40"/>
                  <a:gd name="T58" fmla="*/ 17 w 47"/>
                  <a:gd name="T59" fmla="*/ 29 h 40"/>
                  <a:gd name="T60" fmla="*/ 19 w 47"/>
                  <a:gd name="T61" fmla="*/ 31 h 40"/>
                  <a:gd name="T62" fmla="*/ 20 w 47"/>
                  <a:gd name="T63" fmla="*/ 32 h 40"/>
                  <a:gd name="T64" fmla="*/ 22 w 47"/>
                  <a:gd name="T65" fmla="*/ 33 h 40"/>
                  <a:gd name="T66" fmla="*/ 24 w 47"/>
                  <a:gd name="T67" fmla="*/ 34 h 40"/>
                  <a:gd name="T68" fmla="*/ 26 w 47"/>
                  <a:gd name="T69" fmla="*/ 36 h 40"/>
                  <a:gd name="T70" fmla="*/ 26 w 47"/>
                  <a:gd name="T71" fmla="*/ 36 h 40"/>
                  <a:gd name="T72" fmla="*/ 27 w 47"/>
                  <a:gd name="T73" fmla="*/ 37 h 40"/>
                  <a:gd name="T74" fmla="*/ 28 w 47"/>
                  <a:gd name="T75" fmla="*/ 37 h 40"/>
                  <a:gd name="T76" fmla="*/ 28 w 47"/>
                  <a:gd name="T77" fmla="*/ 38 h 40"/>
                  <a:gd name="T78" fmla="*/ 29 w 47"/>
                  <a:gd name="T79" fmla="*/ 38 h 40"/>
                  <a:gd name="T80" fmla="*/ 29 w 47"/>
                  <a:gd name="T81" fmla="*/ 39 h 40"/>
                  <a:gd name="T82" fmla="*/ 30 w 47"/>
                  <a:gd name="T83" fmla="*/ 40 h 40"/>
                  <a:gd name="T84" fmla="*/ 30 w 47"/>
                  <a:gd name="T85" fmla="*/ 40 h 40"/>
                  <a:gd name="T86" fmla="*/ 30 w 47"/>
                  <a:gd name="T87" fmla="*/ 40 h 40"/>
                  <a:gd name="T88" fmla="*/ 47 w 47"/>
                  <a:gd name="T8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" h="40">
                    <a:moveTo>
                      <a:pt x="47" y="25"/>
                    </a:moveTo>
                    <a:lnTo>
                      <a:pt x="47" y="25"/>
                    </a:lnTo>
                    <a:lnTo>
                      <a:pt x="47" y="24"/>
                    </a:lnTo>
                    <a:lnTo>
                      <a:pt x="46" y="23"/>
                    </a:lnTo>
                    <a:lnTo>
                      <a:pt x="45" y="22"/>
                    </a:lnTo>
                    <a:lnTo>
                      <a:pt x="44" y="21"/>
                    </a:lnTo>
                    <a:lnTo>
                      <a:pt x="43" y="20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5" y="15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7" y="29"/>
                    </a:lnTo>
                    <a:lnTo>
                      <a:pt x="19" y="31"/>
                    </a:lnTo>
                    <a:lnTo>
                      <a:pt x="20" y="32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35"/>
              <p:cNvSpPr>
                <a:spLocks/>
              </p:cNvSpPr>
              <p:nvPr/>
            </p:nvSpPr>
            <p:spPr bwMode="auto">
              <a:xfrm>
                <a:off x="5214" y="1027"/>
                <a:ext cx="21" cy="18"/>
              </a:xfrm>
              <a:custGeom>
                <a:avLst/>
                <a:gdLst>
                  <a:gd name="T0" fmla="*/ 21 w 21"/>
                  <a:gd name="T1" fmla="*/ 5 h 18"/>
                  <a:gd name="T2" fmla="*/ 21 w 21"/>
                  <a:gd name="T3" fmla="*/ 4 h 18"/>
                  <a:gd name="T4" fmla="*/ 20 w 21"/>
                  <a:gd name="T5" fmla="*/ 3 h 18"/>
                  <a:gd name="T6" fmla="*/ 19 w 21"/>
                  <a:gd name="T7" fmla="*/ 2 h 18"/>
                  <a:gd name="T8" fmla="*/ 18 w 21"/>
                  <a:gd name="T9" fmla="*/ 1 h 18"/>
                  <a:gd name="T10" fmla="*/ 17 w 21"/>
                  <a:gd name="T11" fmla="*/ 0 h 18"/>
                  <a:gd name="T12" fmla="*/ 0 w 21"/>
                  <a:gd name="T13" fmla="*/ 15 h 18"/>
                  <a:gd name="T14" fmla="*/ 1 w 21"/>
                  <a:gd name="T15" fmla="*/ 16 h 18"/>
                  <a:gd name="T16" fmla="*/ 1 w 21"/>
                  <a:gd name="T17" fmla="*/ 16 h 18"/>
                  <a:gd name="T18" fmla="*/ 2 w 21"/>
                  <a:gd name="T19" fmla="*/ 16 h 18"/>
                  <a:gd name="T20" fmla="*/ 2 w 21"/>
                  <a:gd name="T21" fmla="*/ 17 h 18"/>
                  <a:gd name="T22" fmla="*/ 2 w 21"/>
                  <a:gd name="T23" fmla="*/ 18 h 18"/>
                  <a:gd name="T24" fmla="*/ 21 w 21"/>
                  <a:gd name="T2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8">
                    <a:moveTo>
                      <a:pt x="21" y="5"/>
                    </a:moveTo>
                    <a:lnTo>
                      <a:pt x="21" y="4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36"/>
              <p:cNvSpPr>
                <a:spLocks/>
              </p:cNvSpPr>
              <p:nvPr/>
            </p:nvSpPr>
            <p:spPr bwMode="auto">
              <a:xfrm>
                <a:off x="5213" y="1050"/>
                <a:ext cx="16" cy="21"/>
              </a:xfrm>
              <a:custGeom>
                <a:avLst/>
                <a:gdLst>
                  <a:gd name="T0" fmla="*/ 11 w 16"/>
                  <a:gd name="T1" fmla="*/ 21 h 21"/>
                  <a:gd name="T2" fmla="*/ 11 w 16"/>
                  <a:gd name="T3" fmla="*/ 21 h 21"/>
                  <a:gd name="T4" fmla="*/ 12 w 16"/>
                  <a:gd name="T5" fmla="*/ 20 h 21"/>
                  <a:gd name="T6" fmla="*/ 14 w 16"/>
                  <a:gd name="T7" fmla="*/ 19 h 21"/>
                  <a:gd name="T8" fmla="*/ 15 w 16"/>
                  <a:gd name="T9" fmla="*/ 18 h 21"/>
                  <a:gd name="T10" fmla="*/ 16 w 16"/>
                  <a:gd name="T11" fmla="*/ 17 h 21"/>
                  <a:gd name="T12" fmla="*/ 2 w 16"/>
                  <a:gd name="T13" fmla="*/ 0 h 21"/>
                  <a:gd name="T14" fmla="*/ 2 w 16"/>
                  <a:gd name="T15" fmla="*/ 0 h 21"/>
                  <a:gd name="T16" fmla="*/ 1 w 16"/>
                  <a:gd name="T17" fmla="*/ 0 h 21"/>
                  <a:gd name="T18" fmla="*/ 0 w 16"/>
                  <a:gd name="T19" fmla="*/ 0 h 21"/>
                  <a:gd name="T20" fmla="*/ 0 w 16"/>
                  <a:gd name="T21" fmla="*/ 1 h 21"/>
                  <a:gd name="T22" fmla="*/ 0 w 16"/>
                  <a:gd name="T23" fmla="*/ 1 h 21"/>
                  <a:gd name="T24" fmla="*/ 11 w 16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12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37"/>
              <p:cNvSpPr>
                <a:spLocks/>
              </p:cNvSpPr>
              <p:nvPr/>
            </p:nvSpPr>
            <p:spPr bwMode="auto">
              <a:xfrm>
                <a:off x="5176" y="1051"/>
                <a:ext cx="48" cy="34"/>
              </a:xfrm>
              <a:custGeom>
                <a:avLst/>
                <a:gdLst>
                  <a:gd name="T0" fmla="*/ 6 w 48"/>
                  <a:gd name="T1" fmla="*/ 34 h 34"/>
                  <a:gd name="T2" fmla="*/ 7 w 48"/>
                  <a:gd name="T3" fmla="*/ 33 h 34"/>
                  <a:gd name="T4" fmla="*/ 12 w 48"/>
                  <a:gd name="T5" fmla="*/ 32 h 34"/>
                  <a:gd name="T6" fmla="*/ 16 w 48"/>
                  <a:gd name="T7" fmla="*/ 31 h 34"/>
                  <a:gd name="T8" fmla="*/ 20 w 48"/>
                  <a:gd name="T9" fmla="*/ 30 h 34"/>
                  <a:gd name="T10" fmla="*/ 24 w 48"/>
                  <a:gd name="T11" fmla="*/ 29 h 34"/>
                  <a:gd name="T12" fmla="*/ 27 w 48"/>
                  <a:gd name="T13" fmla="*/ 28 h 34"/>
                  <a:gd name="T14" fmla="*/ 29 w 48"/>
                  <a:gd name="T15" fmla="*/ 27 h 34"/>
                  <a:gd name="T16" fmla="*/ 31 w 48"/>
                  <a:gd name="T17" fmla="*/ 27 h 34"/>
                  <a:gd name="T18" fmla="*/ 33 w 48"/>
                  <a:gd name="T19" fmla="*/ 26 h 34"/>
                  <a:gd name="T20" fmla="*/ 35 w 48"/>
                  <a:gd name="T21" fmla="*/ 25 h 34"/>
                  <a:gd name="T22" fmla="*/ 37 w 48"/>
                  <a:gd name="T23" fmla="*/ 25 h 34"/>
                  <a:gd name="T24" fmla="*/ 39 w 48"/>
                  <a:gd name="T25" fmla="*/ 24 h 34"/>
                  <a:gd name="T26" fmla="*/ 40 w 48"/>
                  <a:gd name="T27" fmla="*/ 23 h 34"/>
                  <a:gd name="T28" fmla="*/ 42 w 48"/>
                  <a:gd name="T29" fmla="*/ 22 h 34"/>
                  <a:gd name="T30" fmla="*/ 44 w 48"/>
                  <a:gd name="T31" fmla="*/ 22 h 34"/>
                  <a:gd name="T32" fmla="*/ 46 w 48"/>
                  <a:gd name="T33" fmla="*/ 21 h 34"/>
                  <a:gd name="T34" fmla="*/ 48 w 48"/>
                  <a:gd name="T35" fmla="*/ 20 h 34"/>
                  <a:gd name="T36" fmla="*/ 37 w 48"/>
                  <a:gd name="T37" fmla="*/ 0 h 34"/>
                  <a:gd name="T38" fmla="*/ 36 w 48"/>
                  <a:gd name="T39" fmla="*/ 1 h 34"/>
                  <a:gd name="T40" fmla="*/ 35 w 48"/>
                  <a:gd name="T41" fmla="*/ 1 h 34"/>
                  <a:gd name="T42" fmla="*/ 33 w 48"/>
                  <a:gd name="T43" fmla="*/ 2 h 34"/>
                  <a:gd name="T44" fmla="*/ 32 w 48"/>
                  <a:gd name="T45" fmla="*/ 2 h 34"/>
                  <a:gd name="T46" fmla="*/ 30 w 48"/>
                  <a:gd name="T47" fmla="*/ 3 h 34"/>
                  <a:gd name="T48" fmla="*/ 29 w 48"/>
                  <a:gd name="T49" fmla="*/ 3 h 34"/>
                  <a:gd name="T50" fmla="*/ 27 w 48"/>
                  <a:gd name="T51" fmla="*/ 4 h 34"/>
                  <a:gd name="T52" fmla="*/ 26 w 48"/>
                  <a:gd name="T53" fmla="*/ 4 h 34"/>
                  <a:gd name="T54" fmla="*/ 24 w 48"/>
                  <a:gd name="T55" fmla="*/ 5 h 34"/>
                  <a:gd name="T56" fmla="*/ 22 w 48"/>
                  <a:gd name="T57" fmla="*/ 6 h 34"/>
                  <a:gd name="T58" fmla="*/ 20 w 48"/>
                  <a:gd name="T59" fmla="*/ 6 h 34"/>
                  <a:gd name="T60" fmla="*/ 18 w 48"/>
                  <a:gd name="T61" fmla="*/ 7 h 34"/>
                  <a:gd name="T62" fmla="*/ 14 w 48"/>
                  <a:gd name="T63" fmla="*/ 8 h 34"/>
                  <a:gd name="T64" fmla="*/ 10 w 48"/>
                  <a:gd name="T65" fmla="*/ 9 h 34"/>
                  <a:gd name="T66" fmla="*/ 6 w 48"/>
                  <a:gd name="T67" fmla="*/ 10 h 34"/>
                  <a:gd name="T68" fmla="*/ 2 w 48"/>
                  <a:gd name="T69" fmla="*/ 11 h 34"/>
                  <a:gd name="T70" fmla="*/ 0 w 48"/>
                  <a:gd name="T71" fmla="*/ 11 h 34"/>
                  <a:gd name="T72" fmla="*/ 6 w 48"/>
                  <a:gd name="T7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34">
                    <a:moveTo>
                      <a:pt x="6" y="34"/>
                    </a:moveTo>
                    <a:lnTo>
                      <a:pt x="7" y="33"/>
                    </a:lnTo>
                    <a:lnTo>
                      <a:pt x="12" y="32"/>
                    </a:lnTo>
                    <a:lnTo>
                      <a:pt x="16" y="31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3" y="26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9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6" y="21"/>
                    </a:lnTo>
                    <a:lnTo>
                      <a:pt x="48" y="2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4" y="8"/>
                    </a:lnTo>
                    <a:lnTo>
                      <a:pt x="10" y="9"/>
                    </a:lnTo>
                    <a:lnTo>
                      <a:pt x="6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38"/>
              <p:cNvSpPr>
                <a:spLocks/>
              </p:cNvSpPr>
              <p:nvPr/>
            </p:nvSpPr>
            <p:spPr bwMode="auto">
              <a:xfrm>
                <a:off x="5135" y="1069"/>
                <a:ext cx="30" cy="43"/>
              </a:xfrm>
              <a:custGeom>
                <a:avLst/>
                <a:gdLst>
                  <a:gd name="T0" fmla="*/ 30 w 30"/>
                  <a:gd name="T1" fmla="*/ 24 h 43"/>
                  <a:gd name="T2" fmla="*/ 27 w 30"/>
                  <a:gd name="T3" fmla="*/ 22 h 43"/>
                  <a:gd name="T4" fmla="*/ 25 w 30"/>
                  <a:gd name="T5" fmla="*/ 21 h 43"/>
                  <a:gd name="T6" fmla="*/ 24 w 30"/>
                  <a:gd name="T7" fmla="*/ 20 h 43"/>
                  <a:gd name="T8" fmla="*/ 23 w 30"/>
                  <a:gd name="T9" fmla="*/ 18 h 43"/>
                  <a:gd name="T10" fmla="*/ 22 w 30"/>
                  <a:gd name="T11" fmla="*/ 18 h 43"/>
                  <a:gd name="T12" fmla="*/ 22 w 30"/>
                  <a:gd name="T13" fmla="*/ 18 h 43"/>
                  <a:gd name="T14" fmla="*/ 22 w 30"/>
                  <a:gd name="T15" fmla="*/ 18 h 43"/>
                  <a:gd name="T16" fmla="*/ 22 w 30"/>
                  <a:gd name="T17" fmla="*/ 18 h 43"/>
                  <a:gd name="T18" fmla="*/ 23 w 30"/>
                  <a:gd name="T19" fmla="*/ 19 h 43"/>
                  <a:gd name="T20" fmla="*/ 23 w 30"/>
                  <a:gd name="T21" fmla="*/ 20 h 43"/>
                  <a:gd name="T22" fmla="*/ 23 w 30"/>
                  <a:gd name="T23" fmla="*/ 21 h 43"/>
                  <a:gd name="T24" fmla="*/ 23 w 30"/>
                  <a:gd name="T25" fmla="*/ 22 h 43"/>
                  <a:gd name="T26" fmla="*/ 22 w 30"/>
                  <a:gd name="T27" fmla="*/ 22 h 43"/>
                  <a:gd name="T28" fmla="*/ 22 w 30"/>
                  <a:gd name="T29" fmla="*/ 23 h 43"/>
                  <a:gd name="T30" fmla="*/ 22 w 30"/>
                  <a:gd name="T31" fmla="*/ 24 h 43"/>
                  <a:gd name="T32" fmla="*/ 21 w 30"/>
                  <a:gd name="T33" fmla="*/ 24 h 43"/>
                  <a:gd name="T34" fmla="*/ 21 w 30"/>
                  <a:gd name="T35" fmla="*/ 24 h 43"/>
                  <a:gd name="T36" fmla="*/ 21 w 30"/>
                  <a:gd name="T37" fmla="*/ 24 h 43"/>
                  <a:gd name="T38" fmla="*/ 22 w 30"/>
                  <a:gd name="T39" fmla="*/ 23 h 43"/>
                  <a:gd name="T40" fmla="*/ 24 w 30"/>
                  <a:gd name="T41" fmla="*/ 23 h 43"/>
                  <a:gd name="T42" fmla="*/ 25 w 30"/>
                  <a:gd name="T43" fmla="*/ 22 h 43"/>
                  <a:gd name="T44" fmla="*/ 26 w 30"/>
                  <a:gd name="T45" fmla="*/ 21 h 43"/>
                  <a:gd name="T46" fmla="*/ 18 w 30"/>
                  <a:gd name="T47" fmla="*/ 1 h 43"/>
                  <a:gd name="T48" fmla="*/ 15 w 30"/>
                  <a:gd name="T49" fmla="*/ 2 h 43"/>
                  <a:gd name="T50" fmla="*/ 12 w 30"/>
                  <a:gd name="T51" fmla="*/ 3 h 43"/>
                  <a:gd name="T52" fmla="*/ 9 w 30"/>
                  <a:gd name="T53" fmla="*/ 5 h 43"/>
                  <a:gd name="T54" fmla="*/ 6 w 30"/>
                  <a:gd name="T55" fmla="*/ 7 h 43"/>
                  <a:gd name="T56" fmla="*/ 4 w 30"/>
                  <a:gd name="T57" fmla="*/ 9 h 43"/>
                  <a:gd name="T58" fmla="*/ 3 w 30"/>
                  <a:gd name="T59" fmla="*/ 11 h 43"/>
                  <a:gd name="T60" fmla="*/ 2 w 30"/>
                  <a:gd name="T61" fmla="*/ 12 h 43"/>
                  <a:gd name="T62" fmla="*/ 1 w 30"/>
                  <a:gd name="T63" fmla="*/ 14 h 43"/>
                  <a:gd name="T64" fmla="*/ 0 w 30"/>
                  <a:gd name="T65" fmla="*/ 16 h 43"/>
                  <a:gd name="T66" fmla="*/ 0 w 30"/>
                  <a:gd name="T67" fmla="*/ 18 h 43"/>
                  <a:gd name="T68" fmla="*/ 0 w 30"/>
                  <a:gd name="T69" fmla="*/ 21 h 43"/>
                  <a:gd name="T70" fmla="*/ 0 w 30"/>
                  <a:gd name="T71" fmla="*/ 23 h 43"/>
                  <a:gd name="T72" fmla="*/ 1 w 30"/>
                  <a:gd name="T73" fmla="*/ 25 h 43"/>
                  <a:gd name="T74" fmla="*/ 1 w 30"/>
                  <a:gd name="T75" fmla="*/ 27 h 43"/>
                  <a:gd name="T76" fmla="*/ 2 w 30"/>
                  <a:gd name="T77" fmla="*/ 29 h 43"/>
                  <a:gd name="T78" fmla="*/ 3 w 30"/>
                  <a:gd name="T79" fmla="*/ 31 h 43"/>
                  <a:gd name="T80" fmla="*/ 5 w 30"/>
                  <a:gd name="T81" fmla="*/ 33 h 43"/>
                  <a:gd name="T82" fmla="*/ 7 w 30"/>
                  <a:gd name="T83" fmla="*/ 35 h 43"/>
                  <a:gd name="T84" fmla="*/ 10 w 30"/>
                  <a:gd name="T85" fmla="*/ 38 h 43"/>
                  <a:gd name="T86" fmla="*/ 13 w 30"/>
                  <a:gd name="T87" fmla="*/ 40 h 43"/>
                  <a:gd name="T88" fmla="*/ 16 w 30"/>
                  <a:gd name="T89" fmla="*/ 42 h 43"/>
                  <a:gd name="T90" fmla="*/ 18 w 30"/>
                  <a:gd name="T9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43">
                    <a:moveTo>
                      <a:pt x="30" y="24"/>
                    </a:moveTo>
                    <a:lnTo>
                      <a:pt x="30" y="24"/>
                    </a:lnTo>
                    <a:lnTo>
                      <a:pt x="28" y="23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1" y="39"/>
                    </a:lnTo>
                    <a:lnTo>
                      <a:pt x="13" y="40"/>
                    </a:lnTo>
                    <a:lnTo>
                      <a:pt x="14" y="41"/>
                    </a:lnTo>
                    <a:lnTo>
                      <a:pt x="16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39"/>
              <p:cNvSpPr>
                <a:spLocks/>
              </p:cNvSpPr>
              <p:nvPr/>
            </p:nvSpPr>
            <p:spPr bwMode="auto">
              <a:xfrm>
                <a:off x="5153" y="1093"/>
                <a:ext cx="21" cy="25"/>
              </a:xfrm>
              <a:custGeom>
                <a:avLst/>
                <a:gdLst>
                  <a:gd name="T0" fmla="*/ 21 w 21"/>
                  <a:gd name="T1" fmla="*/ 5 h 25"/>
                  <a:gd name="T2" fmla="*/ 18 w 21"/>
                  <a:gd name="T3" fmla="*/ 4 h 25"/>
                  <a:gd name="T4" fmla="*/ 17 w 21"/>
                  <a:gd name="T5" fmla="*/ 3 h 25"/>
                  <a:gd name="T6" fmla="*/ 15 w 21"/>
                  <a:gd name="T7" fmla="*/ 2 h 25"/>
                  <a:gd name="T8" fmla="*/ 13 w 21"/>
                  <a:gd name="T9" fmla="*/ 1 h 25"/>
                  <a:gd name="T10" fmla="*/ 12 w 21"/>
                  <a:gd name="T11" fmla="*/ 0 h 25"/>
                  <a:gd name="T12" fmla="*/ 0 w 21"/>
                  <a:gd name="T13" fmla="*/ 19 h 25"/>
                  <a:gd name="T14" fmla="*/ 2 w 21"/>
                  <a:gd name="T15" fmla="*/ 20 h 25"/>
                  <a:gd name="T16" fmla="*/ 3 w 21"/>
                  <a:gd name="T17" fmla="*/ 22 h 25"/>
                  <a:gd name="T18" fmla="*/ 6 w 21"/>
                  <a:gd name="T19" fmla="*/ 23 h 25"/>
                  <a:gd name="T20" fmla="*/ 8 w 21"/>
                  <a:gd name="T21" fmla="*/ 24 h 25"/>
                  <a:gd name="T22" fmla="*/ 10 w 21"/>
                  <a:gd name="T23" fmla="*/ 25 h 25"/>
                  <a:gd name="T24" fmla="*/ 21 w 21"/>
                  <a:gd name="T2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5">
                    <a:moveTo>
                      <a:pt x="21" y="5"/>
                    </a:moveTo>
                    <a:lnTo>
                      <a:pt x="18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3" y="22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40"/>
              <p:cNvSpPr>
                <a:spLocks/>
              </p:cNvSpPr>
              <p:nvPr/>
            </p:nvSpPr>
            <p:spPr bwMode="auto">
              <a:xfrm>
                <a:off x="5183" y="1108"/>
                <a:ext cx="51" cy="42"/>
              </a:xfrm>
              <a:custGeom>
                <a:avLst/>
                <a:gdLst>
                  <a:gd name="T0" fmla="*/ 51 w 51"/>
                  <a:gd name="T1" fmla="*/ 23 h 42"/>
                  <a:gd name="T2" fmla="*/ 50 w 51"/>
                  <a:gd name="T3" fmla="*/ 22 h 42"/>
                  <a:gd name="T4" fmla="*/ 47 w 51"/>
                  <a:gd name="T5" fmla="*/ 20 h 42"/>
                  <a:gd name="T6" fmla="*/ 45 w 51"/>
                  <a:gd name="T7" fmla="*/ 19 h 42"/>
                  <a:gd name="T8" fmla="*/ 43 w 51"/>
                  <a:gd name="T9" fmla="*/ 17 h 42"/>
                  <a:gd name="T10" fmla="*/ 40 w 51"/>
                  <a:gd name="T11" fmla="*/ 16 h 42"/>
                  <a:gd name="T12" fmla="*/ 38 w 51"/>
                  <a:gd name="T13" fmla="*/ 14 h 42"/>
                  <a:gd name="T14" fmla="*/ 35 w 51"/>
                  <a:gd name="T15" fmla="*/ 13 h 42"/>
                  <a:gd name="T16" fmla="*/ 33 w 51"/>
                  <a:gd name="T17" fmla="*/ 12 h 42"/>
                  <a:gd name="T18" fmla="*/ 30 w 51"/>
                  <a:gd name="T19" fmla="*/ 10 h 42"/>
                  <a:gd name="T20" fmla="*/ 27 w 51"/>
                  <a:gd name="T21" fmla="*/ 9 h 42"/>
                  <a:gd name="T22" fmla="*/ 22 w 51"/>
                  <a:gd name="T23" fmla="*/ 6 h 42"/>
                  <a:gd name="T24" fmla="*/ 17 w 51"/>
                  <a:gd name="T25" fmla="*/ 4 h 42"/>
                  <a:gd name="T26" fmla="*/ 12 w 51"/>
                  <a:gd name="T27" fmla="*/ 1 h 42"/>
                  <a:gd name="T28" fmla="*/ 11 w 51"/>
                  <a:gd name="T29" fmla="*/ 0 h 42"/>
                  <a:gd name="T30" fmla="*/ 0 w 51"/>
                  <a:gd name="T31" fmla="*/ 21 h 42"/>
                  <a:gd name="T32" fmla="*/ 1 w 51"/>
                  <a:gd name="T33" fmla="*/ 21 h 42"/>
                  <a:gd name="T34" fmla="*/ 7 w 51"/>
                  <a:gd name="T35" fmla="*/ 24 h 42"/>
                  <a:gd name="T36" fmla="*/ 12 w 51"/>
                  <a:gd name="T37" fmla="*/ 26 h 42"/>
                  <a:gd name="T38" fmla="*/ 17 w 51"/>
                  <a:gd name="T39" fmla="*/ 29 h 42"/>
                  <a:gd name="T40" fmla="*/ 19 w 51"/>
                  <a:gd name="T41" fmla="*/ 30 h 42"/>
                  <a:gd name="T42" fmla="*/ 22 w 51"/>
                  <a:gd name="T43" fmla="*/ 32 h 42"/>
                  <a:gd name="T44" fmla="*/ 24 w 51"/>
                  <a:gd name="T45" fmla="*/ 33 h 42"/>
                  <a:gd name="T46" fmla="*/ 26 w 51"/>
                  <a:gd name="T47" fmla="*/ 34 h 42"/>
                  <a:gd name="T48" fmla="*/ 29 w 51"/>
                  <a:gd name="T49" fmla="*/ 36 h 42"/>
                  <a:gd name="T50" fmla="*/ 31 w 51"/>
                  <a:gd name="T51" fmla="*/ 37 h 42"/>
                  <a:gd name="T52" fmla="*/ 33 w 51"/>
                  <a:gd name="T53" fmla="*/ 38 h 42"/>
                  <a:gd name="T54" fmla="*/ 35 w 51"/>
                  <a:gd name="T55" fmla="*/ 39 h 42"/>
                  <a:gd name="T56" fmla="*/ 37 w 51"/>
                  <a:gd name="T57" fmla="*/ 41 h 42"/>
                  <a:gd name="T58" fmla="*/ 39 w 51"/>
                  <a:gd name="T59" fmla="*/ 42 h 42"/>
                  <a:gd name="T60" fmla="*/ 51 w 51"/>
                  <a:gd name="T61" fmla="*/ 2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42">
                    <a:moveTo>
                      <a:pt x="51" y="23"/>
                    </a:moveTo>
                    <a:lnTo>
                      <a:pt x="50" y="22"/>
                    </a:lnTo>
                    <a:lnTo>
                      <a:pt x="47" y="20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0" y="16"/>
                    </a:lnTo>
                    <a:lnTo>
                      <a:pt x="38" y="14"/>
                    </a:lnTo>
                    <a:lnTo>
                      <a:pt x="35" y="13"/>
                    </a:lnTo>
                    <a:lnTo>
                      <a:pt x="33" y="12"/>
                    </a:lnTo>
                    <a:lnTo>
                      <a:pt x="30" y="10"/>
                    </a:lnTo>
                    <a:lnTo>
                      <a:pt x="27" y="9"/>
                    </a:lnTo>
                    <a:lnTo>
                      <a:pt x="22" y="6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7" y="24"/>
                    </a:lnTo>
                    <a:lnTo>
                      <a:pt x="12" y="26"/>
                    </a:lnTo>
                    <a:lnTo>
                      <a:pt x="17" y="29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4" y="33"/>
                    </a:lnTo>
                    <a:lnTo>
                      <a:pt x="26" y="34"/>
                    </a:lnTo>
                    <a:lnTo>
                      <a:pt x="29" y="36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5" y="39"/>
                    </a:lnTo>
                    <a:lnTo>
                      <a:pt x="37" y="41"/>
                    </a:lnTo>
                    <a:lnTo>
                      <a:pt x="39" y="42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41"/>
              <p:cNvSpPr>
                <a:spLocks/>
              </p:cNvSpPr>
              <p:nvPr/>
            </p:nvSpPr>
            <p:spPr bwMode="auto">
              <a:xfrm>
                <a:off x="5237" y="1148"/>
                <a:ext cx="36" cy="43"/>
              </a:xfrm>
              <a:custGeom>
                <a:avLst/>
                <a:gdLst>
                  <a:gd name="T0" fmla="*/ 36 w 36"/>
                  <a:gd name="T1" fmla="*/ 32 h 43"/>
                  <a:gd name="T2" fmla="*/ 36 w 36"/>
                  <a:gd name="T3" fmla="*/ 32 h 43"/>
                  <a:gd name="T4" fmla="*/ 35 w 36"/>
                  <a:gd name="T5" fmla="*/ 29 h 43"/>
                  <a:gd name="T6" fmla="*/ 33 w 36"/>
                  <a:gd name="T7" fmla="*/ 27 h 43"/>
                  <a:gd name="T8" fmla="*/ 32 w 36"/>
                  <a:gd name="T9" fmla="*/ 25 h 43"/>
                  <a:gd name="T10" fmla="*/ 31 w 36"/>
                  <a:gd name="T11" fmla="*/ 23 h 43"/>
                  <a:gd name="T12" fmla="*/ 30 w 36"/>
                  <a:gd name="T13" fmla="*/ 20 h 43"/>
                  <a:gd name="T14" fmla="*/ 28 w 36"/>
                  <a:gd name="T15" fmla="*/ 17 h 43"/>
                  <a:gd name="T16" fmla="*/ 28 w 36"/>
                  <a:gd name="T17" fmla="*/ 16 h 43"/>
                  <a:gd name="T18" fmla="*/ 27 w 36"/>
                  <a:gd name="T19" fmla="*/ 14 h 43"/>
                  <a:gd name="T20" fmla="*/ 26 w 36"/>
                  <a:gd name="T21" fmla="*/ 13 h 43"/>
                  <a:gd name="T22" fmla="*/ 25 w 36"/>
                  <a:gd name="T23" fmla="*/ 12 h 43"/>
                  <a:gd name="T24" fmla="*/ 24 w 36"/>
                  <a:gd name="T25" fmla="*/ 10 h 43"/>
                  <a:gd name="T26" fmla="*/ 23 w 36"/>
                  <a:gd name="T27" fmla="*/ 9 h 43"/>
                  <a:gd name="T28" fmla="*/ 22 w 36"/>
                  <a:gd name="T29" fmla="*/ 7 h 43"/>
                  <a:gd name="T30" fmla="*/ 21 w 36"/>
                  <a:gd name="T31" fmla="*/ 5 h 43"/>
                  <a:gd name="T32" fmla="*/ 20 w 36"/>
                  <a:gd name="T33" fmla="*/ 4 h 43"/>
                  <a:gd name="T34" fmla="*/ 19 w 36"/>
                  <a:gd name="T35" fmla="*/ 2 h 43"/>
                  <a:gd name="T36" fmla="*/ 18 w 36"/>
                  <a:gd name="T37" fmla="*/ 1 h 43"/>
                  <a:gd name="T38" fmla="*/ 17 w 36"/>
                  <a:gd name="T39" fmla="*/ 0 h 43"/>
                  <a:gd name="T40" fmla="*/ 0 w 36"/>
                  <a:gd name="T41" fmla="*/ 15 h 43"/>
                  <a:gd name="T42" fmla="*/ 0 w 36"/>
                  <a:gd name="T43" fmla="*/ 15 h 43"/>
                  <a:gd name="T44" fmla="*/ 1 w 36"/>
                  <a:gd name="T45" fmla="*/ 17 h 43"/>
                  <a:gd name="T46" fmla="*/ 2 w 36"/>
                  <a:gd name="T47" fmla="*/ 18 h 43"/>
                  <a:gd name="T48" fmla="*/ 3 w 36"/>
                  <a:gd name="T49" fmla="*/ 19 h 43"/>
                  <a:gd name="T50" fmla="*/ 4 w 36"/>
                  <a:gd name="T51" fmla="*/ 20 h 43"/>
                  <a:gd name="T52" fmla="*/ 4 w 36"/>
                  <a:gd name="T53" fmla="*/ 21 h 43"/>
                  <a:gd name="T54" fmla="*/ 5 w 36"/>
                  <a:gd name="T55" fmla="*/ 22 h 43"/>
                  <a:gd name="T56" fmla="*/ 6 w 36"/>
                  <a:gd name="T57" fmla="*/ 23 h 43"/>
                  <a:gd name="T58" fmla="*/ 6 w 36"/>
                  <a:gd name="T59" fmla="*/ 24 h 43"/>
                  <a:gd name="T60" fmla="*/ 7 w 36"/>
                  <a:gd name="T61" fmla="*/ 26 h 43"/>
                  <a:gd name="T62" fmla="*/ 8 w 36"/>
                  <a:gd name="T63" fmla="*/ 27 h 43"/>
                  <a:gd name="T64" fmla="*/ 8 w 36"/>
                  <a:gd name="T65" fmla="*/ 28 h 43"/>
                  <a:gd name="T66" fmla="*/ 10 w 36"/>
                  <a:gd name="T67" fmla="*/ 30 h 43"/>
                  <a:gd name="T68" fmla="*/ 11 w 36"/>
                  <a:gd name="T69" fmla="*/ 33 h 43"/>
                  <a:gd name="T70" fmla="*/ 12 w 36"/>
                  <a:gd name="T71" fmla="*/ 35 h 43"/>
                  <a:gd name="T72" fmla="*/ 13 w 36"/>
                  <a:gd name="T73" fmla="*/ 38 h 43"/>
                  <a:gd name="T74" fmla="*/ 14 w 36"/>
                  <a:gd name="T75" fmla="*/ 40 h 43"/>
                  <a:gd name="T76" fmla="*/ 16 w 36"/>
                  <a:gd name="T77" fmla="*/ 43 h 43"/>
                  <a:gd name="T78" fmla="*/ 16 w 36"/>
                  <a:gd name="T79" fmla="*/ 43 h 43"/>
                  <a:gd name="T80" fmla="*/ 36 w 36"/>
                  <a:gd name="T81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" h="43">
                    <a:moveTo>
                      <a:pt x="36" y="32"/>
                    </a:moveTo>
                    <a:lnTo>
                      <a:pt x="36" y="32"/>
                    </a:lnTo>
                    <a:lnTo>
                      <a:pt x="35" y="29"/>
                    </a:lnTo>
                    <a:lnTo>
                      <a:pt x="33" y="27"/>
                    </a:lnTo>
                    <a:lnTo>
                      <a:pt x="32" y="25"/>
                    </a:lnTo>
                    <a:lnTo>
                      <a:pt x="31" y="23"/>
                    </a:lnTo>
                    <a:lnTo>
                      <a:pt x="30" y="20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1" y="33"/>
                    </a:lnTo>
                    <a:lnTo>
                      <a:pt x="12" y="35"/>
                    </a:lnTo>
                    <a:lnTo>
                      <a:pt x="13" y="38"/>
                    </a:lnTo>
                    <a:lnTo>
                      <a:pt x="14" y="40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42"/>
              <p:cNvSpPr>
                <a:spLocks/>
              </p:cNvSpPr>
              <p:nvPr/>
            </p:nvSpPr>
            <p:spPr bwMode="auto">
              <a:xfrm>
                <a:off x="5253" y="1180"/>
                <a:ext cx="25" cy="22"/>
              </a:xfrm>
              <a:custGeom>
                <a:avLst/>
                <a:gdLst>
                  <a:gd name="T0" fmla="*/ 25 w 25"/>
                  <a:gd name="T1" fmla="*/ 7 h 22"/>
                  <a:gd name="T2" fmla="*/ 24 w 25"/>
                  <a:gd name="T3" fmla="*/ 6 h 22"/>
                  <a:gd name="T4" fmla="*/ 24 w 25"/>
                  <a:gd name="T5" fmla="*/ 5 h 22"/>
                  <a:gd name="T6" fmla="*/ 23 w 25"/>
                  <a:gd name="T7" fmla="*/ 5 h 22"/>
                  <a:gd name="T8" fmla="*/ 22 w 25"/>
                  <a:gd name="T9" fmla="*/ 4 h 22"/>
                  <a:gd name="T10" fmla="*/ 22 w 25"/>
                  <a:gd name="T11" fmla="*/ 3 h 22"/>
                  <a:gd name="T12" fmla="*/ 21 w 25"/>
                  <a:gd name="T13" fmla="*/ 2 h 22"/>
                  <a:gd name="T14" fmla="*/ 21 w 25"/>
                  <a:gd name="T15" fmla="*/ 1 h 22"/>
                  <a:gd name="T16" fmla="*/ 20 w 25"/>
                  <a:gd name="T17" fmla="*/ 0 h 22"/>
                  <a:gd name="T18" fmla="*/ 20 w 25"/>
                  <a:gd name="T19" fmla="*/ 0 h 22"/>
                  <a:gd name="T20" fmla="*/ 0 w 25"/>
                  <a:gd name="T21" fmla="*/ 11 h 22"/>
                  <a:gd name="T22" fmla="*/ 1 w 25"/>
                  <a:gd name="T23" fmla="*/ 12 h 22"/>
                  <a:gd name="T24" fmla="*/ 1 w 25"/>
                  <a:gd name="T25" fmla="*/ 13 h 22"/>
                  <a:gd name="T26" fmla="*/ 2 w 25"/>
                  <a:gd name="T27" fmla="*/ 15 h 22"/>
                  <a:gd name="T28" fmla="*/ 3 w 25"/>
                  <a:gd name="T29" fmla="*/ 16 h 22"/>
                  <a:gd name="T30" fmla="*/ 4 w 25"/>
                  <a:gd name="T31" fmla="*/ 17 h 22"/>
                  <a:gd name="T32" fmla="*/ 5 w 25"/>
                  <a:gd name="T33" fmla="*/ 19 h 22"/>
                  <a:gd name="T34" fmla="*/ 6 w 25"/>
                  <a:gd name="T35" fmla="*/ 20 h 22"/>
                  <a:gd name="T36" fmla="*/ 7 w 25"/>
                  <a:gd name="T37" fmla="*/ 21 h 22"/>
                  <a:gd name="T38" fmla="*/ 7 w 25"/>
                  <a:gd name="T39" fmla="*/ 22 h 22"/>
                  <a:gd name="T40" fmla="*/ 25 w 25"/>
                  <a:gd name="T4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2">
                    <a:moveTo>
                      <a:pt x="25" y="7"/>
                    </a:move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5" y="19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43"/>
              <p:cNvSpPr>
                <a:spLocks/>
              </p:cNvSpPr>
              <p:nvPr/>
            </p:nvSpPr>
            <p:spPr bwMode="auto">
              <a:xfrm>
                <a:off x="5284" y="1196"/>
                <a:ext cx="22" cy="26"/>
              </a:xfrm>
              <a:custGeom>
                <a:avLst/>
                <a:gdLst>
                  <a:gd name="T0" fmla="*/ 22 w 22"/>
                  <a:gd name="T1" fmla="*/ 3 h 26"/>
                  <a:gd name="T2" fmla="*/ 22 w 22"/>
                  <a:gd name="T3" fmla="*/ 3 h 26"/>
                  <a:gd name="T4" fmla="*/ 20 w 22"/>
                  <a:gd name="T5" fmla="*/ 3 h 26"/>
                  <a:gd name="T6" fmla="*/ 18 w 22"/>
                  <a:gd name="T7" fmla="*/ 2 h 26"/>
                  <a:gd name="T8" fmla="*/ 16 w 22"/>
                  <a:gd name="T9" fmla="*/ 2 h 26"/>
                  <a:gd name="T10" fmla="*/ 15 w 22"/>
                  <a:gd name="T11" fmla="*/ 2 h 26"/>
                  <a:gd name="T12" fmla="*/ 13 w 22"/>
                  <a:gd name="T13" fmla="*/ 1 h 26"/>
                  <a:gd name="T14" fmla="*/ 11 w 22"/>
                  <a:gd name="T15" fmla="*/ 1 h 26"/>
                  <a:gd name="T16" fmla="*/ 10 w 22"/>
                  <a:gd name="T17" fmla="*/ 0 h 26"/>
                  <a:gd name="T18" fmla="*/ 8 w 22"/>
                  <a:gd name="T19" fmla="*/ 0 h 26"/>
                  <a:gd name="T20" fmla="*/ 8 w 22"/>
                  <a:gd name="T21" fmla="*/ 0 h 26"/>
                  <a:gd name="T22" fmla="*/ 0 w 22"/>
                  <a:gd name="T23" fmla="*/ 21 h 26"/>
                  <a:gd name="T24" fmla="*/ 1 w 22"/>
                  <a:gd name="T25" fmla="*/ 21 h 26"/>
                  <a:gd name="T26" fmla="*/ 3 w 22"/>
                  <a:gd name="T27" fmla="*/ 22 h 26"/>
                  <a:gd name="T28" fmla="*/ 5 w 22"/>
                  <a:gd name="T29" fmla="*/ 23 h 26"/>
                  <a:gd name="T30" fmla="*/ 7 w 22"/>
                  <a:gd name="T31" fmla="*/ 23 h 26"/>
                  <a:gd name="T32" fmla="*/ 9 w 22"/>
                  <a:gd name="T33" fmla="*/ 24 h 26"/>
                  <a:gd name="T34" fmla="*/ 12 w 22"/>
                  <a:gd name="T35" fmla="*/ 24 h 26"/>
                  <a:gd name="T36" fmla="*/ 14 w 22"/>
                  <a:gd name="T37" fmla="*/ 25 h 26"/>
                  <a:gd name="T38" fmla="*/ 17 w 22"/>
                  <a:gd name="T39" fmla="*/ 25 h 26"/>
                  <a:gd name="T40" fmla="*/ 19 w 22"/>
                  <a:gd name="T41" fmla="*/ 26 h 26"/>
                  <a:gd name="T42" fmla="*/ 19 w 22"/>
                  <a:gd name="T43" fmla="*/ 26 h 26"/>
                  <a:gd name="T44" fmla="*/ 22 w 22"/>
                  <a:gd name="T45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26">
                    <a:moveTo>
                      <a:pt x="22" y="3"/>
                    </a:moveTo>
                    <a:lnTo>
                      <a:pt x="22" y="3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44"/>
              <p:cNvSpPr>
                <a:spLocks/>
              </p:cNvSpPr>
              <p:nvPr/>
            </p:nvSpPr>
            <p:spPr bwMode="auto">
              <a:xfrm>
                <a:off x="5303" y="1199"/>
                <a:ext cx="30" cy="25"/>
              </a:xfrm>
              <a:custGeom>
                <a:avLst/>
                <a:gdLst>
                  <a:gd name="T0" fmla="*/ 30 w 30"/>
                  <a:gd name="T1" fmla="*/ 2 h 25"/>
                  <a:gd name="T2" fmla="*/ 29 w 30"/>
                  <a:gd name="T3" fmla="*/ 2 h 25"/>
                  <a:gd name="T4" fmla="*/ 23 w 30"/>
                  <a:gd name="T5" fmla="*/ 2 h 25"/>
                  <a:gd name="T6" fmla="*/ 20 w 30"/>
                  <a:gd name="T7" fmla="*/ 1 h 25"/>
                  <a:gd name="T8" fmla="*/ 18 w 30"/>
                  <a:gd name="T9" fmla="*/ 1 h 25"/>
                  <a:gd name="T10" fmla="*/ 15 w 30"/>
                  <a:gd name="T11" fmla="*/ 1 h 25"/>
                  <a:gd name="T12" fmla="*/ 12 w 30"/>
                  <a:gd name="T13" fmla="*/ 1 h 25"/>
                  <a:gd name="T14" fmla="*/ 10 w 30"/>
                  <a:gd name="T15" fmla="*/ 1 h 25"/>
                  <a:gd name="T16" fmla="*/ 8 w 30"/>
                  <a:gd name="T17" fmla="*/ 1 h 25"/>
                  <a:gd name="T18" fmla="*/ 5 w 30"/>
                  <a:gd name="T19" fmla="*/ 0 h 25"/>
                  <a:gd name="T20" fmla="*/ 3 w 30"/>
                  <a:gd name="T21" fmla="*/ 0 h 25"/>
                  <a:gd name="T22" fmla="*/ 0 w 30"/>
                  <a:gd name="T23" fmla="*/ 23 h 25"/>
                  <a:gd name="T24" fmla="*/ 3 w 30"/>
                  <a:gd name="T25" fmla="*/ 23 h 25"/>
                  <a:gd name="T26" fmla="*/ 5 w 30"/>
                  <a:gd name="T27" fmla="*/ 23 h 25"/>
                  <a:gd name="T28" fmla="*/ 8 w 30"/>
                  <a:gd name="T29" fmla="*/ 23 h 25"/>
                  <a:gd name="T30" fmla="*/ 11 w 30"/>
                  <a:gd name="T31" fmla="*/ 24 h 25"/>
                  <a:gd name="T32" fmla="*/ 14 w 30"/>
                  <a:gd name="T33" fmla="*/ 24 h 25"/>
                  <a:gd name="T34" fmla="*/ 17 w 30"/>
                  <a:gd name="T35" fmla="*/ 24 h 25"/>
                  <a:gd name="T36" fmla="*/ 20 w 30"/>
                  <a:gd name="T37" fmla="*/ 24 h 25"/>
                  <a:gd name="T38" fmla="*/ 22 w 30"/>
                  <a:gd name="T39" fmla="*/ 24 h 25"/>
                  <a:gd name="T40" fmla="*/ 28 w 30"/>
                  <a:gd name="T41" fmla="*/ 24 h 25"/>
                  <a:gd name="T42" fmla="*/ 29 w 30"/>
                  <a:gd name="T43" fmla="*/ 25 h 25"/>
                  <a:gd name="T44" fmla="*/ 30 w 30"/>
                  <a:gd name="T4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25">
                    <a:moveTo>
                      <a:pt x="30" y="2"/>
                    </a:moveTo>
                    <a:lnTo>
                      <a:pt x="29" y="2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45"/>
              <p:cNvSpPr>
                <a:spLocks/>
              </p:cNvSpPr>
              <p:nvPr/>
            </p:nvSpPr>
            <p:spPr bwMode="auto">
              <a:xfrm>
                <a:off x="5355" y="1201"/>
                <a:ext cx="40" cy="24"/>
              </a:xfrm>
              <a:custGeom>
                <a:avLst/>
                <a:gdLst>
                  <a:gd name="T0" fmla="*/ 40 w 40"/>
                  <a:gd name="T1" fmla="*/ 1 h 24"/>
                  <a:gd name="T2" fmla="*/ 40 w 40"/>
                  <a:gd name="T3" fmla="*/ 1 h 24"/>
                  <a:gd name="T4" fmla="*/ 38 w 40"/>
                  <a:gd name="T5" fmla="*/ 1 h 24"/>
                  <a:gd name="T6" fmla="*/ 35 w 40"/>
                  <a:gd name="T7" fmla="*/ 1 h 24"/>
                  <a:gd name="T8" fmla="*/ 32 w 40"/>
                  <a:gd name="T9" fmla="*/ 1 h 24"/>
                  <a:gd name="T10" fmla="*/ 30 w 40"/>
                  <a:gd name="T11" fmla="*/ 1 h 24"/>
                  <a:gd name="T12" fmla="*/ 27 w 40"/>
                  <a:gd name="T13" fmla="*/ 1 h 24"/>
                  <a:gd name="T14" fmla="*/ 24 w 40"/>
                  <a:gd name="T15" fmla="*/ 1 h 24"/>
                  <a:gd name="T16" fmla="*/ 21 w 40"/>
                  <a:gd name="T17" fmla="*/ 0 h 24"/>
                  <a:gd name="T18" fmla="*/ 18 w 40"/>
                  <a:gd name="T19" fmla="*/ 0 h 24"/>
                  <a:gd name="T20" fmla="*/ 13 w 40"/>
                  <a:gd name="T21" fmla="*/ 0 h 24"/>
                  <a:gd name="T22" fmla="*/ 7 w 40"/>
                  <a:gd name="T23" fmla="*/ 0 h 24"/>
                  <a:gd name="T24" fmla="*/ 1 w 40"/>
                  <a:gd name="T25" fmla="*/ 0 h 24"/>
                  <a:gd name="T26" fmla="*/ 0 w 40"/>
                  <a:gd name="T27" fmla="*/ 0 h 24"/>
                  <a:gd name="T28" fmla="*/ 0 w 40"/>
                  <a:gd name="T29" fmla="*/ 23 h 24"/>
                  <a:gd name="T30" fmla="*/ 0 w 40"/>
                  <a:gd name="T31" fmla="*/ 23 h 24"/>
                  <a:gd name="T32" fmla="*/ 6 w 40"/>
                  <a:gd name="T33" fmla="*/ 23 h 24"/>
                  <a:gd name="T34" fmla="*/ 12 w 40"/>
                  <a:gd name="T35" fmla="*/ 23 h 24"/>
                  <a:gd name="T36" fmla="*/ 18 w 40"/>
                  <a:gd name="T37" fmla="*/ 23 h 24"/>
                  <a:gd name="T38" fmla="*/ 21 w 40"/>
                  <a:gd name="T39" fmla="*/ 23 h 24"/>
                  <a:gd name="T40" fmla="*/ 23 w 40"/>
                  <a:gd name="T41" fmla="*/ 23 h 24"/>
                  <a:gd name="T42" fmla="*/ 26 w 40"/>
                  <a:gd name="T43" fmla="*/ 23 h 24"/>
                  <a:gd name="T44" fmla="*/ 28 w 40"/>
                  <a:gd name="T45" fmla="*/ 23 h 24"/>
                  <a:gd name="T46" fmla="*/ 31 w 40"/>
                  <a:gd name="T47" fmla="*/ 23 h 24"/>
                  <a:gd name="T48" fmla="*/ 33 w 40"/>
                  <a:gd name="T49" fmla="*/ 24 h 24"/>
                  <a:gd name="T50" fmla="*/ 36 w 40"/>
                  <a:gd name="T51" fmla="*/ 24 h 24"/>
                  <a:gd name="T52" fmla="*/ 38 w 40"/>
                  <a:gd name="T53" fmla="*/ 24 h 24"/>
                  <a:gd name="T54" fmla="*/ 38 w 40"/>
                  <a:gd name="T55" fmla="*/ 24 h 24"/>
                  <a:gd name="T56" fmla="*/ 40 w 40"/>
                  <a:gd name="T5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24">
                    <a:moveTo>
                      <a:pt x="40" y="1"/>
                    </a:moveTo>
                    <a:lnTo>
                      <a:pt x="40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3" y="24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46"/>
              <p:cNvSpPr>
                <a:spLocks/>
              </p:cNvSpPr>
              <p:nvPr/>
            </p:nvSpPr>
            <p:spPr bwMode="auto">
              <a:xfrm>
                <a:off x="5393" y="1202"/>
                <a:ext cx="10" cy="24"/>
              </a:xfrm>
              <a:custGeom>
                <a:avLst/>
                <a:gdLst>
                  <a:gd name="T0" fmla="*/ 10 w 10"/>
                  <a:gd name="T1" fmla="*/ 2 h 24"/>
                  <a:gd name="T2" fmla="*/ 9 w 10"/>
                  <a:gd name="T3" fmla="*/ 2 h 24"/>
                  <a:gd name="T4" fmla="*/ 7 w 10"/>
                  <a:gd name="T5" fmla="*/ 1 h 24"/>
                  <a:gd name="T6" fmla="*/ 5 w 10"/>
                  <a:gd name="T7" fmla="*/ 1 h 24"/>
                  <a:gd name="T8" fmla="*/ 2 w 10"/>
                  <a:gd name="T9" fmla="*/ 0 h 24"/>
                  <a:gd name="T10" fmla="*/ 0 w 10"/>
                  <a:gd name="T11" fmla="*/ 23 h 24"/>
                  <a:gd name="T12" fmla="*/ 2 w 10"/>
                  <a:gd name="T13" fmla="*/ 23 h 24"/>
                  <a:gd name="T14" fmla="*/ 4 w 10"/>
                  <a:gd name="T15" fmla="*/ 24 h 24"/>
                  <a:gd name="T16" fmla="*/ 6 w 10"/>
                  <a:gd name="T17" fmla="*/ 24 h 24"/>
                  <a:gd name="T18" fmla="*/ 6 w 10"/>
                  <a:gd name="T19" fmla="*/ 24 h 24"/>
                  <a:gd name="T20" fmla="*/ 10 w 10"/>
                  <a:gd name="T2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4">
                    <a:moveTo>
                      <a:pt x="10" y="2"/>
                    </a:moveTo>
                    <a:lnTo>
                      <a:pt x="9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47"/>
              <p:cNvSpPr>
                <a:spLocks/>
              </p:cNvSpPr>
              <p:nvPr/>
            </p:nvSpPr>
            <p:spPr bwMode="auto">
              <a:xfrm>
                <a:off x="5416" y="1213"/>
                <a:ext cx="31" cy="33"/>
              </a:xfrm>
              <a:custGeom>
                <a:avLst/>
                <a:gdLst>
                  <a:gd name="T0" fmla="*/ 31 w 31"/>
                  <a:gd name="T1" fmla="*/ 20 h 33"/>
                  <a:gd name="T2" fmla="*/ 31 w 31"/>
                  <a:gd name="T3" fmla="*/ 20 h 33"/>
                  <a:gd name="T4" fmla="*/ 30 w 31"/>
                  <a:gd name="T5" fmla="*/ 19 h 33"/>
                  <a:gd name="T6" fmla="*/ 29 w 31"/>
                  <a:gd name="T7" fmla="*/ 17 h 33"/>
                  <a:gd name="T8" fmla="*/ 28 w 31"/>
                  <a:gd name="T9" fmla="*/ 16 h 33"/>
                  <a:gd name="T10" fmla="*/ 27 w 31"/>
                  <a:gd name="T11" fmla="*/ 14 h 33"/>
                  <a:gd name="T12" fmla="*/ 26 w 31"/>
                  <a:gd name="T13" fmla="*/ 13 h 33"/>
                  <a:gd name="T14" fmla="*/ 25 w 31"/>
                  <a:gd name="T15" fmla="*/ 12 h 33"/>
                  <a:gd name="T16" fmla="*/ 23 w 31"/>
                  <a:gd name="T17" fmla="*/ 10 h 33"/>
                  <a:gd name="T18" fmla="*/ 22 w 31"/>
                  <a:gd name="T19" fmla="*/ 9 h 33"/>
                  <a:gd name="T20" fmla="*/ 21 w 31"/>
                  <a:gd name="T21" fmla="*/ 8 h 33"/>
                  <a:gd name="T22" fmla="*/ 20 w 31"/>
                  <a:gd name="T23" fmla="*/ 6 h 33"/>
                  <a:gd name="T24" fmla="*/ 18 w 31"/>
                  <a:gd name="T25" fmla="*/ 5 h 33"/>
                  <a:gd name="T26" fmla="*/ 17 w 31"/>
                  <a:gd name="T27" fmla="*/ 4 h 33"/>
                  <a:gd name="T28" fmla="*/ 16 w 31"/>
                  <a:gd name="T29" fmla="*/ 3 h 33"/>
                  <a:gd name="T30" fmla="*/ 14 w 31"/>
                  <a:gd name="T31" fmla="*/ 2 h 33"/>
                  <a:gd name="T32" fmla="*/ 13 w 31"/>
                  <a:gd name="T33" fmla="*/ 1 h 33"/>
                  <a:gd name="T34" fmla="*/ 12 w 31"/>
                  <a:gd name="T35" fmla="*/ 0 h 33"/>
                  <a:gd name="T36" fmla="*/ 0 w 31"/>
                  <a:gd name="T37" fmla="*/ 19 h 33"/>
                  <a:gd name="T38" fmla="*/ 0 w 31"/>
                  <a:gd name="T39" fmla="*/ 19 h 33"/>
                  <a:gd name="T40" fmla="*/ 1 w 31"/>
                  <a:gd name="T41" fmla="*/ 20 h 33"/>
                  <a:gd name="T42" fmla="*/ 2 w 31"/>
                  <a:gd name="T43" fmla="*/ 21 h 33"/>
                  <a:gd name="T44" fmla="*/ 2 w 31"/>
                  <a:gd name="T45" fmla="*/ 21 h 33"/>
                  <a:gd name="T46" fmla="*/ 3 w 31"/>
                  <a:gd name="T47" fmla="*/ 22 h 33"/>
                  <a:gd name="T48" fmla="*/ 4 w 31"/>
                  <a:gd name="T49" fmla="*/ 23 h 33"/>
                  <a:gd name="T50" fmla="*/ 5 w 31"/>
                  <a:gd name="T51" fmla="*/ 24 h 33"/>
                  <a:gd name="T52" fmla="*/ 6 w 31"/>
                  <a:gd name="T53" fmla="*/ 24 h 33"/>
                  <a:gd name="T54" fmla="*/ 6 w 31"/>
                  <a:gd name="T55" fmla="*/ 25 h 33"/>
                  <a:gd name="T56" fmla="*/ 7 w 31"/>
                  <a:gd name="T57" fmla="*/ 26 h 33"/>
                  <a:gd name="T58" fmla="*/ 8 w 31"/>
                  <a:gd name="T59" fmla="*/ 27 h 33"/>
                  <a:gd name="T60" fmla="*/ 9 w 31"/>
                  <a:gd name="T61" fmla="*/ 28 h 33"/>
                  <a:gd name="T62" fmla="*/ 10 w 31"/>
                  <a:gd name="T63" fmla="*/ 29 h 33"/>
                  <a:gd name="T64" fmla="*/ 11 w 31"/>
                  <a:gd name="T65" fmla="*/ 31 h 33"/>
                  <a:gd name="T66" fmla="*/ 12 w 31"/>
                  <a:gd name="T67" fmla="*/ 32 h 33"/>
                  <a:gd name="T68" fmla="*/ 13 w 31"/>
                  <a:gd name="T69" fmla="*/ 33 h 33"/>
                  <a:gd name="T70" fmla="*/ 13 w 31"/>
                  <a:gd name="T71" fmla="*/ 33 h 33"/>
                  <a:gd name="T72" fmla="*/ 31 w 31"/>
                  <a:gd name="T7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3">
                    <a:moveTo>
                      <a:pt x="31" y="20"/>
                    </a:moveTo>
                    <a:lnTo>
                      <a:pt x="31" y="20"/>
                    </a:lnTo>
                    <a:lnTo>
                      <a:pt x="30" y="19"/>
                    </a:lnTo>
                    <a:lnTo>
                      <a:pt x="29" y="17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48"/>
              <p:cNvSpPr>
                <a:spLocks/>
              </p:cNvSpPr>
              <p:nvPr/>
            </p:nvSpPr>
            <p:spPr bwMode="auto">
              <a:xfrm>
                <a:off x="5429" y="1233"/>
                <a:ext cx="30" cy="31"/>
              </a:xfrm>
              <a:custGeom>
                <a:avLst/>
                <a:gdLst>
                  <a:gd name="T0" fmla="*/ 30 w 30"/>
                  <a:gd name="T1" fmla="*/ 19 h 31"/>
                  <a:gd name="T2" fmla="*/ 29 w 30"/>
                  <a:gd name="T3" fmla="*/ 16 h 31"/>
                  <a:gd name="T4" fmla="*/ 27 w 30"/>
                  <a:gd name="T5" fmla="*/ 13 h 31"/>
                  <a:gd name="T6" fmla="*/ 25 w 30"/>
                  <a:gd name="T7" fmla="*/ 10 h 31"/>
                  <a:gd name="T8" fmla="*/ 23 w 30"/>
                  <a:gd name="T9" fmla="*/ 6 h 31"/>
                  <a:gd name="T10" fmla="*/ 20 w 30"/>
                  <a:gd name="T11" fmla="*/ 3 h 31"/>
                  <a:gd name="T12" fmla="*/ 18 w 30"/>
                  <a:gd name="T13" fmla="*/ 0 h 31"/>
                  <a:gd name="T14" fmla="*/ 0 w 30"/>
                  <a:gd name="T15" fmla="*/ 13 h 31"/>
                  <a:gd name="T16" fmla="*/ 1 w 30"/>
                  <a:gd name="T17" fmla="*/ 16 h 31"/>
                  <a:gd name="T18" fmla="*/ 3 w 30"/>
                  <a:gd name="T19" fmla="*/ 19 h 31"/>
                  <a:gd name="T20" fmla="*/ 5 w 30"/>
                  <a:gd name="T21" fmla="*/ 22 h 31"/>
                  <a:gd name="T22" fmla="*/ 8 w 30"/>
                  <a:gd name="T23" fmla="*/ 25 h 31"/>
                  <a:gd name="T24" fmla="*/ 10 w 30"/>
                  <a:gd name="T25" fmla="*/ 29 h 31"/>
                  <a:gd name="T26" fmla="*/ 11 w 30"/>
                  <a:gd name="T27" fmla="*/ 31 h 31"/>
                  <a:gd name="T28" fmla="*/ 30 w 30"/>
                  <a:gd name="T2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1">
                    <a:moveTo>
                      <a:pt x="30" y="19"/>
                    </a:moveTo>
                    <a:lnTo>
                      <a:pt x="29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0" y="29"/>
                    </a:lnTo>
                    <a:lnTo>
                      <a:pt x="11" y="31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49"/>
              <p:cNvSpPr>
                <a:spLocks/>
              </p:cNvSpPr>
              <p:nvPr/>
            </p:nvSpPr>
            <p:spPr bwMode="auto">
              <a:xfrm>
                <a:off x="5452" y="1271"/>
                <a:ext cx="27" cy="26"/>
              </a:xfrm>
              <a:custGeom>
                <a:avLst/>
                <a:gdLst>
                  <a:gd name="T0" fmla="*/ 27 w 27"/>
                  <a:gd name="T1" fmla="*/ 11 h 26"/>
                  <a:gd name="T2" fmla="*/ 27 w 27"/>
                  <a:gd name="T3" fmla="*/ 11 h 26"/>
                  <a:gd name="T4" fmla="*/ 27 w 27"/>
                  <a:gd name="T5" fmla="*/ 10 h 26"/>
                  <a:gd name="T6" fmla="*/ 26 w 27"/>
                  <a:gd name="T7" fmla="*/ 9 h 26"/>
                  <a:gd name="T8" fmla="*/ 25 w 27"/>
                  <a:gd name="T9" fmla="*/ 8 h 26"/>
                  <a:gd name="T10" fmla="*/ 24 w 27"/>
                  <a:gd name="T11" fmla="*/ 6 h 26"/>
                  <a:gd name="T12" fmla="*/ 23 w 27"/>
                  <a:gd name="T13" fmla="*/ 5 h 26"/>
                  <a:gd name="T14" fmla="*/ 22 w 27"/>
                  <a:gd name="T15" fmla="*/ 4 h 26"/>
                  <a:gd name="T16" fmla="*/ 21 w 27"/>
                  <a:gd name="T17" fmla="*/ 3 h 26"/>
                  <a:gd name="T18" fmla="*/ 20 w 27"/>
                  <a:gd name="T19" fmla="*/ 1 h 26"/>
                  <a:gd name="T20" fmla="*/ 19 w 27"/>
                  <a:gd name="T21" fmla="*/ 0 h 26"/>
                  <a:gd name="T22" fmla="*/ 0 w 27"/>
                  <a:gd name="T23" fmla="*/ 13 h 26"/>
                  <a:gd name="T24" fmla="*/ 1 w 27"/>
                  <a:gd name="T25" fmla="*/ 14 h 26"/>
                  <a:gd name="T26" fmla="*/ 2 w 27"/>
                  <a:gd name="T27" fmla="*/ 16 h 26"/>
                  <a:gd name="T28" fmla="*/ 4 w 27"/>
                  <a:gd name="T29" fmla="*/ 17 h 26"/>
                  <a:gd name="T30" fmla="*/ 5 w 27"/>
                  <a:gd name="T31" fmla="*/ 18 h 26"/>
                  <a:gd name="T32" fmla="*/ 6 w 27"/>
                  <a:gd name="T33" fmla="*/ 20 h 26"/>
                  <a:gd name="T34" fmla="*/ 7 w 27"/>
                  <a:gd name="T35" fmla="*/ 21 h 26"/>
                  <a:gd name="T36" fmla="*/ 8 w 27"/>
                  <a:gd name="T37" fmla="*/ 23 h 26"/>
                  <a:gd name="T38" fmla="*/ 9 w 27"/>
                  <a:gd name="T39" fmla="*/ 24 h 26"/>
                  <a:gd name="T40" fmla="*/ 10 w 27"/>
                  <a:gd name="T41" fmla="*/ 26 h 26"/>
                  <a:gd name="T42" fmla="*/ 10 w 27"/>
                  <a:gd name="T43" fmla="*/ 26 h 26"/>
                  <a:gd name="T44" fmla="*/ 27 w 27"/>
                  <a:gd name="T4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6">
                    <a:moveTo>
                      <a:pt x="27" y="11"/>
                    </a:moveTo>
                    <a:lnTo>
                      <a:pt x="27" y="11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50"/>
              <p:cNvSpPr>
                <a:spLocks/>
              </p:cNvSpPr>
              <p:nvPr/>
            </p:nvSpPr>
            <p:spPr bwMode="auto">
              <a:xfrm>
                <a:off x="5462" y="1282"/>
                <a:ext cx="42" cy="27"/>
              </a:xfrm>
              <a:custGeom>
                <a:avLst/>
                <a:gdLst>
                  <a:gd name="T0" fmla="*/ 28 w 42"/>
                  <a:gd name="T1" fmla="*/ 2 h 27"/>
                  <a:gd name="T2" fmla="*/ 27 w 42"/>
                  <a:gd name="T3" fmla="*/ 3 h 27"/>
                  <a:gd name="T4" fmla="*/ 27 w 42"/>
                  <a:gd name="T5" fmla="*/ 3 h 27"/>
                  <a:gd name="T6" fmla="*/ 26 w 42"/>
                  <a:gd name="T7" fmla="*/ 4 h 27"/>
                  <a:gd name="T8" fmla="*/ 25 w 42"/>
                  <a:gd name="T9" fmla="*/ 4 h 27"/>
                  <a:gd name="T10" fmla="*/ 24 w 42"/>
                  <a:gd name="T11" fmla="*/ 4 h 27"/>
                  <a:gd name="T12" fmla="*/ 24 w 42"/>
                  <a:gd name="T13" fmla="*/ 4 h 27"/>
                  <a:gd name="T14" fmla="*/ 24 w 42"/>
                  <a:gd name="T15" fmla="*/ 5 h 27"/>
                  <a:gd name="T16" fmla="*/ 23 w 42"/>
                  <a:gd name="T17" fmla="*/ 5 h 27"/>
                  <a:gd name="T18" fmla="*/ 23 w 42"/>
                  <a:gd name="T19" fmla="*/ 5 h 27"/>
                  <a:gd name="T20" fmla="*/ 23 w 42"/>
                  <a:gd name="T21" fmla="*/ 5 h 27"/>
                  <a:gd name="T22" fmla="*/ 23 w 42"/>
                  <a:gd name="T23" fmla="*/ 5 h 27"/>
                  <a:gd name="T24" fmla="*/ 23 w 42"/>
                  <a:gd name="T25" fmla="*/ 5 h 27"/>
                  <a:gd name="T26" fmla="*/ 23 w 42"/>
                  <a:gd name="T27" fmla="*/ 5 h 27"/>
                  <a:gd name="T28" fmla="*/ 23 w 42"/>
                  <a:gd name="T29" fmla="*/ 5 h 27"/>
                  <a:gd name="T30" fmla="*/ 22 w 42"/>
                  <a:gd name="T31" fmla="*/ 4 h 27"/>
                  <a:gd name="T32" fmla="*/ 22 w 42"/>
                  <a:gd name="T33" fmla="*/ 4 h 27"/>
                  <a:gd name="T34" fmla="*/ 21 w 42"/>
                  <a:gd name="T35" fmla="*/ 4 h 27"/>
                  <a:gd name="T36" fmla="*/ 20 w 42"/>
                  <a:gd name="T37" fmla="*/ 3 h 27"/>
                  <a:gd name="T38" fmla="*/ 19 w 42"/>
                  <a:gd name="T39" fmla="*/ 1 h 27"/>
                  <a:gd name="T40" fmla="*/ 17 w 42"/>
                  <a:gd name="T41" fmla="*/ 0 h 27"/>
                  <a:gd name="T42" fmla="*/ 1 w 42"/>
                  <a:gd name="T43" fmla="*/ 16 h 27"/>
                  <a:gd name="T44" fmla="*/ 4 w 42"/>
                  <a:gd name="T45" fmla="*/ 18 h 27"/>
                  <a:gd name="T46" fmla="*/ 6 w 42"/>
                  <a:gd name="T47" fmla="*/ 21 h 27"/>
                  <a:gd name="T48" fmla="*/ 9 w 42"/>
                  <a:gd name="T49" fmla="*/ 23 h 27"/>
                  <a:gd name="T50" fmla="*/ 12 w 42"/>
                  <a:gd name="T51" fmla="*/ 24 h 27"/>
                  <a:gd name="T52" fmla="*/ 13 w 42"/>
                  <a:gd name="T53" fmla="*/ 25 h 27"/>
                  <a:gd name="T54" fmla="*/ 15 w 42"/>
                  <a:gd name="T55" fmla="*/ 26 h 27"/>
                  <a:gd name="T56" fmla="*/ 17 w 42"/>
                  <a:gd name="T57" fmla="*/ 27 h 27"/>
                  <a:gd name="T58" fmla="*/ 19 w 42"/>
                  <a:gd name="T59" fmla="*/ 27 h 27"/>
                  <a:gd name="T60" fmla="*/ 21 w 42"/>
                  <a:gd name="T61" fmla="*/ 27 h 27"/>
                  <a:gd name="T62" fmla="*/ 23 w 42"/>
                  <a:gd name="T63" fmla="*/ 27 h 27"/>
                  <a:gd name="T64" fmla="*/ 25 w 42"/>
                  <a:gd name="T65" fmla="*/ 27 h 27"/>
                  <a:gd name="T66" fmla="*/ 27 w 42"/>
                  <a:gd name="T67" fmla="*/ 27 h 27"/>
                  <a:gd name="T68" fmla="*/ 30 w 42"/>
                  <a:gd name="T69" fmla="*/ 26 h 27"/>
                  <a:gd name="T70" fmla="*/ 32 w 42"/>
                  <a:gd name="T71" fmla="*/ 26 h 27"/>
                  <a:gd name="T72" fmla="*/ 33 w 42"/>
                  <a:gd name="T73" fmla="*/ 25 h 27"/>
                  <a:gd name="T74" fmla="*/ 35 w 42"/>
                  <a:gd name="T75" fmla="*/ 24 h 27"/>
                  <a:gd name="T76" fmla="*/ 37 w 42"/>
                  <a:gd name="T77" fmla="*/ 23 h 27"/>
                  <a:gd name="T78" fmla="*/ 39 w 42"/>
                  <a:gd name="T79" fmla="*/ 22 h 27"/>
                  <a:gd name="T80" fmla="*/ 41 w 42"/>
                  <a:gd name="T81" fmla="*/ 21 h 27"/>
                  <a:gd name="T82" fmla="*/ 42 w 42"/>
                  <a:gd name="T8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27">
                    <a:moveTo>
                      <a:pt x="28" y="2"/>
                    </a:moveTo>
                    <a:lnTo>
                      <a:pt x="28" y="2"/>
                    </a:lnTo>
                    <a:lnTo>
                      <a:pt x="28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1" y="21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51"/>
              <p:cNvSpPr>
                <a:spLocks/>
              </p:cNvSpPr>
              <p:nvPr/>
            </p:nvSpPr>
            <p:spPr bwMode="auto">
              <a:xfrm>
                <a:off x="5505" y="1235"/>
                <a:ext cx="46" cy="50"/>
              </a:xfrm>
              <a:custGeom>
                <a:avLst/>
                <a:gdLst>
                  <a:gd name="T0" fmla="*/ 28 w 46"/>
                  <a:gd name="T1" fmla="*/ 0 h 50"/>
                  <a:gd name="T2" fmla="*/ 24 w 46"/>
                  <a:gd name="T3" fmla="*/ 6 h 50"/>
                  <a:gd name="T4" fmla="*/ 19 w 46"/>
                  <a:gd name="T5" fmla="*/ 12 h 50"/>
                  <a:gd name="T6" fmla="*/ 14 w 46"/>
                  <a:gd name="T7" fmla="*/ 18 h 50"/>
                  <a:gd name="T8" fmla="*/ 9 w 46"/>
                  <a:gd name="T9" fmla="*/ 24 h 50"/>
                  <a:gd name="T10" fmla="*/ 5 w 46"/>
                  <a:gd name="T11" fmla="*/ 29 h 50"/>
                  <a:gd name="T12" fmla="*/ 3 w 46"/>
                  <a:gd name="T13" fmla="*/ 31 h 50"/>
                  <a:gd name="T14" fmla="*/ 1 w 46"/>
                  <a:gd name="T15" fmla="*/ 34 h 50"/>
                  <a:gd name="T16" fmla="*/ 0 w 46"/>
                  <a:gd name="T17" fmla="*/ 35 h 50"/>
                  <a:gd name="T18" fmla="*/ 17 w 46"/>
                  <a:gd name="T19" fmla="*/ 50 h 50"/>
                  <a:gd name="T20" fmla="*/ 18 w 46"/>
                  <a:gd name="T21" fmla="*/ 49 h 50"/>
                  <a:gd name="T22" fmla="*/ 20 w 46"/>
                  <a:gd name="T23" fmla="*/ 46 h 50"/>
                  <a:gd name="T24" fmla="*/ 22 w 46"/>
                  <a:gd name="T25" fmla="*/ 43 h 50"/>
                  <a:gd name="T26" fmla="*/ 27 w 46"/>
                  <a:gd name="T27" fmla="*/ 38 h 50"/>
                  <a:gd name="T28" fmla="*/ 31 w 46"/>
                  <a:gd name="T29" fmla="*/ 32 h 50"/>
                  <a:gd name="T30" fmla="*/ 36 w 46"/>
                  <a:gd name="T31" fmla="*/ 26 h 50"/>
                  <a:gd name="T32" fmla="*/ 41 w 46"/>
                  <a:gd name="T33" fmla="*/ 20 h 50"/>
                  <a:gd name="T34" fmla="*/ 46 w 46"/>
                  <a:gd name="T35" fmla="*/ 14 h 50"/>
                  <a:gd name="T36" fmla="*/ 28 w 46"/>
                  <a:gd name="T3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50">
                    <a:moveTo>
                      <a:pt x="28" y="0"/>
                    </a:moveTo>
                    <a:lnTo>
                      <a:pt x="24" y="6"/>
                    </a:lnTo>
                    <a:lnTo>
                      <a:pt x="19" y="12"/>
                    </a:lnTo>
                    <a:lnTo>
                      <a:pt x="14" y="18"/>
                    </a:lnTo>
                    <a:lnTo>
                      <a:pt x="9" y="24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46"/>
                    </a:lnTo>
                    <a:lnTo>
                      <a:pt x="22" y="43"/>
                    </a:lnTo>
                    <a:lnTo>
                      <a:pt x="27" y="38"/>
                    </a:lnTo>
                    <a:lnTo>
                      <a:pt x="31" y="32"/>
                    </a:lnTo>
                    <a:lnTo>
                      <a:pt x="36" y="26"/>
                    </a:lnTo>
                    <a:lnTo>
                      <a:pt x="41" y="20"/>
                    </a:lnTo>
                    <a:lnTo>
                      <a:pt x="46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52"/>
              <p:cNvSpPr>
                <a:spLocks/>
              </p:cNvSpPr>
              <p:nvPr/>
            </p:nvSpPr>
            <p:spPr bwMode="auto">
              <a:xfrm>
                <a:off x="5548" y="1183"/>
                <a:ext cx="48" cy="49"/>
              </a:xfrm>
              <a:custGeom>
                <a:avLst/>
                <a:gdLst>
                  <a:gd name="T0" fmla="*/ 33 w 48"/>
                  <a:gd name="T1" fmla="*/ 0 h 49"/>
                  <a:gd name="T2" fmla="*/ 33 w 48"/>
                  <a:gd name="T3" fmla="*/ 1 h 49"/>
                  <a:gd name="T4" fmla="*/ 32 w 48"/>
                  <a:gd name="T5" fmla="*/ 2 h 49"/>
                  <a:gd name="T6" fmla="*/ 30 w 48"/>
                  <a:gd name="T7" fmla="*/ 3 h 49"/>
                  <a:gd name="T8" fmla="*/ 29 w 48"/>
                  <a:gd name="T9" fmla="*/ 4 h 49"/>
                  <a:gd name="T10" fmla="*/ 28 w 48"/>
                  <a:gd name="T11" fmla="*/ 5 h 49"/>
                  <a:gd name="T12" fmla="*/ 26 w 48"/>
                  <a:gd name="T13" fmla="*/ 7 h 49"/>
                  <a:gd name="T14" fmla="*/ 25 w 48"/>
                  <a:gd name="T15" fmla="*/ 8 h 49"/>
                  <a:gd name="T16" fmla="*/ 22 w 48"/>
                  <a:gd name="T17" fmla="*/ 11 h 49"/>
                  <a:gd name="T18" fmla="*/ 19 w 48"/>
                  <a:gd name="T19" fmla="*/ 14 h 49"/>
                  <a:gd name="T20" fmla="*/ 16 w 48"/>
                  <a:gd name="T21" fmla="*/ 17 h 49"/>
                  <a:gd name="T22" fmla="*/ 13 w 48"/>
                  <a:gd name="T23" fmla="*/ 19 h 49"/>
                  <a:gd name="T24" fmla="*/ 10 w 48"/>
                  <a:gd name="T25" fmla="*/ 22 h 49"/>
                  <a:gd name="T26" fmla="*/ 8 w 48"/>
                  <a:gd name="T27" fmla="*/ 26 h 49"/>
                  <a:gd name="T28" fmla="*/ 5 w 48"/>
                  <a:gd name="T29" fmla="*/ 29 h 49"/>
                  <a:gd name="T30" fmla="*/ 2 w 48"/>
                  <a:gd name="T31" fmla="*/ 32 h 49"/>
                  <a:gd name="T32" fmla="*/ 0 w 48"/>
                  <a:gd name="T33" fmla="*/ 34 h 49"/>
                  <a:gd name="T34" fmla="*/ 17 w 48"/>
                  <a:gd name="T35" fmla="*/ 49 h 49"/>
                  <a:gd name="T36" fmla="*/ 19 w 48"/>
                  <a:gd name="T37" fmla="*/ 47 h 49"/>
                  <a:gd name="T38" fmla="*/ 22 w 48"/>
                  <a:gd name="T39" fmla="*/ 44 h 49"/>
                  <a:gd name="T40" fmla="*/ 24 w 48"/>
                  <a:gd name="T41" fmla="*/ 41 h 49"/>
                  <a:gd name="T42" fmla="*/ 27 w 48"/>
                  <a:gd name="T43" fmla="*/ 38 h 49"/>
                  <a:gd name="T44" fmla="*/ 30 w 48"/>
                  <a:gd name="T45" fmla="*/ 35 h 49"/>
                  <a:gd name="T46" fmla="*/ 32 w 48"/>
                  <a:gd name="T47" fmla="*/ 32 h 49"/>
                  <a:gd name="T48" fmla="*/ 35 w 48"/>
                  <a:gd name="T49" fmla="*/ 30 h 49"/>
                  <a:gd name="T50" fmla="*/ 38 w 48"/>
                  <a:gd name="T51" fmla="*/ 27 h 49"/>
                  <a:gd name="T52" fmla="*/ 40 w 48"/>
                  <a:gd name="T53" fmla="*/ 25 h 49"/>
                  <a:gd name="T54" fmla="*/ 41 w 48"/>
                  <a:gd name="T55" fmla="*/ 24 h 49"/>
                  <a:gd name="T56" fmla="*/ 43 w 48"/>
                  <a:gd name="T57" fmla="*/ 22 h 49"/>
                  <a:gd name="T58" fmla="*/ 44 w 48"/>
                  <a:gd name="T59" fmla="*/ 21 h 49"/>
                  <a:gd name="T60" fmla="*/ 45 w 48"/>
                  <a:gd name="T61" fmla="*/ 20 h 49"/>
                  <a:gd name="T62" fmla="*/ 46 w 48"/>
                  <a:gd name="T63" fmla="*/ 19 h 49"/>
                  <a:gd name="T64" fmla="*/ 47 w 48"/>
                  <a:gd name="T65" fmla="*/ 18 h 49"/>
                  <a:gd name="T66" fmla="*/ 48 w 48"/>
                  <a:gd name="T67" fmla="*/ 18 h 49"/>
                  <a:gd name="T68" fmla="*/ 33 w 48"/>
                  <a:gd name="T6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49">
                    <a:moveTo>
                      <a:pt x="33" y="0"/>
                    </a:moveTo>
                    <a:lnTo>
                      <a:pt x="33" y="1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26" y="7"/>
                    </a:lnTo>
                    <a:lnTo>
                      <a:pt x="25" y="8"/>
                    </a:lnTo>
                    <a:lnTo>
                      <a:pt x="22" y="11"/>
                    </a:lnTo>
                    <a:lnTo>
                      <a:pt x="19" y="14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10" y="22"/>
                    </a:lnTo>
                    <a:lnTo>
                      <a:pt x="8" y="26"/>
                    </a:lnTo>
                    <a:lnTo>
                      <a:pt x="5" y="29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17" y="49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4" y="41"/>
                    </a:lnTo>
                    <a:lnTo>
                      <a:pt x="27" y="38"/>
                    </a:lnTo>
                    <a:lnTo>
                      <a:pt x="30" y="35"/>
                    </a:lnTo>
                    <a:lnTo>
                      <a:pt x="32" y="32"/>
                    </a:lnTo>
                    <a:lnTo>
                      <a:pt x="35" y="30"/>
                    </a:lnTo>
                    <a:lnTo>
                      <a:pt x="38" y="27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3" y="22"/>
                    </a:lnTo>
                    <a:lnTo>
                      <a:pt x="44" y="21"/>
                    </a:lnTo>
                    <a:lnTo>
                      <a:pt x="45" y="20"/>
                    </a:lnTo>
                    <a:lnTo>
                      <a:pt x="46" y="19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53"/>
              <p:cNvSpPr>
                <a:spLocks/>
              </p:cNvSpPr>
              <p:nvPr/>
            </p:nvSpPr>
            <p:spPr bwMode="auto">
              <a:xfrm>
                <a:off x="5604" y="1165"/>
                <a:ext cx="52" cy="27"/>
              </a:xfrm>
              <a:custGeom>
                <a:avLst/>
                <a:gdLst>
                  <a:gd name="T0" fmla="*/ 51 w 52"/>
                  <a:gd name="T1" fmla="*/ 5 h 27"/>
                  <a:gd name="T2" fmla="*/ 48 w 52"/>
                  <a:gd name="T3" fmla="*/ 4 h 27"/>
                  <a:gd name="T4" fmla="*/ 45 w 52"/>
                  <a:gd name="T5" fmla="*/ 3 h 27"/>
                  <a:gd name="T6" fmla="*/ 42 w 52"/>
                  <a:gd name="T7" fmla="*/ 2 h 27"/>
                  <a:gd name="T8" fmla="*/ 39 w 52"/>
                  <a:gd name="T9" fmla="*/ 2 h 27"/>
                  <a:gd name="T10" fmla="*/ 37 w 52"/>
                  <a:gd name="T11" fmla="*/ 1 h 27"/>
                  <a:gd name="T12" fmla="*/ 34 w 52"/>
                  <a:gd name="T13" fmla="*/ 1 h 27"/>
                  <a:gd name="T14" fmla="*/ 31 w 52"/>
                  <a:gd name="T15" fmla="*/ 0 h 27"/>
                  <a:gd name="T16" fmla="*/ 28 w 52"/>
                  <a:gd name="T17" fmla="*/ 0 h 27"/>
                  <a:gd name="T18" fmla="*/ 25 w 52"/>
                  <a:gd name="T19" fmla="*/ 0 h 27"/>
                  <a:gd name="T20" fmla="*/ 22 w 52"/>
                  <a:gd name="T21" fmla="*/ 0 h 27"/>
                  <a:gd name="T22" fmla="*/ 19 w 52"/>
                  <a:gd name="T23" fmla="*/ 0 h 27"/>
                  <a:gd name="T24" fmla="*/ 16 w 52"/>
                  <a:gd name="T25" fmla="*/ 1 h 27"/>
                  <a:gd name="T26" fmla="*/ 13 w 52"/>
                  <a:gd name="T27" fmla="*/ 1 h 27"/>
                  <a:gd name="T28" fmla="*/ 10 w 52"/>
                  <a:gd name="T29" fmla="*/ 2 h 27"/>
                  <a:gd name="T30" fmla="*/ 7 w 52"/>
                  <a:gd name="T31" fmla="*/ 3 h 27"/>
                  <a:gd name="T32" fmla="*/ 4 w 52"/>
                  <a:gd name="T33" fmla="*/ 4 h 27"/>
                  <a:gd name="T34" fmla="*/ 1 w 52"/>
                  <a:gd name="T35" fmla="*/ 5 h 27"/>
                  <a:gd name="T36" fmla="*/ 8 w 52"/>
                  <a:gd name="T37" fmla="*/ 26 h 27"/>
                  <a:gd name="T38" fmla="*/ 10 w 52"/>
                  <a:gd name="T39" fmla="*/ 25 h 27"/>
                  <a:gd name="T40" fmla="*/ 12 w 52"/>
                  <a:gd name="T41" fmla="*/ 25 h 27"/>
                  <a:gd name="T42" fmla="*/ 14 w 52"/>
                  <a:gd name="T43" fmla="*/ 24 h 27"/>
                  <a:gd name="T44" fmla="*/ 16 w 52"/>
                  <a:gd name="T45" fmla="*/ 24 h 27"/>
                  <a:gd name="T46" fmla="*/ 18 w 52"/>
                  <a:gd name="T47" fmla="*/ 23 h 27"/>
                  <a:gd name="T48" fmla="*/ 20 w 52"/>
                  <a:gd name="T49" fmla="*/ 23 h 27"/>
                  <a:gd name="T50" fmla="*/ 22 w 52"/>
                  <a:gd name="T51" fmla="*/ 23 h 27"/>
                  <a:gd name="T52" fmla="*/ 24 w 52"/>
                  <a:gd name="T53" fmla="*/ 23 h 27"/>
                  <a:gd name="T54" fmla="*/ 26 w 52"/>
                  <a:gd name="T55" fmla="*/ 23 h 27"/>
                  <a:gd name="T56" fmla="*/ 28 w 52"/>
                  <a:gd name="T57" fmla="*/ 23 h 27"/>
                  <a:gd name="T58" fmla="*/ 30 w 52"/>
                  <a:gd name="T59" fmla="*/ 23 h 27"/>
                  <a:gd name="T60" fmla="*/ 32 w 52"/>
                  <a:gd name="T61" fmla="*/ 23 h 27"/>
                  <a:gd name="T62" fmla="*/ 34 w 52"/>
                  <a:gd name="T63" fmla="*/ 24 h 27"/>
                  <a:gd name="T64" fmla="*/ 36 w 52"/>
                  <a:gd name="T65" fmla="*/ 24 h 27"/>
                  <a:gd name="T66" fmla="*/ 38 w 52"/>
                  <a:gd name="T67" fmla="*/ 25 h 27"/>
                  <a:gd name="T68" fmla="*/ 40 w 52"/>
                  <a:gd name="T69" fmla="*/ 25 h 27"/>
                  <a:gd name="T70" fmla="*/ 43 w 52"/>
                  <a:gd name="T71" fmla="*/ 26 h 27"/>
                  <a:gd name="T72" fmla="*/ 45 w 52"/>
                  <a:gd name="T7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27">
                    <a:moveTo>
                      <a:pt x="52" y="5"/>
                    </a:moveTo>
                    <a:lnTo>
                      <a:pt x="51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54"/>
              <p:cNvSpPr>
                <a:spLocks/>
              </p:cNvSpPr>
              <p:nvPr/>
            </p:nvSpPr>
            <p:spPr bwMode="auto">
              <a:xfrm>
                <a:off x="5668" y="1180"/>
                <a:ext cx="50" cy="43"/>
              </a:xfrm>
              <a:custGeom>
                <a:avLst/>
                <a:gdLst>
                  <a:gd name="T0" fmla="*/ 50 w 50"/>
                  <a:gd name="T1" fmla="*/ 25 h 43"/>
                  <a:gd name="T2" fmla="*/ 49 w 50"/>
                  <a:gd name="T3" fmla="*/ 24 h 43"/>
                  <a:gd name="T4" fmla="*/ 46 w 50"/>
                  <a:gd name="T5" fmla="*/ 22 h 43"/>
                  <a:gd name="T6" fmla="*/ 43 w 50"/>
                  <a:gd name="T7" fmla="*/ 20 h 43"/>
                  <a:gd name="T8" fmla="*/ 40 w 50"/>
                  <a:gd name="T9" fmla="*/ 18 h 43"/>
                  <a:gd name="T10" fmla="*/ 37 w 50"/>
                  <a:gd name="T11" fmla="*/ 16 h 43"/>
                  <a:gd name="T12" fmla="*/ 34 w 50"/>
                  <a:gd name="T13" fmla="*/ 14 h 43"/>
                  <a:gd name="T14" fmla="*/ 31 w 50"/>
                  <a:gd name="T15" fmla="*/ 12 h 43"/>
                  <a:gd name="T16" fmla="*/ 28 w 50"/>
                  <a:gd name="T17" fmla="*/ 10 h 43"/>
                  <a:gd name="T18" fmla="*/ 25 w 50"/>
                  <a:gd name="T19" fmla="*/ 8 h 43"/>
                  <a:gd name="T20" fmla="*/ 22 w 50"/>
                  <a:gd name="T21" fmla="*/ 7 h 43"/>
                  <a:gd name="T22" fmla="*/ 19 w 50"/>
                  <a:gd name="T23" fmla="*/ 5 h 43"/>
                  <a:gd name="T24" fmla="*/ 16 w 50"/>
                  <a:gd name="T25" fmla="*/ 3 h 43"/>
                  <a:gd name="T26" fmla="*/ 13 w 50"/>
                  <a:gd name="T27" fmla="*/ 2 h 43"/>
                  <a:gd name="T28" fmla="*/ 10 w 50"/>
                  <a:gd name="T29" fmla="*/ 0 h 43"/>
                  <a:gd name="T30" fmla="*/ 0 w 50"/>
                  <a:gd name="T31" fmla="*/ 20 h 43"/>
                  <a:gd name="T32" fmla="*/ 3 w 50"/>
                  <a:gd name="T33" fmla="*/ 22 h 43"/>
                  <a:gd name="T34" fmla="*/ 5 w 50"/>
                  <a:gd name="T35" fmla="*/ 23 h 43"/>
                  <a:gd name="T36" fmla="*/ 8 w 50"/>
                  <a:gd name="T37" fmla="*/ 25 h 43"/>
                  <a:gd name="T38" fmla="*/ 11 w 50"/>
                  <a:gd name="T39" fmla="*/ 26 h 43"/>
                  <a:gd name="T40" fmla="*/ 14 w 50"/>
                  <a:gd name="T41" fmla="*/ 28 h 43"/>
                  <a:gd name="T42" fmla="*/ 16 w 50"/>
                  <a:gd name="T43" fmla="*/ 29 h 43"/>
                  <a:gd name="T44" fmla="*/ 19 w 50"/>
                  <a:gd name="T45" fmla="*/ 31 h 43"/>
                  <a:gd name="T46" fmla="*/ 22 w 50"/>
                  <a:gd name="T47" fmla="*/ 33 h 43"/>
                  <a:gd name="T48" fmla="*/ 25 w 50"/>
                  <a:gd name="T49" fmla="*/ 35 h 43"/>
                  <a:gd name="T50" fmla="*/ 27 w 50"/>
                  <a:gd name="T51" fmla="*/ 37 h 43"/>
                  <a:gd name="T52" fmla="*/ 30 w 50"/>
                  <a:gd name="T53" fmla="*/ 38 h 43"/>
                  <a:gd name="T54" fmla="*/ 32 w 50"/>
                  <a:gd name="T55" fmla="*/ 40 h 43"/>
                  <a:gd name="T56" fmla="*/ 35 w 50"/>
                  <a:gd name="T57" fmla="*/ 42 h 43"/>
                  <a:gd name="T58" fmla="*/ 36 w 50"/>
                  <a:gd name="T59" fmla="*/ 43 h 43"/>
                  <a:gd name="T60" fmla="*/ 50 w 50"/>
                  <a:gd name="T61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43">
                    <a:moveTo>
                      <a:pt x="50" y="25"/>
                    </a:moveTo>
                    <a:lnTo>
                      <a:pt x="49" y="24"/>
                    </a:lnTo>
                    <a:lnTo>
                      <a:pt x="46" y="22"/>
                    </a:lnTo>
                    <a:lnTo>
                      <a:pt x="43" y="20"/>
                    </a:lnTo>
                    <a:lnTo>
                      <a:pt x="40" y="18"/>
                    </a:lnTo>
                    <a:lnTo>
                      <a:pt x="37" y="16"/>
                    </a:lnTo>
                    <a:lnTo>
                      <a:pt x="34" y="14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8" y="25"/>
                    </a:lnTo>
                    <a:lnTo>
                      <a:pt x="11" y="26"/>
                    </a:lnTo>
                    <a:lnTo>
                      <a:pt x="14" y="28"/>
                    </a:lnTo>
                    <a:lnTo>
                      <a:pt x="16" y="29"/>
                    </a:lnTo>
                    <a:lnTo>
                      <a:pt x="19" y="31"/>
                    </a:lnTo>
                    <a:lnTo>
                      <a:pt x="22" y="33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5" y="42"/>
                    </a:lnTo>
                    <a:lnTo>
                      <a:pt x="36" y="43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55"/>
              <p:cNvSpPr>
                <a:spLocks/>
              </p:cNvSpPr>
              <p:nvPr/>
            </p:nvSpPr>
            <p:spPr bwMode="auto">
              <a:xfrm>
                <a:off x="5719" y="1222"/>
                <a:ext cx="29" cy="30"/>
              </a:xfrm>
              <a:custGeom>
                <a:avLst/>
                <a:gdLst>
                  <a:gd name="T0" fmla="*/ 29 w 29"/>
                  <a:gd name="T1" fmla="*/ 30 h 30"/>
                  <a:gd name="T2" fmla="*/ 29 w 29"/>
                  <a:gd name="T3" fmla="*/ 30 h 30"/>
                  <a:gd name="T4" fmla="*/ 29 w 29"/>
                  <a:gd name="T5" fmla="*/ 28 h 30"/>
                  <a:gd name="T6" fmla="*/ 29 w 29"/>
                  <a:gd name="T7" fmla="*/ 27 h 30"/>
                  <a:gd name="T8" fmla="*/ 29 w 29"/>
                  <a:gd name="T9" fmla="*/ 25 h 30"/>
                  <a:gd name="T10" fmla="*/ 29 w 29"/>
                  <a:gd name="T11" fmla="*/ 24 h 30"/>
                  <a:gd name="T12" fmla="*/ 29 w 29"/>
                  <a:gd name="T13" fmla="*/ 22 h 30"/>
                  <a:gd name="T14" fmla="*/ 28 w 29"/>
                  <a:gd name="T15" fmla="*/ 20 h 30"/>
                  <a:gd name="T16" fmla="*/ 28 w 29"/>
                  <a:gd name="T17" fmla="*/ 19 h 30"/>
                  <a:gd name="T18" fmla="*/ 28 w 29"/>
                  <a:gd name="T19" fmla="*/ 18 h 30"/>
                  <a:gd name="T20" fmla="*/ 27 w 29"/>
                  <a:gd name="T21" fmla="*/ 16 h 30"/>
                  <a:gd name="T22" fmla="*/ 27 w 29"/>
                  <a:gd name="T23" fmla="*/ 15 h 30"/>
                  <a:gd name="T24" fmla="*/ 26 w 29"/>
                  <a:gd name="T25" fmla="*/ 13 h 30"/>
                  <a:gd name="T26" fmla="*/ 25 w 29"/>
                  <a:gd name="T27" fmla="*/ 12 h 30"/>
                  <a:gd name="T28" fmla="*/ 25 w 29"/>
                  <a:gd name="T29" fmla="*/ 11 h 30"/>
                  <a:gd name="T30" fmla="*/ 24 w 29"/>
                  <a:gd name="T31" fmla="*/ 10 h 30"/>
                  <a:gd name="T32" fmla="*/ 23 w 29"/>
                  <a:gd name="T33" fmla="*/ 8 h 30"/>
                  <a:gd name="T34" fmla="*/ 22 w 29"/>
                  <a:gd name="T35" fmla="*/ 7 h 30"/>
                  <a:gd name="T36" fmla="*/ 22 w 29"/>
                  <a:gd name="T37" fmla="*/ 6 h 30"/>
                  <a:gd name="T38" fmla="*/ 21 w 29"/>
                  <a:gd name="T39" fmla="*/ 5 h 30"/>
                  <a:gd name="T40" fmla="*/ 20 w 29"/>
                  <a:gd name="T41" fmla="*/ 3 h 30"/>
                  <a:gd name="T42" fmla="*/ 19 w 29"/>
                  <a:gd name="T43" fmla="*/ 2 h 30"/>
                  <a:gd name="T44" fmla="*/ 18 w 29"/>
                  <a:gd name="T45" fmla="*/ 1 h 30"/>
                  <a:gd name="T46" fmla="*/ 18 w 29"/>
                  <a:gd name="T47" fmla="*/ 0 h 30"/>
                  <a:gd name="T48" fmla="*/ 0 w 29"/>
                  <a:gd name="T49" fmla="*/ 15 h 30"/>
                  <a:gd name="T50" fmla="*/ 1 w 29"/>
                  <a:gd name="T51" fmla="*/ 16 h 30"/>
                  <a:gd name="T52" fmla="*/ 1 w 29"/>
                  <a:gd name="T53" fmla="*/ 16 h 30"/>
                  <a:gd name="T54" fmla="*/ 2 w 29"/>
                  <a:gd name="T55" fmla="*/ 17 h 30"/>
                  <a:gd name="T56" fmla="*/ 2 w 29"/>
                  <a:gd name="T57" fmla="*/ 18 h 30"/>
                  <a:gd name="T58" fmla="*/ 3 w 29"/>
                  <a:gd name="T59" fmla="*/ 19 h 30"/>
                  <a:gd name="T60" fmla="*/ 4 w 29"/>
                  <a:gd name="T61" fmla="*/ 20 h 30"/>
                  <a:gd name="T62" fmla="*/ 4 w 29"/>
                  <a:gd name="T63" fmla="*/ 20 h 30"/>
                  <a:gd name="T64" fmla="*/ 4 w 29"/>
                  <a:gd name="T65" fmla="*/ 21 h 30"/>
                  <a:gd name="T66" fmla="*/ 5 w 29"/>
                  <a:gd name="T67" fmla="*/ 22 h 30"/>
                  <a:gd name="T68" fmla="*/ 5 w 29"/>
                  <a:gd name="T69" fmla="*/ 22 h 30"/>
                  <a:gd name="T70" fmla="*/ 5 w 29"/>
                  <a:gd name="T71" fmla="*/ 23 h 30"/>
                  <a:gd name="T72" fmla="*/ 6 w 29"/>
                  <a:gd name="T73" fmla="*/ 23 h 30"/>
                  <a:gd name="T74" fmla="*/ 6 w 29"/>
                  <a:gd name="T75" fmla="*/ 24 h 30"/>
                  <a:gd name="T76" fmla="*/ 6 w 29"/>
                  <a:gd name="T77" fmla="*/ 24 h 30"/>
                  <a:gd name="T78" fmla="*/ 6 w 29"/>
                  <a:gd name="T79" fmla="*/ 25 h 30"/>
                  <a:gd name="T80" fmla="*/ 6 w 29"/>
                  <a:gd name="T81" fmla="*/ 25 h 30"/>
                  <a:gd name="T82" fmla="*/ 6 w 29"/>
                  <a:gd name="T83" fmla="*/ 25 h 30"/>
                  <a:gd name="T84" fmla="*/ 6 w 29"/>
                  <a:gd name="T85" fmla="*/ 26 h 30"/>
                  <a:gd name="T86" fmla="*/ 6 w 29"/>
                  <a:gd name="T87" fmla="*/ 26 h 30"/>
                  <a:gd name="T88" fmla="*/ 6 w 29"/>
                  <a:gd name="T89" fmla="*/ 26 h 30"/>
                  <a:gd name="T90" fmla="*/ 6 w 29"/>
                  <a:gd name="T91" fmla="*/ 26 h 30"/>
                  <a:gd name="T92" fmla="*/ 6 w 29"/>
                  <a:gd name="T93" fmla="*/ 26 h 30"/>
                  <a:gd name="T94" fmla="*/ 6 w 29"/>
                  <a:gd name="T95" fmla="*/ 26 h 30"/>
                  <a:gd name="T96" fmla="*/ 29 w 29"/>
                  <a:gd name="T9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" h="30">
                    <a:moveTo>
                      <a:pt x="29" y="30"/>
                    </a:moveTo>
                    <a:lnTo>
                      <a:pt x="29" y="30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56"/>
              <p:cNvSpPr>
                <a:spLocks/>
              </p:cNvSpPr>
              <p:nvPr/>
            </p:nvSpPr>
            <p:spPr bwMode="auto">
              <a:xfrm>
                <a:off x="5715" y="1248"/>
                <a:ext cx="33" cy="28"/>
              </a:xfrm>
              <a:custGeom>
                <a:avLst/>
                <a:gdLst>
                  <a:gd name="T0" fmla="*/ 12 w 33"/>
                  <a:gd name="T1" fmla="*/ 28 h 28"/>
                  <a:gd name="T2" fmla="*/ 13 w 33"/>
                  <a:gd name="T3" fmla="*/ 28 h 28"/>
                  <a:gd name="T4" fmla="*/ 14 w 33"/>
                  <a:gd name="T5" fmla="*/ 27 h 28"/>
                  <a:gd name="T6" fmla="*/ 15 w 33"/>
                  <a:gd name="T7" fmla="*/ 26 h 28"/>
                  <a:gd name="T8" fmla="*/ 16 w 33"/>
                  <a:gd name="T9" fmla="*/ 26 h 28"/>
                  <a:gd name="T10" fmla="*/ 17 w 33"/>
                  <a:gd name="T11" fmla="*/ 25 h 28"/>
                  <a:gd name="T12" fmla="*/ 18 w 33"/>
                  <a:gd name="T13" fmla="*/ 24 h 28"/>
                  <a:gd name="T14" fmla="*/ 20 w 33"/>
                  <a:gd name="T15" fmla="*/ 23 h 28"/>
                  <a:gd name="T16" fmla="*/ 21 w 33"/>
                  <a:gd name="T17" fmla="*/ 22 h 28"/>
                  <a:gd name="T18" fmla="*/ 22 w 33"/>
                  <a:gd name="T19" fmla="*/ 21 h 28"/>
                  <a:gd name="T20" fmla="*/ 23 w 33"/>
                  <a:gd name="T21" fmla="*/ 21 h 28"/>
                  <a:gd name="T22" fmla="*/ 24 w 33"/>
                  <a:gd name="T23" fmla="*/ 20 h 28"/>
                  <a:gd name="T24" fmla="*/ 25 w 33"/>
                  <a:gd name="T25" fmla="*/ 19 h 28"/>
                  <a:gd name="T26" fmla="*/ 26 w 33"/>
                  <a:gd name="T27" fmla="*/ 17 h 28"/>
                  <a:gd name="T28" fmla="*/ 27 w 33"/>
                  <a:gd name="T29" fmla="*/ 16 h 28"/>
                  <a:gd name="T30" fmla="*/ 28 w 33"/>
                  <a:gd name="T31" fmla="*/ 15 h 28"/>
                  <a:gd name="T32" fmla="*/ 28 w 33"/>
                  <a:gd name="T33" fmla="*/ 14 h 28"/>
                  <a:gd name="T34" fmla="*/ 29 w 33"/>
                  <a:gd name="T35" fmla="*/ 13 h 28"/>
                  <a:gd name="T36" fmla="*/ 30 w 33"/>
                  <a:gd name="T37" fmla="*/ 11 h 28"/>
                  <a:gd name="T38" fmla="*/ 31 w 33"/>
                  <a:gd name="T39" fmla="*/ 10 h 28"/>
                  <a:gd name="T40" fmla="*/ 31 w 33"/>
                  <a:gd name="T41" fmla="*/ 9 h 28"/>
                  <a:gd name="T42" fmla="*/ 32 w 33"/>
                  <a:gd name="T43" fmla="*/ 7 h 28"/>
                  <a:gd name="T44" fmla="*/ 32 w 33"/>
                  <a:gd name="T45" fmla="*/ 6 h 28"/>
                  <a:gd name="T46" fmla="*/ 33 w 33"/>
                  <a:gd name="T47" fmla="*/ 4 h 28"/>
                  <a:gd name="T48" fmla="*/ 10 w 33"/>
                  <a:gd name="T49" fmla="*/ 0 h 28"/>
                  <a:gd name="T50" fmla="*/ 10 w 33"/>
                  <a:gd name="T51" fmla="*/ 0 h 28"/>
                  <a:gd name="T52" fmla="*/ 10 w 33"/>
                  <a:gd name="T53" fmla="*/ 0 h 28"/>
                  <a:gd name="T54" fmla="*/ 10 w 33"/>
                  <a:gd name="T55" fmla="*/ 1 h 28"/>
                  <a:gd name="T56" fmla="*/ 10 w 33"/>
                  <a:gd name="T57" fmla="*/ 1 h 28"/>
                  <a:gd name="T58" fmla="*/ 10 w 33"/>
                  <a:gd name="T59" fmla="*/ 1 h 28"/>
                  <a:gd name="T60" fmla="*/ 10 w 33"/>
                  <a:gd name="T61" fmla="*/ 1 h 28"/>
                  <a:gd name="T62" fmla="*/ 10 w 33"/>
                  <a:gd name="T63" fmla="*/ 1 h 28"/>
                  <a:gd name="T64" fmla="*/ 9 w 33"/>
                  <a:gd name="T65" fmla="*/ 2 h 28"/>
                  <a:gd name="T66" fmla="*/ 9 w 33"/>
                  <a:gd name="T67" fmla="*/ 2 h 28"/>
                  <a:gd name="T68" fmla="*/ 9 w 33"/>
                  <a:gd name="T69" fmla="*/ 2 h 28"/>
                  <a:gd name="T70" fmla="*/ 8 w 33"/>
                  <a:gd name="T71" fmla="*/ 3 h 28"/>
                  <a:gd name="T72" fmla="*/ 8 w 33"/>
                  <a:gd name="T73" fmla="*/ 3 h 28"/>
                  <a:gd name="T74" fmla="*/ 8 w 33"/>
                  <a:gd name="T75" fmla="*/ 4 h 28"/>
                  <a:gd name="T76" fmla="*/ 7 w 33"/>
                  <a:gd name="T77" fmla="*/ 4 h 28"/>
                  <a:gd name="T78" fmla="*/ 6 w 33"/>
                  <a:gd name="T79" fmla="*/ 5 h 28"/>
                  <a:gd name="T80" fmla="*/ 6 w 33"/>
                  <a:gd name="T81" fmla="*/ 5 h 28"/>
                  <a:gd name="T82" fmla="*/ 5 w 33"/>
                  <a:gd name="T83" fmla="*/ 6 h 28"/>
                  <a:gd name="T84" fmla="*/ 4 w 33"/>
                  <a:gd name="T85" fmla="*/ 6 h 28"/>
                  <a:gd name="T86" fmla="*/ 4 w 33"/>
                  <a:gd name="T87" fmla="*/ 7 h 28"/>
                  <a:gd name="T88" fmla="*/ 3 w 33"/>
                  <a:gd name="T89" fmla="*/ 7 h 28"/>
                  <a:gd name="T90" fmla="*/ 2 w 33"/>
                  <a:gd name="T91" fmla="*/ 8 h 28"/>
                  <a:gd name="T92" fmla="*/ 1 w 33"/>
                  <a:gd name="T93" fmla="*/ 8 h 28"/>
                  <a:gd name="T94" fmla="*/ 0 w 33"/>
                  <a:gd name="T95" fmla="*/ 9 h 28"/>
                  <a:gd name="T96" fmla="*/ 12 w 33"/>
                  <a:gd name="T9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28">
                    <a:moveTo>
                      <a:pt x="12" y="28"/>
                    </a:moveTo>
                    <a:lnTo>
                      <a:pt x="13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5"/>
                    </a:lnTo>
                    <a:lnTo>
                      <a:pt x="18" y="24"/>
                    </a:lnTo>
                    <a:lnTo>
                      <a:pt x="20" y="23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57"/>
              <p:cNvSpPr>
                <a:spLocks/>
              </p:cNvSpPr>
              <p:nvPr/>
            </p:nvSpPr>
            <p:spPr bwMode="auto">
              <a:xfrm>
                <a:off x="5663" y="1265"/>
                <a:ext cx="42" cy="35"/>
              </a:xfrm>
              <a:custGeom>
                <a:avLst/>
                <a:gdLst>
                  <a:gd name="T0" fmla="*/ 10 w 42"/>
                  <a:gd name="T1" fmla="*/ 35 h 35"/>
                  <a:gd name="T2" fmla="*/ 10 w 42"/>
                  <a:gd name="T3" fmla="*/ 35 h 35"/>
                  <a:gd name="T4" fmla="*/ 12 w 42"/>
                  <a:gd name="T5" fmla="*/ 34 h 35"/>
                  <a:gd name="T6" fmla="*/ 14 w 42"/>
                  <a:gd name="T7" fmla="*/ 33 h 35"/>
                  <a:gd name="T8" fmla="*/ 16 w 42"/>
                  <a:gd name="T9" fmla="*/ 32 h 35"/>
                  <a:gd name="T10" fmla="*/ 19 w 42"/>
                  <a:gd name="T11" fmla="*/ 31 h 35"/>
                  <a:gd name="T12" fmla="*/ 21 w 42"/>
                  <a:gd name="T13" fmla="*/ 30 h 35"/>
                  <a:gd name="T14" fmla="*/ 24 w 42"/>
                  <a:gd name="T15" fmla="*/ 29 h 35"/>
                  <a:gd name="T16" fmla="*/ 26 w 42"/>
                  <a:gd name="T17" fmla="*/ 28 h 35"/>
                  <a:gd name="T18" fmla="*/ 29 w 42"/>
                  <a:gd name="T19" fmla="*/ 27 h 35"/>
                  <a:gd name="T20" fmla="*/ 35 w 42"/>
                  <a:gd name="T21" fmla="*/ 24 h 35"/>
                  <a:gd name="T22" fmla="*/ 40 w 42"/>
                  <a:gd name="T23" fmla="*/ 22 h 35"/>
                  <a:gd name="T24" fmla="*/ 42 w 42"/>
                  <a:gd name="T25" fmla="*/ 22 h 35"/>
                  <a:gd name="T26" fmla="*/ 33 w 42"/>
                  <a:gd name="T27" fmla="*/ 0 h 35"/>
                  <a:gd name="T28" fmla="*/ 32 w 42"/>
                  <a:gd name="T29" fmla="*/ 1 h 35"/>
                  <a:gd name="T30" fmla="*/ 26 w 42"/>
                  <a:gd name="T31" fmla="*/ 3 h 35"/>
                  <a:gd name="T32" fmla="*/ 21 w 42"/>
                  <a:gd name="T33" fmla="*/ 5 h 35"/>
                  <a:gd name="T34" fmla="*/ 18 w 42"/>
                  <a:gd name="T35" fmla="*/ 7 h 35"/>
                  <a:gd name="T36" fmla="*/ 15 w 42"/>
                  <a:gd name="T37" fmla="*/ 7 h 35"/>
                  <a:gd name="T38" fmla="*/ 13 w 42"/>
                  <a:gd name="T39" fmla="*/ 9 h 35"/>
                  <a:gd name="T40" fmla="*/ 10 w 42"/>
                  <a:gd name="T41" fmla="*/ 10 h 35"/>
                  <a:gd name="T42" fmla="*/ 7 w 42"/>
                  <a:gd name="T43" fmla="*/ 11 h 35"/>
                  <a:gd name="T44" fmla="*/ 5 w 42"/>
                  <a:gd name="T45" fmla="*/ 12 h 35"/>
                  <a:gd name="T46" fmla="*/ 2 w 42"/>
                  <a:gd name="T47" fmla="*/ 13 h 35"/>
                  <a:gd name="T48" fmla="*/ 0 w 42"/>
                  <a:gd name="T49" fmla="*/ 14 h 35"/>
                  <a:gd name="T50" fmla="*/ 0 w 42"/>
                  <a:gd name="T51" fmla="*/ 14 h 35"/>
                  <a:gd name="T52" fmla="*/ 10 w 42"/>
                  <a:gd name="T5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6" y="32"/>
                    </a:lnTo>
                    <a:lnTo>
                      <a:pt x="19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6" y="28"/>
                    </a:lnTo>
                    <a:lnTo>
                      <a:pt x="29" y="27"/>
                    </a:lnTo>
                    <a:lnTo>
                      <a:pt x="35" y="24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26" y="3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58"/>
              <p:cNvSpPr>
                <a:spLocks/>
              </p:cNvSpPr>
              <p:nvPr/>
            </p:nvSpPr>
            <p:spPr bwMode="auto">
              <a:xfrm>
                <a:off x="5653" y="1279"/>
                <a:ext cx="20" cy="25"/>
              </a:xfrm>
              <a:custGeom>
                <a:avLst/>
                <a:gdLst>
                  <a:gd name="T0" fmla="*/ 13 w 20"/>
                  <a:gd name="T1" fmla="*/ 25 h 25"/>
                  <a:gd name="T2" fmla="*/ 13 w 20"/>
                  <a:gd name="T3" fmla="*/ 25 h 25"/>
                  <a:gd name="T4" fmla="*/ 15 w 20"/>
                  <a:gd name="T5" fmla="*/ 24 h 25"/>
                  <a:gd name="T6" fmla="*/ 16 w 20"/>
                  <a:gd name="T7" fmla="*/ 23 h 25"/>
                  <a:gd name="T8" fmla="*/ 18 w 20"/>
                  <a:gd name="T9" fmla="*/ 22 h 25"/>
                  <a:gd name="T10" fmla="*/ 20 w 20"/>
                  <a:gd name="T11" fmla="*/ 21 h 25"/>
                  <a:gd name="T12" fmla="*/ 10 w 20"/>
                  <a:gd name="T13" fmla="*/ 0 h 25"/>
                  <a:gd name="T14" fmla="*/ 7 w 20"/>
                  <a:gd name="T15" fmla="*/ 2 h 25"/>
                  <a:gd name="T16" fmla="*/ 5 w 20"/>
                  <a:gd name="T17" fmla="*/ 3 h 25"/>
                  <a:gd name="T18" fmla="*/ 3 w 20"/>
                  <a:gd name="T19" fmla="*/ 4 h 25"/>
                  <a:gd name="T20" fmla="*/ 0 w 20"/>
                  <a:gd name="T21" fmla="*/ 6 h 25"/>
                  <a:gd name="T22" fmla="*/ 0 w 20"/>
                  <a:gd name="T23" fmla="*/ 6 h 25"/>
                  <a:gd name="T24" fmla="*/ 13 w 2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2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59"/>
              <p:cNvSpPr>
                <a:spLocks/>
              </p:cNvSpPr>
              <p:nvPr/>
            </p:nvSpPr>
            <p:spPr bwMode="auto">
              <a:xfrm>
                <a:off x="5631" y="1307"/>
                <a:ext cx="25" cy="30"/>
              </a:xfrm>
              <a:custGeom>
                <a:avLst/>
                <a:gdLst>
                  <a:gd name="T0" fmla="*/ 25 w 25"/>
                  <a:gd name="T1" fmla="*/ 24 h 30"/>
                  <a:gd name="T2" fmla="*/ 25 w 25"/>
                  <a:gd name="T3" fmla="*/ 24 h 30"/>
                  <a:gd name="T4" fmla="*/ 24 w 25"/>
                  <a:gd name="T5" fmla="*/ 23 h 30"/>
                  <a:gd name="T6" fmla="*/ 24 w 25"/>
                  <a:gd name="T7" fmla="*/ 21 h 30"/>
                  <a:gd name="T8" fmla="*/ 24 w 25"/>
                  <a:gd name="T9" fmla="*/ 20 h 30"/>
                  <a:gd name="T10" fmla="*/ 23 w 25"/>
                  <a:gd name="T11" fmla="*/ 19 h 30"/>
                  <a:gd name="T12" fmla="*/ 23 w 25"/>
                  <a:gd name="T13" fmla="*/ 18 h 30"/>
                  <a:gd name="T14" fmla="*/ 23 w 25"/>
                  <a:gd name="T15" fmla="*/ 17 h 30"/>
                  <a:gd name="T16" fmla="*/ 23 w 25"/>
                  <a:gd name="T17" fmla="*/ 15 h 30"/>
                  <a:gd name="T18" fmla="*/ 23 w 25"/>
                  <a:gd name="T19" fmla="*/ 14 h 30"/>
                  <a:gd name="T20" fmla="*/ 23 w 25"/>
                  <a:gd name="T21" fmla="*/ 13 h 30"/>
                  <a:gd name="T22" fmla="*/ 23 w 25"/>
                  <a:gd name="T23" fmla="*/ 12 h 30"/>
                  <a:gd name="T24" fmla="*/ 23 w 25"/>
                  <a:gd name="T25" fmla="*/ 12 h 30"/>
                  <a:gd name="T26" fmla="*/ 24 w 25"/>
                  <a:gd name="T27" fmla="*/ 12 h 30"/>
                  <a:gd name="T28" fmla="*/ 24 w 25"/>
                  <a:gd name="T29" fmla="*/ 11 h 30"/>
                  <a:gd name="T30" fmla="*/ 24 w 25"/>
                  <a:gd name="T31" fmla="*/ 11 h 30"/>
                  <a:gd name="T32" fmla="*/ 24 w 25"/>
                  <a:gd name="T33" fmla="*/ 10 h 30"/>
                  <a:gd name="T34" fmla="*/ 24 w 25"/>
                  <a:gd name="T35" fmla="*/ 10 h 30"/>
                  <a:gd name="T36" fmla="*/ 24 w 25"/>
                  <a:gd name="T37" fmla="*/ 9 h 30"/>
                  <a:gd name="T38" fmla="*/ 24 w 25"/>
                  <a:gd name="T39" fmla="*/ 9 h 30"/>
                  <a:gd name="T40" fmla="*/ 24 w 25"/>
                  <a:gd name="T41" fmla="*/ 8 h 30"/>
                  <a:gd name="T42" fmla="*/ 24 w 25"/>
                  <a:gd name="T43" fmla="*/ 9 h 30"/>
                  <a:gd name="T44" fmla="*/ 3 w 25"/>
                  <a:gd name="T45" fmla="*/ 0 h 30"/>
                  <a:gd name="T46" fmla="*/ 3 w 25"/>
                  <a:gd name="T47" fmla="*/ 0 h 30"/>
                  <a:gd name="T48" fmla="*/ 3 w 25"/>
                  <a:gd name="T49" fmla="*/ 2 h 30"/>
                  <a:gd name="T50" fmla="*/ 2 w 25"/>
                  <a:gd name="T51" fmla="*/ 2 h 30"/>
                  <a:gd name="T52" fmla="*/ 2 w 25"/>
                  <a:gd name="T53" fmla="*/ 3 h 30"/>
                  <a:gd name="T54" fmla="*/ 2 w 25"/>
                  <a:gd name="T55" fmla="*/ 5 h 30"/>
                  <a:gd name="T56" fmla="*/ 2 w 25"/>
                  <a:gd name="T57" fmla="*/ 5 h 30"/>
                  <a:gd name="T58" fmla="*/ 1 w 25"/>
                  <a:gd name="T59" fmla="*/ 7 h 30"/>
                  <a:gd name="T60" fmla="*/ 1 w 25"/>
                  <a:gd name="T61" fmla="*/ 7 h 30"/>
                  <a:gd name="T62" fmla="*/ 1 w 25"/>
                  <a:gd name="T63" fmla="*/ 9 h 30"/>
                  <a:gd name="T64" fmla="*/ 1 w 25"/>
                  <a:gd name="T65" fmla="*/ 10 h 30"/>
                  <a:gd name="T66" fmla="*/ 1 w 25"/>
                  <a:gd name="T67" fmla="*/ 12 h 30"/>
                  <a:gd name="T68" fmla="*/ 0 w 25"/>
                  <a:gd name="T69" fmla="*/ 14 h 30"/>
                  <a:gd name="T70" fmla="*/ 0 w 25"/>
                  <a:gd name="T71" fmla="*/ 16 h 30"/>
                  <a:gd name="T72" fmla="*/ 1 w 25"/>
                  <a:gd name="T73" fmla="*/ 18 h 30"/>
                  <a:gd name="T74" fmla="*/ 1 w 25"/>
                  <a:gd name="T75" fmla="*/ 20 h 30"/>
                  <a:gd name="T76" fmla="*/ 1 w 25"/>
                  <a:gd name="T77" fmla="*/ 22 h 30"/>
                  <a:gd name="T78" fmla="*/ 1 w 25"/>
                  <a:gd name="T79" fmla="*/ 24 h 30"/>
                  <a:gd name="T80" fmla="*/ 2 w 25"/>
                  <a:gd name="T81" fmla="*/ 26 h 30"/>
                  <a:gd name="T82" fmla="*/ 2 w 25"/>
                  <a:gd name="T83" fmla="*/ 28 h 30"/>
                  <a:gd name="T84" fmla="*/ 2 w 25"/>
                  <a:gd name="T85" fmla="*/ 30 h 30"/>
                  <a:gd name="T86" fmla="*/ 2 w 25"/>
                  <a:gd name="T87" fmla="*/ 30 h 30"/>
                  <a:gd name="T88" fmla="*/ 25 w 25"/>
                  <a:gd name="T89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" h="30">
                    <a:moveTo>
                      <a:pt x="25" y="24"/>
                    </a:moveTo>
                    <a:lnTo>
                      <a:pt x="25" y="24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0"/>
              <p:cNvSpPr>
                <a:spLocks/>
              </p:cNvSpPr>
              <p:nvPr/>
            </p:nvSpPr>
            <p:spPr bwMode="auto">
              <a:xfrm>
                <a:off x="5633" y="1331"/>
                <a:ext cx="30" cy="29"/>
              </a:xfrm>
              <a:custGeom>
                <a:avLst/>
                <a:gdLst>
                  <a:gd name="T0" fmla="*/ 30 w 30"/>
                  <a:gd name="T1" fmla="*/ 19 h 29"/>
                  <a:gd name="T2" fmla="*/ 30 w 30"/>
                  <a:gd name="T3" fmla="*/ 18 h 29"/>
                  <a:gd name="T4" fmla="*/ 29 w 30"/>
                  <a:gd name="T5" fmla="*/ 16 h 29"/>
                  <a:gd name="T6" fmla="*/ 28 w 30"/>
                  <a:gd name="T7" fmla="*/ 14 h 29"/>
                  <a:gd name="T8" fmla="*/ 27 w 30"/>
                  <a:gd name="T9" fmla="*/ 13 h 29"/>
                  <a:gd name="T10" fmla="*/ 26 w 30"/>
                  <a:gd name="T11" fmla="*/ 11 h 29"/>
                  <a:gd name="T12" fmla="*/ 26 w 30"/>
                  <a:gd name="T13" fmla="*/ 9 h 29"/>
                  <a:gd name="T14" fmla="*/ 25 w 30"/>
                  <a:gd name="T15" fmla="*/ 8 h 29"/>
                  <a:gd name="T16" fmla="*/ 24 w 30"/>
                  <a:gd name="T17" fmla="*/ 6 h 29"/>
                  <a:gd name="T18" fmla="*/ 24 w 30"/>
                  <a:gd name="T19" fmla="*/ 5 h 29"/>
                  <a:gd name="T20" fmla="*/ 23 w 30"/>
                  <a:gd name="T21" fmla="*/ 3 h 29"/>
                  <a:gd name="T22" fmla="*/ 23 w 30"/>
                  <a:gd name="T23" fmla="*/ 1 h 29"/>
                  <a:gd name="T24" fmla="*/ 23 w 30"/>
                  <a:gd name="T25" fmla="*/ 0 h 29"/>
                  <a:gd name="T26" fmla="*/ 0 w 30"/>
                  <a:gd name="T27" fmla="*/ 6 h 29"/>
                  <a:gd name="T28" fmla="*/ 1 w 30"/>
                  <a:gd name="T29" fmla="*/ 8 h 29"/>
                  <a:gd name="T30" fmla="*/ 2 w 30"/>
                  <a:gd name="T31" fmla="*/ 10 h 29"/>
                  <a:gd name="T32" fmla="*/ 2 w 30"/>
                  <a:gd name="T33" fmla="*/ 12 h 29"/>
                  <a:gd name="T34" fmla="*/ 3 w 30"/>
                  <a:gd name="T35" fmla="*/ 14 h 29"/>
                  <a:gd name="T36" fmla="*/ 4 w 30"/>
                  <a:gd name="T37" fmla="*/ 16 h 29"/>
                  <a:gd name="T38" fmla="*/ 5 w 30"/>
                  <a:gd name="T39" fmla="*/ 18 h 29"/>
                  <a:gd name="T40" fmla="*/ 5 w 30"/>
                  <a:gd name="T41" fmla="*/ 20 h 29"/>
                  <a:gd name="T42" fmla="*/ 6 w 30"/>
                  <a:gd name="T43" fmla="*/ 22 h 29"/>
                  <a:gd name="T44" fmla="*/ 7 w 30"/>
                  <a:gd name="T45" fmla="*/ 24 h 29"/>
                  <a:gd name="T46" fmla="*/ 8 w 30"/>
                  <a:gd name="T47" fmla="*/ 26 h 29"/>
                  <a:gd name="T48" fmla="*/ 9 w 30"/>
                  <a:gd name="T49" fmla="*/ 28 h 29"/>
                  <a:gd name="T50" fmla="*/ 10 w 30"/>
                  <a:gd name="T51" fmla="*/ 29 h 29"/>
                  <a:gd name="T52" fmla="*/ 30 w 30"/>
                  <a:gd name="T53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29">
                    <a:moveTo>
                      <a:pt x="30" y="19"/>
                    </a:moveTo>
                    <a:lnTo>
                      <a:pt x="30" y="18"/>
                    </a:lnTo>
                    <a:lnTo>
                      <a:pt x="29" y="16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1"/>
              <p:cNvSpPr>
                <a:spLocks/>
              </p:cNvSpPr>
              <p:nvPr/>
            </p:nvSpPr>
            <p:spPr bwMode="auto">
              <a:xfrm>
                <a:off x="5656" y="1368"/>
                <a:ext cx="33" cy="33"/>
              </a:xfrm>
              <a:custGeom>
                <a:avLst/>
                <a:gdLst>
                  <a:gd name="T0" fmla="*/ 33 w 33"/>
                  <a:gd name="T1" fmla="*/ 18 h 33"/>
                  <a:gd name="T2" fmla="*/ 33 w 33"/>
                  <a:gd name="T3" fmla="*/ 18 h 33"/>
                  <a:gd name="T4" fmla="*/ 31 w 33"/>
                  <a:gd name="T5" fmla="*/ 17 h 33"/>
                  <a:gd name="T6" fmla="*/ 30 w 33"/>
                  <a:gd name="T7" fmla="*/ 15 h 33"/>
                  <a:gd name="T8" fmla="*/ 28 w 33"/>
                  <a:gd name="T9" fmla="*/ 13 h 33"/>
                  <a:gd name="T10" fmla="*/ 27 w 33"/>
                  <a:gd name="T11" fmla="*/ 11 h 33"/>
                  <a:gd name="T12" fmla="*/ 25 w 33"/>
                  <a:gd name="T13" fmla="*/ 9 h 33"/>
                  <a:gd name="T14" fmla="*/ 24 w 33"/>
                  <a:gd name="T15" fmla="*/ 8 h 33"/>
                  <a:gd name="T16" fmla="*/ 23 w 33"/>
                  <a:gd name="T17" fmla="*/ 6 h 33"/>
                  <a:gd name="T18" fmla="*/ 21 w 33"/>
                  <a:gd name="T19" fmla="*/ 4 h 33"/>
                  <a:gd name="T20" fmla="*/ 20 w 33"/>
                  <a:gd name="T21" fmla="*/ 2 h 33"/>
                  <a:gd name="T22" fmla="*/ 19 w 33"/>
                  <a:gd name="T23" fmla="*/ 0 h 33"/>
                  <a:gd name="T24" fmla="*/ 18 w 33"/>
                  <a:gd name="T25" fmla="*/ 0 h 33"/>
                  <a:gd name="T26" fmla="*/ 0 w 33"/>
                  <a:gd name="T27" fmla="*/ 13 h 33"/>
                  <a:gd name="T28" fmla="*/ 0 w 33"/>
                  <a:gd name="T29" fmla="*/ 13 h 33"/>
                  <a:gd name="T30" fmla="*/ 2 w 33"/>
                  <a:gd name="T31" fmla="*/ 16 h 33"/>
                  <a:gd name="T32" fmla="*/ 3 w 33"/>
                  <a:gd name="T33" fmla="*/ 18 h 33"/>
                  <a:gd name="T34" fmla="*/ 5 w 33"/>
                  <a:gd name="T35" fmla="*/ 20 h 33"/>
                  <a:gd name="T36" fmla="*/ 6 w 33"/>
                  <a:gd name="T37" fmla="*/ 22 h 33"/>
                  <a:gd name="T38" fmla="*/ 8 w 33"/>
                  <a:gd name="T39" fmla="*/ 24 h 33"/>
                  <a:gd name="T40" fmla="*/ 9 w 33"/>
                  <a:gd name="T41" fmla="*/ 26 h 33"/>
                  <a:gd name="T42" fmla="*/ 11 w 33"/>
                  <a:gd name="T43" fmla="*/ 28 h 33"/>
                  <a:gd name="T44" fmla="*/ 12 w 33"/>
                  <a:gd name="T45" fmla="*/ 30 h 33"/>
                  <a:gd name="T46" fmla="*/ 14 w 33"/>
                  <a:gd name="T47" fmla="*/ 31 h 33"/>
                  <a:gd name="T48" fmla="*/ 16 w 33"/>
                  <a:gd name="T49" fmla="*/ 33 h 33"/>
                  <a:gd name="T50" fmla="*/ 16 w 33"/>
                  <a:gd name="T51" fmla="*/ 33 h 33"/>
                  <a:gd name="T52" fmla="*/ 33 w 33"/>
                  <a:gd name="T53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3">
                    <a:moveTo>
                      <a:pt x="33" y="18"/>
                    </a:moveTo>
                    <a:lnTo>
                      <a:pt x="33" y="18"/>
                    </a:lnTo>
                    <a:lnTo>
                      <a:pt x="31" y="17"/>
                    </a:lnTo>
                    <a:lnTo>
                      <a:pt x="30" y="15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1" y="28"/>
                    </a:lnTo>
                    <a:lnTo>
                      <a:pt x="12" y="30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2"/>
              <p:cNvSpPr>
                <a:spLocks/>
              </p:cNvSpPr>
              <p:nvPr/>
            </p:nvSpPr>
            <p:spPr bwMode="auto">
              <a:xfrm>
                <a:off x="5672" y="1386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30 w 30"/>
                  <a:gd name="T3" fmla="*/ 14 h 30"/>
                  <a:gd name="T4" fmla="*/ 26 w 30"/>
                  <a:gd name="T5" fmla="*/ 11 h 30"/>
                  <a:gd name="T6" fmla="*/ 23 w 30"/>
                  <a:gd name="T7" fmla="*/ 7 h 30"/>
                  <a:gd name="T8" fmla="*/ 22 w 30"/>
                  <a:gd name="T9" fmla="*/ 6 h 30"/>
                  <a:gd name="T10" fmla="*/ 20 w 30"/>
                  <a:gd name="T11" fmla="*/ 4 h 30"/>
                  <a:gd name="T12" fmla="*/ 19 w 30"/>
                  <a:gd name="T13" fmla="*/ 2 h 30"/>
                  <a:gd name="T14" fmla="*/ 17 w 30"/>
                  <a:gd name="T15" fmla="*/ 0 h 30"/>
                  <a:gd name="T16" fmla="*/ 0 w 30"/>
                  <a:gd name="T17" fmla="*/ 15 h 30"/>
                  <a:gd name="T18" fmla="*/ 1 w 30"/>
                  <a:gd name="T19" fmla="*/ 17 h 30"/>
                  <a:gd name="T20" fmla="*/ 3 w 30"/>
                  <a:gd name="T21" fmla="*/ 19 h 30"/>
                  <a:gd name="T22" fmla="*/ 5 w 30"/>
                  <a:gd name="T23" fmla="*/ 21 h 30"/>
                  <a:gd name="T24" fmla="*/ 7 w 30"/>
                  <a:gd name="T25" fmla="*/ 23 h 30"/>
                  <a:gd name="T26" fmla="*/ 10 w 30"/>
                  <a:gd name="T27" fmla="*/ 26 h 30"/>
                  <a:gd name="T28" fmla="*/ 14 w 30"/>
                  <a:gd name="T29" fmla="*/ 30 h 30"/>
                  <a:gd name="T30" fmla="*/ 14 w 30"/>
                  <a:gd name="T31" fmla="*/ 30 h 30"/>
                  <a:gd name="T32" fmla="*/ 30 w 30"/>
                  <a:gd name="T3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30" y="14"/>
                    </a:lnTo>
                    <a:lnTo>
                      <a:pt x="26" y="11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"/>
              <p:cNvSpPr>
                <a:spLocks/>
              </p:cNvSpPr>
              <p:nvPr/>
            </p:nvSpPr>
            <p:spPr bwMode="auto">
              <a:xfrm>
                <a:off x="5701" y="1418"/>
                <a:ext cx="35" cy="35"/>
              </a:xfrm>
              <a:custGeom>
                <a:avLst/>
                <a:gdLst>
                  <a:gd name="T0" fmla="*/ 35 w 35"/>
                  <a:gd name="T1" fmla="*/ 26 h 35"/>
                  <a:gd name="T2" fmla="*/ 35 w 35"/>
                  <a:gd name="T3" fmla="*/ 26 h 35"/>
                  <a:gd name="T4" fmla="*/ 34 w 35"/>
                  <a:gd name="T5" fmla="*/ 24 h 35"/>
                  <a:gd name="T6" fmla="*/ 33 w 35"/>
                  <a:gd name="T7" fmla="*/ 22 h 35"/>
                  <a:gd name="T8" fmla="*/ 32 w 35"/>
                  <a:gd name="T9" fmla="*/ 20 h 35"/>
                  <a:gd name="T10" fmla="*/ 31 w 35"/>
                  <a:gd name="T11" fmla="*/ 18 h 35"/>
                  <a:gd name="T12" fmla="*/ 30 w 35"/>
                  <a:gd name="T13" fmla="*/ 16 h 35"/>
                  <a:gd name="T14" fmla="*/ 29 w 35"/>
                  <a:gd name="T15" fmla="*/ 14 h 35"/>
                  <a:gd name="T16" fmla="*/ 27 w 35"/>
                  <a:gd name="T17" fmla="*/ 12 h 35"/>
                  <a:gd name="T18" fmla="*/ 26 w 35"/>
                  <a:gd name="T19" fmla="*/ 10 h 35"/>
                  <a:gd name="T20" fmla="*/ 25 w 35"/>
                  <a:gd name="T21" fmla="*/ 8 h 35"/>
                  <a:gd name="T22" fmla="*/ 23 w 35"/>
                  <a:gd name="T23" fmla="*/ 7 h 35"/>
                  <a:gd name="T24" fmla="*/ 22 w 35"/>
                  <a:gd name="T25" fmla="*/ 5 h 35"/>
                  <a:gd name="T26" fmla="*/ 20 w 35"/>
                  <a:gd name="T27" fmla="*/ 3 h 35"/>
                  <a:gd name="T28" fmla="*/ 19 w 35"/>
                  <a:gd name="T29" fmla="*/ 1 h 35"/>
                  <a:gd name="T30" fmla="*/ 17 w 35"/>
                  <a:gd name="T31" fmla="*/ 0 h 35"/>
                  <a:gd name="T32" fmla="*/ 0 w 35"/>
                  <a:gd name="T33" fmla="*/ 15 h 35"/>
                  <a:gd name="T34" fmla="*/ 2 w 35"/>
                  <a:gd name="T35" fmla="*/ 16 h 35"/>
                  <a:gd name="T36" fmla="*/ 3 w 35"/>
                  <a:gd name="T37" fmla="*/ 18 h 35"/>
                  <a:gd name="T38" fmla="*/ 4 w 35"/>
                  <a:gd name="T39" fmla="*/ 19 h 35"/>
                  <a:gd name="T40" fmla="*/ 6 w 35"/>
                  <a:gd name="T41" fmla="*/ 21 h 35"/>
                  <a:gd name="T42" fmla="*/ 7 w 35"/>
                  <a:gd name="T43" fmla="*/ 22 h 35"/>
                  <a:gd name="T44" fmla="*/ 8 w 35"/>
                  <a:gd name="T45" fmla="*/ 24 h 35"/>
                  <a:gd name="T46" fmla="*/ 9 w 35"/>
                  <a:gd name="T47" fmla="*/ 25 h 35"/>
                  <a:gd name="T48" fmla="*/ 10 w 35"/>
                  <a:gd name="T49" fmla="*/ 27 h 35"/>
                  <a:gd name="T50" fmla="*/ 11 w 35"/>
                  <a:gd name="T51" fmla="*/ 28 h 35"/>
                  <a:gd name="T52" fmla="*/ 12 w 35"/>
                  <a:gd name="T53" fmla="*/ 30 h 35"/>
                  <a:gd name="T54" fmla="*/ 13 w 35"/>
                  <a:gd name="T55" fmla="*/ 31 h 35"/>
                  <a:gd name="T56" fmla="*/ 13 w 35"/>
                  <a:gd name="T57" fmla="*/ 32 h 35"/>
                  <a:gd name="T58" fmla="*/ 14 w 35"/>
                  <a:gd name="T59" fmla="*/ 34 h 35"/>
                  <a:gd name="T60" fmla="*/ 14 w 35"/>
                  <a:gd name="T61" fmla="*/ 35 h 35"/>
                  <a:gd name="T62" fmla="*/ 14 w 35"/>
                  <a:gd name="T63" fmla="*/ 35 h 35"/>
                  <a:gd name="T64" fmla="*/ 35 w 35"/>
                  <a:gd name="T65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35">
                    <a:moveTo>
                      <a:pt x="35" y="26"/>
                    </a:moveTo>
                    <a:lnTo>
                      <a:pt x="35" y="26"/>
                    </a:lnTo>
                    <a:lnTo>
                      <a:pt x="34" y="24"/>
                    </a:lnTo>
                    <a:lnTo>
                      <a:pt x="33" y="22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6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8" y="24"/>
                    </a:lnTo>
                    <a:lnTo>
                      <a:pt x="9" y="25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"/>
              <p:cNvSpPr>
                <a:spLocks/>
              </p:cNvSpPr>
              <p:nvPr/>
            </p:nvSpPr>
            <p:spPr bwMode="auto">
              <a:xfrm>
                <a:off x="5715" y="1444"/>
                <a:ext cx="26" cy="22"/>
              </a:xfrm>
              <a:custGeom>
                <a:avLst/>
                <a:gdLst>
                  <a:gd name="T0" fmla="*/ 26 w 26"/>
                  <a:gd name="T1" fmla="*/ 20 h 22"/>
                  <a:gd name="T2" fmla="*/ 26 w 26"/>
                  <a:gd name="T3" fmla="*/ 19 h 22"/>
                  <a:gd name="T4" fmla="*/ 26 w 26"/>
                  <a:gd name="T5" fmla="*/ 17 h 22"/>
                  <a:gd name="T6" fmla="*/ 26 w 26"/>
                  <a:gd name="T7" fmla="*/ 15 h 22"/>
                  <a:gd name="T8" fmla="*/ 25 w 26"/>
                  <a:gd name="T9" fmla="*/ 12 h 22"/>
                  <a:gd name="T10" fmla="*/ 25 w 26"/>
                  <a:gd name="T11" fmla="*/ 10 h 22"/>
                  <a:gd name="T12" fmla="*/ 24 w 26"/>
                  <a:gd name="T13" fmla="*/ 8 h 22"/>
                  <a:gd name="T14" fmla="*/ 24 w 26"/>
                  <a:gd name="T15" fmla="*/ 6 h 22"/>
                  <a:gd name="T16" fmla="*/ 23 w 26"/>
                  <a:gd name="T17" fmla="*/ 4 h 22"/>
                  <a:gd name="T18" fmla="*/ 22 w 26"/>
                  <a:gd name="T19" fmla="*/ 2 h 22"/>
                  <a:gd name="T20" fmla="*/ 21 w 26"/>
                  <a:gd name="T21" fmla="*/ 0 h 22"/>
                  <a:gd name="T22" fmla="*/ 0 w 26"/>
                  <a:gd name="T23" fmla="*/ 9 h 22"/>
                  <a:gd name="T24" fmla="*/ 1 w 26"/>
                  <a:gd name="T25" fmla="*/ 10 h 22"/>
                  <a:gd name="T26" fmla="*/ 2 w 26"/>
                  <a:gd name="T27" fmla="*/ 12 h 22"/>
                  <a:gd name="T28" fmla="*/ 2 w 26"/>
                  <a:gd name="T29" fmla="*/ 13 h 22"/>
                  <a:gd name="T30" fmla="*/ 2 w 26"/>
                  <a:gd name="T31" fmla="*/ 14 h 22"/>
                  <a:gd name="T32" fmla="*/ 3 w 26"/>
                  <a:gd name="T33" fmla="*/ 15 h 22"/>
                  <a:gd name="T34" fmla="*/ 3 w 26"/>
                  <a:gd name="T35" fmla="*/ 17 h 22"/>
                  <a:gd name="T36" fmla="*/ 3 w 26"/>
                  <a:gd name="T37" fmla="*/ 18 h 22"/>
                  <a:gd name="T38" fmla="*/ 3 w 26"/>
                  <a:gd name="T39" fmla="*/ 20 h 22"/>
                  <a:gd name="T40" fmla="*/ 4 w 26"/>
                  <a:gd name="T41" fmla="*/ 21 h 22"/>
                  <a:gd name="T42" fmla="*/ 4 w 26"/>
                  <a:gd name="T43" fmla="*/ 22 h 22"/>
                  <a:gd name="T44" fmla="*/ 26 w 26"/>
                  <a:gd name="T4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26" y="20"/>
                    </a:moveTo>
                    <a:lnTo>
                      <a:pt x="26" y="19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5"/>
              <p:cNvSpPr>
                <a:spLocks/>
              </p:cNvSpPr>
              <p:nvPr/>
            </p:nvSpPr>
            <p:spPr bwMode="auto">
              <a:xfrm>
                <a:off x="5713" y="1485"/>
                <a:ext cx="26" cy="23"/>
              </a:xfrm>
              <a:custGeom>
                <a:avLst/>
                <a:gdLst>
                  <a:gd name="T0" fmla="*/ 22 w 26"/>
                  <a:gd name="T1" fmla="*/ 23 h 23"/>
                  <a:gd name="T2" fmla="*/ 22 w 26"/>
                  <a:gd name="T3" fmla="*/ 23 h 23"/>
                  <a:gd name="T4" fmla="*/ 23 w 26"/>
                  <a:gd name="T5" fmla="*/ 19 h 23"/>
                  <a:gd name="T6" fmla="*/ 24 w 26"/>
                  <a:gd name="T7" fmla="*/ 16 h 23"/>
                  <a:gd name="T8" fmla="*/ 25 w 26"/>
                  <a:gd name="T9" fmla="*/ 12 h 23"/>
                  <a:gd name="T10" fmla="*/ 26 w 26"/>
                  <a:gd name="T11" fmla="*/ 8 h 23"/>
                  <a:gd name="T12" fmla="*/ 26 w 26"/>
                  <a:gd name="T13" fmla="*/ 6 h 23"/>
                  <a:gd name="T14" fmla="*/ 26 w 26"/>
                  <a:gd name="T15" fmla="*/ 4 h 23"/>
                  <a:gd name="T16" fmla="*/ 4 w 26"/>
                  <a:gd name="T17" fmla="*/ 0 h 23"/>
                  <a:gd name="T18" fmla="*/ 4 w 26"/>
                  <a:gd name="T19" fmla="*/ 1 h 23"/>
                  <a:gd name="T20" fmla="*/ 4 w 26"/>
                  <a:gd name="T21" fmla="*/ 3 h 23"/>
                  <a:gd name="T22" fmla="*/ 3 w 26"/>
                  <a:gd name="T23" fmla="*/ 7 h 23"/>
                  <a:gd name="T24" fmla="*/ 2 w 26"/>
                  <a:gd name="T25" fmla="*/ 10 h 23"/>
                  <a:gd name="T26" fmla="*/ 1 w 26"/>
                  <a:gd name="T27" fmla="*/ 14 h 23"/>
                  <a:gd name="T28" fmla="*/ 0 w 26"/>
                  <a:gd name="T29" fmla="*/ 18 h 23"/>
                  <a:gd name="T30" fmla="*/ 0 w 26"/>
                  <a:gd name="T31" fmla="*/ 18 h 23"/>
                  <a:gd name="T32" fmla="*/ 22 w 26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3">
                    <a:moveTo>
                      <a:pt x="22" y="23"/>
                    </a:moveTo>
                    <a:lnTo>
                      <a:pt x="22" y="23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5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6"/>
              <p:cNvSpPr>
                <a:spLocks/>
              </p:cNvSpPr>
              <p:nvPr/>
            </p:nvSpPr>
            <p:spPr bwMode="auto">
              <a:xfrm>
                <a:off x="5706" y="1503"/>
                <a:ext cx="29" cy="32"/>
              </a:xfrm>
              <a:custGeom>
                <a:avLst/>
                <a:gdLst>
                  <a:gd name="T0" fmla="*/ 22 w 29"/>
                  <a:gd name="T1" fmla="*/ 32 h 32"/>
                  <a:gd name="T2" fmla="*/ 22 w 29"/>
                  <a:gd name="T3" fmla="*/ 31 h 32"/>
                  <a:gd name="T4" fmla="*/ 23 w 29"/>
                  <a:gd name="T5" fmla="*/ 29 h 32"/>
                  <a:gd name="T6" fmla="*/ 24 w 29"/>
                  <a:gd name="T7" fmla="*/ 27 h 32"/>
                  <a:gd name="T8" fmla="*/ 24 w 29"/>
                  <a:gd name="T9" fmla="*/ 25 h 32"/>
                  <a:gd name="T10" fmla="*/ 25 w 29"/>
                  <a:gd name="T11" fmla="*/ 23 h 32"/>
                  <a:gd name="T12" fmla="*/ 25 w 29"/>
                  <a:gd name="T13" fmla="*/ 21 h 32"/>
                  <a:gd name="T14" fmla="*/ 26 w 29"/>
                  <a:gd name="T15" fmla="*/ 17 h 32"/>
                  <a:gd name="T16" fmla="*/ 27 w 29"/>
                  <a:gd name="T17" fmla="*/ 13 h 32"/>
                  <a:gd name="T18" fmla="*/ 28 w 29"/>
                  <a:gd name="T19" fmla="*/ 9 h 32"/>
                  <a:gd name="T20" fmla="*/ 29 w 29"/>
                  <a:gd name="T21" fmla="*/ 5 h 32"/>
                  <a:gd name="T22" fmla="*/ 7 w 29"/>
                  <a:gd name="T23" fmla="*/ 0 h 32"/>
                  <a:gd name="T24" fmla="*/ 6 w 29"/>
                  <a:gd name="T25" fmla="*/ 3 h 32"/>
                  <a:gd name="T26" fmla="*/ 5 w 29"/>
                  <a:gd name="T27" fmla="*/ 7 h 32"/>
                  <a:gd name="T28" fmla="*/ 4 w 29"/>
                  <a:gd name="T29" fmla="*/ 11 h 32"/>
                  <a:gd name="T30" fmla="*/ 3 w 29"/>
                  <a:gd name="T31" fmla="*/ 15 h 32"/>
                  <a:gd name="T32" fmla="*/ 3 w 29"/>
                  <a:gd name="T33" fmla="*/ 17 h 32"/>
                  <a:gd name="T34" fmla="*/ 2 w 29"/>
                  <a:gd name="T35" fmla="*/ 18 h 32"/>
                  <a:gd name="T36" fmla="*/ 2 w 29"/>
                  <a:gd name="T37" fmla="*/ 20 h 32"/>
                  <a:gd name="T38" fmla="*/ 1 w 29"/>
                  <a:gd name="T39" fmla="*/ 22 h 32"/>
                  <a:gd name="T40" fmla="*/ 1 w 29"/>
                  <a:gd name="T41" fmla="*/ 24 h 32"/>
                  <a:gd name="T42" fmla="*/ 0 w 29"/>
                  <a:gd name="T43" fmla="*/ 25 h 32"/>
                  <a:gd name="T44" fmla="*/ 22 w 29"/>
                  <a:gd name="T4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32">
                    <a:moveTo>
                      <a:pt x="22" y="32"/>
                    </a:moveTo>
                    <a:lnTo>
                      <a:pt x="22" y="31"/>
                    </a:lnTo>
                    <a:lnTo>
                      <a:pt x="23" y="29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6" y="17"/>
                    </a:lnTo>
                    <a:lnTo>
                      <a:pt x="27" y="13"/>
                    </a:lnTo>
                    <a:lnTo>
                      <a:pt x="28" y="9"/>
                    </a:lnTo>
                    <a:lnTo>
                      <a:pt x="29" y="5"/>
                    </a:lnTo>
                    <a:lnTo>
                      <a:pt x="7" y="0"/>
                    </a:lnTo>
                    <a:lnTo>
                      <a:pt x="6" y="3"/>
                    </a:lnTo>
                    <a:lnTo>
                      <a:pt x="5" y="7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0" y="25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7"/>
              <p:cNvSpPr>
                <a:spLocks/>
              </p:cNvSpPr>
              <p:nvPr/>
            </p:nvSpPr>
            <p:spPr bwMode="auto">
              <a:xfrm>
                <a:off x="5691" y="1546"/>
                <a:ext cx="26" cy="25"/>
              </a:xfrm>
              <a:custGeom>
                <a:avLst/>
                <a:gdLst>
                  <a:gd name="T0" fmla="*/ 16 w 26"/>
                  <a:gd name="T1" fmla="*/ 25 h 25"/>
                  <a:gd name="T2" fmla="*/ 16 w 26"/>
                  <a:gd name="T3" fmla="*/ 25 h 25"/>
                  <a:gd name="T4" fmla="*/ 17 w 26"/>
                  <a:gd name="T5" fmla="*/ 23 h 25"/>
                  <a:gd name="T6" fmla="*/ 19 w 26"/>
                  <a:gd name="T7" fmla="*/ 21 h 25"/>
                  <a:gd name="T8" fmla="*/ 20 w 26"/>
                  <a:gd name="T9" fmla="*/ 19 h 25"/>
                  <a:gd name="T10" fmla="*/ 22 w 26"/>
                  <a:gd name="T11" fmla="*/ 17 h 25"/>
                  <a:gd name="T12" fmla="*/ 23 w 26"/>
                  <a:gd name="T13" fmla="*/ 16 h 25"/>
                  <a:gd name="T14" fmla="*/ 25 w 26"/>
                  <a:gd name="T15" fmla="*/ 14 h 25"/>
                  <a:gd name="T16" fmla="*/ 26 w 26"/>
                  <a:gd name="T17" fmla="*/ 12 h 25"/>
                  <a:gd name="T18" fmla="*/ 7 w 26"/>
                  <a:gd name="T19" fmla="*/ 0 h 25"/>
                  <a:gd name="T20" fmla="*/ 6 w 26"/>
                  <a:gd name="T21" fmla="*/ 1 h 25"/>
                  <a:gd name="T22" fmla="*/ 5 w 26"/>
                  <a:gd name="T23" fmla="*/ 2 h 25"/>
                  <a:gd name="T24" fmla="*/ 4 w 26"/>
                  <a:gd name="T25" fmla="*/ 3 h 25"/>
                  <a:gd name="T26" fmla="*/ 3 w 26"/>
                  <a:gd name="T27" fmla="*/ 5 h 25"/>
                  <a:gd name="T28" fmla="*/ 2 w 26"/>
                  <a:gd name="T29" fmla="*/ 6 h 25"/>
                  <a:gd name="T30" fmla="*/ 1 w 26"/>
                  <a:gd name="T31" fmla="*/ 7 h 25"/>
                  <a:gd name="T32" fmla="*/ 0 w 26"/>
                  <a:gd name="T33" fmla="*/ 8 h 25"/>
                  <a:gd name="T34" fmla="*/ 0 w 26"/>
                  <a:gd name="T35" fmla="*/ 8 h 25"/>
                  <a:gd name="T36" fmla="*/ 16 w 26"/>
                  <a:gd name="T3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5">
                    <a:moveTo>
                      <a:pt x="16" y="25"/>
                    </a:moveTo>
                    <a:lnTo>
                      <a:pt x="16" y="25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0" y="19"/>
                    </a:lnTo>
                    <a:lnTo>
                      <a:pt x="22" y="17"/>
                    </a:lnTo>
                    <a:lnTo>
                      <a:pt x="23" y="16"/>
                    </a:lnTo>
                    <a:lnTo>
                      <a:pt x="25" y="14"/>
                    </a:lnTo>
                    <a:lnTo>
                      <a:pt x="26" y="12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8"/>
              <p:cNvSpPr>
                <a:spLocks/>
              </p:cNvSpPr>
              <p:nvPr/>
            </p:nvSpPr>
            <p:spPr bwMode="auto">
              <a:xfrm>
                <a:off x="5667" y="1554"/>
                <a:ext cx="40" cy="36"/>
              </a:xfrm>
              <a:custGeom>
                <a:avLst/>
                <a:gdLst>
                  <a:gd name="T0" fmla="*/ 11 w 40"/>
                  <a:gd name="T1" fmla="*/ 36 h 36"/>
                  <a:gd name="T2" fmla="*/ 12 w 40"/>
                  <a:gd name="T3" fmla="*/ 35 h 36"/>
                  <a:gd name="T4" fmla="*/ 16 w 40"/>
                  <a:gd name="T5" fmla="*/ 33 h 36"/>
                  <a:gd name="T6" fmla="*/ 19 w 40"/>
                  <a:gd name="T7" fmla="*/ 32 h 36"/>
                  <a:gd name="T8" fmla="*/ 21 w 40"/>
                  <a:gd name="T9" fmla="*/ 31 h 36"/>
                  <a:gd name="T10" fmla="*/ 22 w 40"/>
                  <a:gd name="T11" fmla="*/ 29 h 36"/>
                  <a:gd name="T12" fmla="*/ 24 w 40"/>
                  <a:gd name="T13" fmla="*/ 28 h 36"/>
                  <a:gd name="T14" fmla="*/ 26 w 40"/>
                  <a:gd name="T15" fmla="*/ 27 h 36"/>
                  <a:gd name="T16" fmla="*/ 28 w 40"/>
                  <a:gd name="T17" fmla="*/ 26 h 36"/>
                  <a:gd name="T18" fmla="*/ 30 w 40"/>
                  <a:gd name="T19" fmla="*/ 24 h 36"/>
                  <a:gd name="T20" fmla="*/ 32 w 40"/>
                  <a:gd name="T21" fmla="*/ 23 h 36"/>
                  <a:gd name="T22" fmla="*/ 34 w 40"/>
                  <a:gd name="T23" fmla="*/ 21 h 36"/>
                  <a:gd name="T24" fmla="*/ 36 w 40"/>
                  <a:gd name="T25" fmla="*/ 20 h 36"/>
                  <a:gd name="T26" fmla="*/ 38 w 40"/>
                  <a:gd name="T27" fmla="*/ 18 h 36"/>
                  <a:gd name="T28" fmla="*/ 40 w 40"/>
                  <a:gd name="T29" fmla="*/ 17 h 36"/>
                  <a:gd name="T30" fmla="*/ 24 w 40"/>
                  <a:gd name="T31" fmla="*/ 0 h 36"/>
                  <a:gd name="T32" fmla="*/ 23 w 40"/>
                  <a:gd name="T33" fmla="*/ 2 h 36"/>
                  <a:gd name="T34" fmla="*/ 21 w 40"/>
                  <a:gd name="T35" fmla="*/ 3 h 36"/>
                  <a:gd name="T36" fmla="*/ 20 w 40"/>
                  <a:gd name="T37" fmla="*/ 4 h 36"/>
                  <a:gd name="T38" fmla="*/ 19 w 40"/>
                  <a:gd name="T39" fmla="*/ 5 h 36"/>
                  <a:gd name="T40" fmla="*/ 17 w 40"/>
                  <a:gd name="T41" fmla="*/ 6 h 36"/>
                  <a:gd name="T42" fmla="*/ 15 w 40"/>
                  <a:gd name="T43" fmla="*/ 7 h 36"/>
                  <a:gd name="T44" fmla="*/ 14 w 40"/>
                  <a:gd name="T45" fmla="*/ 8 h 36"/>
                  <a:gd name="T46" fmla="*/ 12 w 40"/>
                  <a:gd name="T47" fmla="*/ 9 h 36"/>
                  <a:gd name="T48" fmla="*/ 11 w 40"/>
                  <a:gd name="T49" fmla="*/ 10 h 36"/>
                  <a:gd name="T50" fmla="*/ 9 w 40"/>
                  <a:gd name="T51" fmla="*/ 11 h 36"/>
                  <a:gd name="T52" fmla="*/ 7 w 40"/>
                  <a:gd name="T53" fmla="*/ 12 h 36"/>
                  <a:gd name="T54" fmla="*/ 5 w 40"/>
                  <a:gd name="T55" fmla="*/ 13 h 36"/>
                  <a:gd name="T56" fmla="*/ 1 w 40"/>
                  <a:gd name="T57" fmla="*/ 15 h 36"/>
                  <a:gd name="T58" fmla="*/ 0 w 40"/>
                  <a:gd name="T59" fmla="*/ 16 h 36"/>
                  <a:gd name="T60" fmla="*/ 11 w 40"/>
                  <a:gd name="T6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" h="36">
                    <a:moveTo>
                      <a:pt x="11" y="36"/>
                    </a:moveTo>
                    <a:lnTo>
                      <a:pt x="12" y="35"/>
                    </a:lnTo>
                    <a:lnTo>
                      <a:pt x="16" y="33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8" y="26"/>
                    </a:lnTo>
                    <a:lnTo>
                      <a:pt x="30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8" y="18"/>
                    </a:lnTo>
                    <a:lnTo>
                      <a:pt x="40" y="17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9"/>
              <p:cNvSpPr>
                <a:spLocks/>
              </p:cNvSpPr>
              <p:nvPr/>
            </p:nvSpPr>
            <p:spPr bwMode="auto">
              <a:xfrm>
                <a:off x="5634" y="1581"/>
                <a:ext cx="24" cy="27"/>
              </a:xfrm>
              <a:custGeom>
                <a:avLst/>
                <a:gdLst>
                  <a:gd name="T0" fmla="*/ 14 w 24"/>
                  <a:gd name="T1" fmla="*/ 27 h 27"/>
                  <a:gd name="T2" fmla="*/ 14 w 24"/>
                  <a:gd name="T3" fmla="*/ 27 h 27"/>
                  <a:gd name="T4" fmla="*/ 16 w 24"/>
                  <a:gd name="T5" fmla="*/ 26 h 27"/>
                  <a:gd name="T6" fmla="*/ 17 w 24"/>
                  <a:gd name="T7" fmla="*/ 25 h 27"/>
                  <a:gd name="T8" fmla="*/ 19 w 24"/>
                  <a:gd name="T9" fmla="*/ 24 h 27"/>
                  <a:gd name="T10" fmla="*/ 20 w 24"/>
                  <a:gd name="T11" fmla="*/ 23 h 27"/>
                  <a:gd name="T12" fmla="*/ 22 w 24"/>
                  <a:gd name="T13" fmla="*/ 22 h 27"/>
                  <a:gd name="T14" fmla="*/ 23 w 24"/>
                  <a:gd name="T15" fmla="*/ 21 h 27"/>
                  <a:gd name="T16" fmla="*/ 24 w 24"/>
                  <a:gd name="T17" fmla="*/ 20 h 27"/>
                  <a:gd name="T18" fmla="*/ 13 w 24"/>
                  <a:gd name="T19" fmla="*/ 0 h 27"/>
                  <a:gd name="T20" fmla="*/ 11 w 24"/>
                  <a:gd name="T21" fmla="*/ 1 h 27"/>
                  <a:gd name="T22" fmla="*/ 9 w 24"/>
                  <a:gd name="T23" fmla="*/ 2 h 27"/>
                  <a:gd name="T24" fmla="*/ 7 w 24"/>
                  <a:gd name="T25" fmla="*/ 4 h 27"/>
                  <a:gd name="T26" fmla="*/ 6 w 24"/>
                  <a:gd name="T27" fmla="*/ 5 h 27"/>
                  <a:gd name="T28" fmla="*/ 4 w 24"/>
                  <a:gd name="T29" fmla="*/ 6 h 27"/>
                  <a:gd name="T30" fmla="*/ 2 w 24"/>
                  <a:gd name="T31" fmla="*/ 8 h 27"/>
                  <a:gd name="T32" fmla="*/ 0 w 24"/>
                  <a:gd name="T33" fmla="*/ 9 h 27"/>
                  <a:gd name="T34" fmla="*/ 0 w 24"/>
                  <a:gd name="T35" fmla="*/ 9 h 27"/>
                  <a:gd name="T36" fmla="*/ 14 w 24"/>
                  <a:gd name="T3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7">
                    <a:moveTo>
                      <a:pt x="14" y="27"/>
                    </a:moveTo>
                    <a:lnTo>
                      <a:pt x="14" y="27"/>
                    </a:lnTo>
                    <a:lnTo>
                      <a:pt x="16" y="26"/>
                    </a:lnTo>
                    <a:lnTo>
                      <a:pt x="17" y="25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70"/>
              <p:cNvSpPr>
                <a:spLocks/>
              </p:cNvSpPr>
              <p:nvPr/>
            </p:nvSpPr>
            <p:spPr bwMode="auto">
              <a:xfrm>
                <a:off x="5613" y="1590"/>
                <a:ext cx="35" cy="38"/>
              </a:xfrm>
              <a:custGeom>
                <a:avLst/>
                <a:gdLst>
                  <a:gd name="T0" fmla="*/ 22 w 35"/>
                  <a:gd name="T1" fmla="*/ 38 h 38"/>
                  <a:gd name="T2" fmla="*/ 22 w 35"/>
                  <a:gd name="T3" fmla="*/ 38 h 38"/>
                  <a:gd name="T4" fmla="*/ 23 w 35"/>
                  <a:gd name="T5" fmla="*/ 36 h 38"/>
                  <a:gd name="T6" fmla="*/ 23 w 35"/>
                  <a:gd name="T7" fmla="*/ 35 h 38"/>
                  <a:gd name="T8" fmla="*/ 23 w 35"/>
                  <a:gd name="T9" fmla="*/ 33 h 38"/>
                  <a:gd name="T10" fmla="*/ 24 w 35"/>
                  <a:gd name="T11" fmla="*/ 32 h 38"/>
                  <a:gd name="T12" fmla="*/ 25 w 35"/>
                  <a:gd name="T13" fmla="*/ 31 h 38"/>
                  <a:gd name="T14" fmla="*/ 25 w 35"/>
                  <a:gd name="T15" fmla="*/ 30 h 38"/>
                  <a:gd name="T16" fmla="*/ 26 w 35"/>
                  <a:gd name="T17" fmla="*/ 28 h 38"/>
                  <a:gd name="T18" fmla="*/ 27 w 35"/>
                  <a:gd name="T19" fmla="*/ 27 h 38"/>
                  <a:gd name="T20" fmla="*/ 28 w 35"/>
                  <a:gd name="T21" fmla="*/ 26 h 38"/>
                  <a:gd name="T22" fmla="*/ 28 w 35"/>
                  <a:gd name="T23" fmla="*/ 25 h 38"/>
                  <a:gd name="T24" fmla="*/ 29 w 35"/>
                  <a:gd name="T25" fmla="*/ 24 h 38"/>
                  <a:gd name="T26" fmla="*/ 30 w 35"/>
                  <a:gd name="T27" fmla="*/ 23 h 38"/>
                  <a:gd name="T28" fmla="*/ 31 w 35"/>
                  <a:gd name="T29" fmla="*/ 22 h 38"/>
                  <a:gd name="T30" fmla="*/ 32 w 35"/>
                  <a:gd name="T31" fmla="*/ 21 h 38"/>
                  <a:gd name="T32" fmla="*/ 33 w 35"/>
                  <a:gd name="T33" fmla="*/ 20 h 38"/>
                  <a:gd name="T34" fmla="*/ 34 w 35"/>
                  <a:gd name="T35" fmla="*/ 19 h 38"/>
                  <a:gd name="T36" fmla="*/ 35 w 35"/>
                  <a:gd name="T37" fmla="*/ 18 h 38"/>
                  <a:gd name="T38" fmla="*/ 21 w 35"/>
                  <a:gd name="T39" fmla="*/ 0 h 38"/>
                  <a:gd name="T40" fmla="*/ 19 w 35"/>
                  <a:gd name="T41" fmla="*/ 2 h 38"/>
                  <a:gd name="T42" fmla="*/ 18 w 35"/>
                  <a:gd name="T43" fmla="*/ 3 h 38"/>
                  <a:gd name="T44" fmla="*/ 16 w 35"/>
                  <a:gd name="T45" fmla="*/ 5 h 38"/>
                  <a:gd name="T46" fmla="*/ 15 w 35"/>
                  <a:gd name="T47" fmla="*/ 6 h 38"/>
                  <a:gd name="T48" fmla="*/ 13 w 35"/>
                  <a:gd name="T49" fmla="*/ 8 h 38"/>
                  <a:gd name="T50" fmla="*/ 12 w 35"/>
                  <a:gd name="T51" fmla="*/ 10 h 38"/>
                  <a:gd name="T52" fmla="*/ 10 w 35"/>
                  <a:gd name="T53" fmla="*/ 11 h 38"/>
                  <a:gd name="T54" fmla="*/ 9 w 35"/>
                  <a:gd name="T55" fmla="*/ 13 h 38"/>
                  <a:gd name="T56" fmla="*/ 8 w 35"/>
                  <a:gd name="T57" fmla="*/ 15 h 38"/>
                  <a:gd name="T58" fmla="*/ 7 w 35"/>
                  <a:gd name="T59" fmla="*/ 17 h 38"/>
                  <a:gd name="T60" fmla="*/ 5 w 35"/>
                  <a:gd name="T61" fmla="*/ 19 h 38"/>
                  <a:gd name="T62" fmla="*/ 4 w 35"/>
                  <a:gd name="T63" fmla="*/ 21 h 38"/>
                  <a:gd name="T64" fmla="*/ 3 w 35"/>
                  <a:gd name="T65" fmla="*/ 23 h 38"/>
                  <a:gd name="T66" fmla="*/ 3 w 35"/>
                  <a:gd name="T67" fmla="*/ 25 h 38"/>
                  <a:gd name="T68" fmla="*/ 2 w 35"/>
                  <a:gd name="T69" fmla="*/ 27 h 38"/>
                  <a:gd name="T70" fmla="*/ 1 w 35"/>
                  <a:gd name="T71" fmla="*/ 29 h 38"/>
                  <a:gd name="T72" fmla="*/ 0 w 35"/>
                  <a:gd name="T73" fmla="*/ 31 h 38"/>
                  <a:gd name="T74" fmla="*/ 0 w 35"/>
                  <a:gd name="T75" fmla="*/ 32 h 38"/>
                  <a:gd name="T76" fmla="*/ 22 w 35"/>
                  <a:gd name="T7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8">
                    <a:moveTo>
                      <a:pt x="22" y="38"/>
                    </a:moveTo>
                    <a:lnTo>
                      <a:pt x="22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1" y="22"/>
                    </a:lnTo>
                    <a:lnTo>
                      <a:pt x="32" y="21"/>
                    </a:lnTo>
                    <a:lnTo>
                      <a:pt x="33" y="20"/>
                    </a:lnTo>
                    <a:lnTo>
                      <a:pt x="34" y="19"/>
                    </a:lnTo>
                    <a:lnTo>
                      <a:pt x="35" y="18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2" y="27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71"/>
              <p:cNvSpPr>
                <a:spLocks/>
              </p:cNvSpPr>
              <p:nvPr/>
            </p:nvSpPr>
            <p:spPr bwMode="auto">
              <a:xfrm>
                <a:off x="5609" y="1647"/>
                <a:ext cx="23" cy="13"/>
              </a:xfrm>
              <a:custGeom>
                <a:avLst/>
                <a:gdLst>
                  <a:gd name="T0" fmla="*/ 22 w 23"/>
                  <a:gd name="T1" fmla="*/ 13 h 13"/>
                  <a:gd name="T2" fmla="*/ 22 w 23"/>
                  <a:gd name="T3" fmla="*/ 13 h 13"/>
                  <a:gd name="T4" fmla="*/ 22 w 23"/>
                  <a:gd name="T5" fmla="*/ 10 h 13"/>
                  <a:gd name="T6" fmla="*/ 23 w 23"/>
                  <a:gd name="T7" fmla="*/ 8 h 13"/>
                  <a:gd name="T8" fmla="*/ 23 w 23"/>
                  <a:gd name="T9" fmla="*/ 5 h 13"/>
                  <a:gd name="T10" fmla="*/ 23 w 23"/>
                  <a:gd name="T11" fmla="*/ 3 h 13"/>
                  <a:gd name="T12" fmla="*/ 23 w 23"/>
                  <a:gd name="T13" fmla="*/ 1 h 13"/>
                  <a:gd name="T14" fmla="*/ 0 w 23"/>
                  <a:gd name="T15" fmla="*/ 0 h 13"/>
                  <a:gd name="T16" fmla="*/ 0 w 23"/>
                  <a:gd name="T17" fmla="*/ 2 h 13"/>
                  <a:gd name="T18" fmla="*/ 0 w 23"/>
                  <a:gd name="T19" fmla="*/ 4 h 13"/>
                  <a:gd name="T20" fmla="*/ 0 w 23"/>
                  <a:gd name="T21" fmla="*/ 7 h 13"/>
                  <a:gd name="T22" fmla="*/ 0 w 23"/>
                  <a:gd name="T23" fmla="*/ 10 h 13"/>
                  <a:gd name="T24" fmla="*/ 0 w 23"/>
                  <a:gd name="T25" fmla="*/ 13 h 13"/>
                  <a:gd name="T26" fmla="*/ 0 w 23"/>
                  <a:gd name="T27" fmla="*/ 13 h 13"/>
                  <a:gd name="T28" fmla="*/ 22 w 23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3">
                    <a:moveTo>
                      <a:pt x="22" y="13"/>
                    </a:moveTo>
                    <a:lnTo>
                      <a:pt x="22" y="13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72"/>
              <p:cNvSpPr>
                <a:spLocks/>
              </p:cNvSpPr>
              <p:nvPr/>
            </p:nvSpPr>
            <p:spPr bwMode="auto">
              <a:xfrm>
                <a:off x="5609" y="1660"/>
                <a:ext cx="24" cy="34"/>
              </a:xfrm>
              <a:custGeom>
                <a:avLst/>
                <a:gdLst>
                  <a:gd name="T0" fmla="*/ 24 w 24"/>
                  <a:gd name="T1" fmla="*/ 32 h 34"/>
                  <a:gd name="T2" fmla="*/ 24 w 24"/>
                  <a:gd name="T3" fmla="*/ 32 h 34"/>
                  <a:gd name="T4" fmla="*/ 24 w 24"/>
                  <a:gd name="T5" fmla="*/ 28 h 34"/>
                  <a:gd name="T6" fmla="*/ 24 w 24"/>
                  <a:gd name="T7" fmla="*/ 25 h 34"/>
                  <a:gd name="T8" fmla="*/ 24 w 24"/>
                  <a:gd name="T9" fmla="*/ 21 h 34"/>
                  <a:gd name="T10" fmla="*/ 23 w 24"/>
                  <a:gd name="T11" fmla="*/ 18 h 34"/>
                  <a:gd name="T12" fmla="*/ 23 w 24"/>
                  <a:gd name="T13" fmla="*/ 15 h 34"/>
                  <a:gd name="T14" fmla="*/ 23 w 24"/>
                  <a:gd name="T15" fmla="*/ 12 h 34"/>
                  <a:gd name="T16" fmla="*/ 23 w 24"/>
                  <a:gd name="T17" fmla="*/ 9 h 34"/>
                  <a:gd name="T18" fmla="*/ 23 w 24"/>
                  <a:gd name="T19" fmla="*/ 6 h 34"/>
                  <a:gd name="T20" fmla="*/ 23 w 24"/>
                  <a:gd name="T21" fmla="*/ 3 h 34"/>
                  <a:gd name="T22" fmla="*/ 22 w 24"/>
                  <a:gd name="T23" fmla="*/ 0 h 34"/>
                  <a:gd name="T24" fmla="*/ 0 w 24"/>
                  <a:gd name="T25" fmla="*/ 0 h 34"/>
                  <a:gd name="T26" fmla="*/ 0 w 24"/>
                  <a:gd name="T27" fmla="*/ 3 h 34"/>
                  <a:gd name="T28" fmla="*/ 0 w 24"/>
                  <a:gd name="T29" fmla="*/ 6 h 34"/>
                  <a:gd name="T30" fmla="*/ 0 w 24"/>
                  <a:gd name="T31" fmla="*/ 10 h 34"/>
                  <a:gd name="T32" fmla="*/ 0 w 24"/>
                  <a:gd name="T33" fmla="*/ 13 h 34"/>
                  <a:gd name="T34" fmla="*/ 0 w 24"/>
                  <a:gd name="T35" fmla="*/ 16 h 34"/>
                  <a:gd name="T36" fmla="*/ 1 w 24"/>
                  <a:gd name="T37" fmla="*/ 20 h 34"/>
                  <a:gd name="T38" fmla="*/ 1 w 24"/>
                  <a:gd name="T39" fmla="*/ 23 h 34"/>
                  <a:gd name="T40" fmla="*/ 1 w 24"/>
                  <a:gd name="T41" fmla="*/ 27 h 34"/>
                  <a:gd name="T42" fmla="*/ 2 w 24"/>
                  <a:gd name="T43" fmla="*/ 30 h 34"/>
                  <a:gd name="T44" fmla="*/ 2 w 24"/>
                  <a:gd name="T45" fmla="*/ 34 h 34"/>
                  <a:gd name="T46" fmla="*/ 2 w 24"/>
                  <a:gd name="T47" fmla="*/ 34 h 34"/>
                  <a:gd name="T48" fmla="*/ 24 w 24"/>
                  <a:gd name="T4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4">
                    <a:moveTo>
                      <a:pt x="24" y="32"/>
                    </a:moveTo>
                    <a:lnTo>
                      <a:pt x="24" y="32"/>
                    </a:lnTo>
                    <a:lnTo>
                      <a:pt x="24" y="28"/>
                    </a:lnTo>
                    <a:lnTo>
                      <a:pt x="24" y="25"/>
                    </a:lnTo>
                    <a:lnTo>
                      <a:pt x="24" y="21"/>
                    </a:lnTo>
                    <a:lnTo>
                      <a:pt x="23" y="18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4" y="3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73"/>
              <p:cNvSpPr>
                <a:spLocks/>
              </p:cNvSpPr>
              <p:nvPr/>
            </p:nvSpPr>
            <p:spPr bwMode="auto">
              <a:xfrm>
                <a:off x="5613" y="1714"/>
                <a:ext cx="30" cy="48"/>
              </a:xfrm>
              <a:custGeom>
                <a:avLst/>
                <a:gdLst>
                  <a:gd name="T0" fmla="*/ 30 w 30"/>
                  <a:gd name="T1" fmla="*/ 44 h 48"/>
                  <a:gd name="T2" fmla="*/ 30 w 30"/>
                  <a:gd name="T3" fmla="*/ 40 h 48"/>
                  <a:gd name="T4" fmla="*/ 29 w 30"/>
                  <a:gd name="T5" fmla="*/ 37 h 48"/>
                  <a:gd name="T6" fmla="*/ 28 w 30"/>
                  <a:gd name="T7" fmla="*/ 33 h 48"/>
                  <a:gd name="T8" fmla="*/ 28 w 30"/>
                  <a:gd name="T9" fmla="*/ 29 h 48"/>
                  <a:gd name="T10" fmla="*/ 27 w 30"/>
                  <a:gd name="T11" fmla="*/ 25 h 48"/>
                  <a:gd name="T12" fmla="*/ 26 w 30"/>
                  <a:gd name="T13" fmla="*/ 21 h 48"/>
                  <a:gd name="T14" fmla="*/ 26 w 30"/>
                  <a:gd name="T15" fmla="*/ 18 h 48"/>
                  <a:gd name="T16" fmla="*/ 25 w 30"/>
                  <a:gd name="T17" fmla="*/ 14 h 48"/>
                  <a:gd name="T18" fmla="*/ 25 w 30"/>
                  <a:gd name="T19" fmla="*/ 10 h 48"/>
                  <a:gd name="T20" fmla="*/ 24 w 30"/>
                  <a:gd name="T21" fmla="*/ 6 h 48"/>
                  <a:gd name="T22" fmla="*/ 23 w 30"/>
                  <a:gd name="T23" fmla="*/ 3 h 48"/>
                  <a:gd name="T24" fmla="*/ 23 w 30"/>
                  <a:gd name="T25" fmla="*/ 0 h 48"/>
                  <a:gd name="T26" fmla="*/ 0 w 30"/>
                  <a:gd name="T27" fmla="*/ 3 h 48"/>
                  <a:gd name="T28" fmla="*/ 1 w 30"/>
                  <a:gd name="T29" fmla="*/ 6 h 48"/>
                  <a:gd name="T30" fmla="*/ 1 w 30"/>
                  <a:gd name="T31" fmla="*/ 10 h 48"/>
                  <a:gd name="T32" fmla="*/ 2 w 30"/>
                  <a:gd name="T33" fmla="*/ 14 h 48"/>
                  <a:gd name="T34" fmla="*/ 3 w 30"/>
                  <a:gd name="T35" fmla="*/ 18 h 48"/>
                  <a:gd name="T36" fmla="*/ 3 w 30"/>
                  <a:gd name="T37" fmla="*/ 21 h 48"/>
                  <a:gd name="T38" fmla="*/ 4 w 30"/>
                  <a:gd name="T39" fmla="*/ 25 h 48"/>
                  <a:gd name="T40" fmla="*/ 5 w 30"/>
                  <a:gd name="T41" fmla="*/ 29 h 48"/>
                  <a:gd name="T42" fmla="*/ 5 w 30"/>
                  <a:gd name="T43" fmla="*/ 33 h 48"/>
                  <a:gd name="T44" fmla="*/ 6 w 30"/>
                  <a:gd name="T45" fmla="*/ 37 h 48"/>
                  <a:gd name="T46" fmla="*/ 7 w 30"/>
                  <a:gd name="T47" fmla="*/ 41 h 48"/>
                  <a:gd name="T48" fmla="*/ 8 w 30"/>
                  <a:gd name="T49" fmla="*/ 45 h 48"/>
                  <a:gd name="T50" fmla="*/ 8 w 30"/>
                  <a:gd name="T51" fmla="*/ 48 h 48"/>
                  <a:gd name="T52" fmla="*/ 30 w 30"/>
                  <a:gd name="T53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8">
                    <a:moveTo>
                      <a:pt x="30" y="44"/>
                    </a:moveTo>
                    <a:lnTo>
                      <a:pt x="30" y="40"/>
                    </a:lnTo>
                    <a:lnTo>
                      <a:pt x="29" y="37"/>
                    </a:lnTo>
                    <a:lnTo>
                      <a:pt x="28" y="33"/>
                    </a:lnTo>
                    <a:lnTo>
                      <a:pt x="28" y="29"/>
                    </a:lnTo>
                    <a:lnTo>
                      <a:pt x="27" y="25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4" y="6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2" y="14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4" y="25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6" y="37"/>
                    </a:lnTo>
                    <a:lnTo>
                      <a:pt x="7" y="41"/>
                    </a:lnTo>
                    <a:lnTo>
                      <a:pt x="8" y="45"/>
                    </a:lnTo>
                    <a:lnTo>
                      <a:pt x="8" y="4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74"/>
              <p:cNvSpPr>
                <a:spLocks/>
              </p:cNvSpPr>
              <p:nvPr/>
            </p:nvSpPr>
            <p:spPr bwMode="auto">
              <a:xfrm>
                <a:off x="5626" y="1780"/>
                <a:ext cx="34" cy="50"/>
              </a:xfrm>
              <a:custGeom>
                <a:avLst/>
                <a:gdLst>
                  <a:gd name="T0" fmla="*/ 34 w 34"/>
                  <a:gd name="T1" fmla="*/ 43 h 50"/>
                  <a:gd name="T2" fmla="*/ 33 w 34"/>
                  <a:gd name="T3" fmla="*/ 40 h 50"/>
                  <a:gd name="T4" fmla="*/ 32 w 34"/>
                  <a:gd name="T5" fmla="*/ 37 h 50"/>
                  <a:gd name="T6" fmla="*/ 32 w 34"/>
                  <a:gd name="T7" fmla="*/ 34 h 50"/>
                  <a:gd name="T8" fmla="*/ 30 w 34"/>
                  <a:gd name="T9" fmla="*/ 30 h 50"/>
                  <a:gd name="T10" fmla="*/ 30 w 34"/>
                  <a:gd name="T11" fmla="*/ 27 h 50"/>
                  <a:gd name="T12" fmla="*/ 29 w 34"/>
                  <a:gd name="T13" fmla="*/ 24 h 50"/>
                  <a:gd name="T14" fmla="*/ 28 w 34"/>
                  <a:gd name="T15" fmla="*/ 21 h 50"/>
                  <a:gd name="T16" fmla="*/ 27 w 34"/>
                  <a:gd name="T17" fmla="*/ 17 h 50"/>
                  <a:gd name="T18" fmla="*/ 26 w 34"/>
                  <a:gd name="T19" fmla="*/ 14 h 50"/>
                  <a:gd name="T20" fmla="*/ 25 w 34"/>
                  <a:gd name="T21" fmla="*/ 10 h 50"/>
                  <a:gd name="T22" fmla="*/ 24 w 34"/>
                  <a:gd name="T23" fmla="*/ 7 h 50"/>
                  <a:gd name="T24" fmla="*/ 23 w 34"/>
                  <a:gd name="T25" fmla="*/ 3 h 50"/>
                  <a:gd name="T26" fmla="*/ 22 w 34"/>
                  <a:gd name="T27" fmla="*/ 0 h 50"/>
                  <a:gd name="T28" fmla="*/ 22 w 34"/>
                  <a:gd name="T29" fmla="*/ 0 h 50"/>
                  <a:gd name="T30" fmla="*/ 0 w 34"/>
                  <a:gd name="T31" fmla="*/ 5 h 50"/>
                  <a:gd name="T32" fmla="*/ 0 w 34"/>
                  <a:gd name="T33" fmla="*/ 5 h 50"/>
                  <a:gd name="T34" fmla="*/ 1 w 34"/>
                  <a:gd name="T35" fmla="*/ 9 h 50"/>
                  <a:gd name="T36" fmla="*/ 2 w 34"/>
                  <a:gd name="T37" fmla="*/ 13 h 50"/>
                  <a:gd name="T38" fmla="*/ 3 w 34"/>
                  <a:gd name="T39" fmla="*/ 16 h 50"/>
                  <a:gd name="T40" fmla="*/ 4 w 34"/>
                  <a:gd name="T41" fmla="*/ 20 h 50"/>
                  <a:gd name="T42" fmla="*/ 5 w 34"/>
                  <a:gd name="T43" fmla="*/ 23 h 50"/>
                  <a:gd name="T44" fmla="*/ 6 w 34"/>
                  <a:gd name="T45" fmla="*/ 27 h 50"/>
                  <a:gd name="T46" fmla="*/ 7 w 34"/>
                  <a:gd name="T47" fmla="*/ 30 h 50"/>
                  <a:gd name="T48" fmla="*/ 8 w 34"/>
                  <a:gd name="T49" fmla="*/ 34 h 50"/>
                  <a:gd name="T50" fmla="*/ 9 w 34"/>
                  <a:gd name="T51" fmla="*/ 37 h 50"/>
                  <a:gd name="T52" fmla="*/ 10 w 34"/>
                  <a:gd name="T53" fmla="*/ 40 h 50"/>
                  <a:gd name="T54" fmla="*/ 11 w 34"/>
                  <a:gd name="T55" fmla="*/ 44 h 50"/>
                  <a:gd name="T56" fmla="*/ 12 w 34"/>
                  <a:gd name="T57" fmla="*/ 47 h 50"/>
                  <a:gd name="T58" fmla="*/ 12 w 34"/>
                  <a:gd name="T59" fmla="*/ 50 h 50"/>
                  <a:gd name="T60" fmla="*/ 34 w 34"/>
                  <a:gd name="T61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50">
                    <a:moveTo>
                      <a:pt x="34" y="43"/>
                    </a:moveTo>
                    <a:lnTo>
                      <a:pt x="33" y="40"/>
                    </a:lnTo>
                    <a:lnTo>
                      <a:pt x="32" y="37"/>
                    </a:lnTo>
                    <a:lnTo>
                      <a:pt x="32" y="34"/>
                    </a:lnTo>
                    <a:lnTo>
                      <a:pt x="30" y="30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28" y="21"/>
                    </a:lnTo>
                    <a:lnTo>
                      <a:pt x="27" y="17"/>
                    </a:lnTo>
                    <a:lnTo>
                      <a:pt x="26" y="14"/>
                    </a:lnTo>
                    <a:lnTo>
                      <a:pt x="25" y="10"/>
                    </a:lnTo>
                    <a:lnTo>
                      <a:pt x="24" y="7"/>
                    </a:lnTo>
                    <a:lnTo>
                      <a:pt x="23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6" y="27"/>
                    </a:lnTo>
                    <a:lnTo>
                      <a:pt x="7" y="30"/>
                    </a:lnTo>
                    <a:lnTo>
                      <a:pt x="8" y="34"/>
                    </a:lnTo>
                    <a:lnTo>
                      <a:pt x="9" y="37"/>
                    </a:lnTo>
                    <a:lnTo>
                      <a:pt x="10" y="40"/>
                    </a:lnTo>
                    <a:lnTo>
                      <a:pt x="11" y="44"/>
                    </a:lnTo>
                    <a:lnTo>
                      <a:pt x="12" y="47"/>
                    </a:lnTo>
                    <a:lnTo>
                      <a:pt x="12" y="50"/>
                    </a:ln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75"/>
              <p:cNvSpPr>
                <a:spLocks/>
              </p:cNvSpPr>
              <p:nvPr/>
            </p:nvSpPr>
            <p:spPr bwMode="auto">
              <a:xfrm>
                <a:off x="5646" y="1844"/>
                <a:ext cx="32" cy="36"/>
              </a:xfrm>
              <a:custGeom>
                <a:avLst/>
                <a:gdLst>
                  <a:gd name="T0" fmla="*/ 32 w 32"/>
                  <a:gd name="T1" fmla="*/ 27 h 36"/>
                  <a:gd name="T2" fmla="*/ 32 w 32"/>
                  <a:gd name="T3" fmla="*/ 27 h 36"/>
                  <a:gd name="T4" fmla="*/ 30 w 32"/>
                  <a:gd name="T5" fmla="*/ 22 h 36"/>
                  <a:gd name="T6" fmla="*/ 28 w 32"/>
                  <a:gd name="T7" fmla="*/ 17 h 36"/>
                  <a:gd name="T8" fmla="*/ 27 w 32"/>
                  <a:gd name="T9" fmla="*/ 14 h 36"/>
                  <a:gd name="T10" fmla="*/ 26 w 32"/>
                  <a:gd name="T11" fmla="*/ 11 h 36"/>
                  <a:gd name="T12" fmla="*/ 25 w 32"/>
                  <a:gd name="T13" fmla="*/ 9 h 36"/>
                  <a:gd name="T14" fmla="*/ 24 w 32"/>
                  <a:gd name="T15" fmla="*/ 6 h 36"/>
                  <a:gd name="T16" fmla="*/ 23 w 32"/>
                  <a:gd name="T17" fmla="*/ 3 h 36"/>
                  <a:gd name="T18" fmla="*/ 22 w 32"/>
                  <a:gd name="T19" fmla="*/ 0 h 36"/>
                  <a:gd name="T20" fmla="*/ 22 w 32"/>
                  <a:gd name="T21" fmla="*/ 0 h 36"/>
                  <a:gd name="T22" fmla="*/ 0 w 32"/>
                  <a:gd name="T23" fmla="*/ 7 h 36"/>
                  <a:gd name="T24" fmla="*/ 0 w 32"/>
                  <a:gd name="T25" fmla="*/ 8 h 36"/>
                  <a:gd name="T26" fmla="*/ 2 w 32"/>
                  <a:gd name="T27" fmla="*/ 11 h 36"/>
                  <a:gd name="T28" fmla="*/ 2 w 32"/>
                  <a:gd name="T29" fmla="*/ 14 h 36"/>
                  <a:gd name="T30" fmla="*/ 4 w 32"/>
                  <a:gd name="T31" fmla="*/ 17 h 36"/>
                  <a:gd name="T32" fmla="*/ 5 w 32"/>
                  <a:gd name="T33" fmla="*/ 20 h 36"/>
                  <a:gd name="T34" fmla="*/ 6 w 32"/>
                  <a:gd name="T35" fmla="*/ 23 h 36"/>
                  <a:gd name="T36" fmla="*/ 7 w 32"/>
                  <a:gd name="T37" fmla="*/ 26 h 36"/>
                  <a:gd name="T38" fmla="*/ 10 w 32"/>
                  <a:gd name="T39" fmla="*/ 31 h 36"/>
                  <a:gd name="T40" fmla="*/ 12 w 32"/>
                  <a:gd name="T41" fmla="*/ 36 h 36"/>
                  <a:gd name="T42" fmla="*/ 12 w 32"/>
                  <a:gd name="T43" fmla="*/ 36 h 36"/>
                  <a:gd name="T44" fmla="*/ 32 w 32"/>
                  <a:gd name="T45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36">
                    <a:moveTo>
                      <a:pt x="32" y="27"/>
                    </a:moveTo>
                    <a:lnTo>
                      <a:pt x="32" y="27"/>
                    </a:lnTo>
                    <a:lnTo>
                      <a:pt x="30" y="22"/>
                    </a:lnTo>
                    <a:lnTo>
                      <a:pt x="28" y="17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5" y="9"/>
                    </a:lnTo>
                    <a:lnTo>
                      <a:pt x="24" y="6"/>
                    </a:lnTo>
                    <a:lnTo>
                      <a:pt x="23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5" y="20"/>
                    </a:lnTo>
                    <a:lnTo>
                      <a:pt x="6" y="23"/>
                    </a:lnTo>
                    <a:lnTo>
                      <a:pt x="7" y="26"/>
                    </a:lnTo>
                    <a:lnTo>
                      <a:pt x="10" y="31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76"/>
              <p:cNvSpPr>
                <a:spLocks/>
              </p:cNvSpPr>
              <p:nvPr/>
            </p:nvSpPr>
            <p:spPr bwMode="auto">
              <a:xfrm>
                <a:off x="5658" y="1871"/>
                <a:ext cx="27" cy="23"/>
              </a:xfrm>
              <a:custGeom>
                <a:avLst/>
                <a:gdLst>
                  <a:gd name="T0" fmla="*/ 27 w 27"/>
                  <a:gd name="T1" fmla="*/ 14 h 23"/>
                  <a:gd name="T2" fmla="*/ 26 w 27"/>
                  <a:gd name="T3" fmla="*/ 12 h 23"/>
                  <a:gd name="T4" fmla="*/ 25 w 27"/>
                  <a:gd name="T5" fmla="*/ 10 h 23"/>
                  <a:gd name="T6" fmla="*/ 24 w 27"/>
                  <a:gd name="T7" fmla="*/ 8 h 23"/>
                  <a:gd name="T8" fmla="*/ 23 w 27"/>
                  <a:gd name="T9" fmla="*/ 5 h 23"/>
                  <a:gd name="T10" fmla="*/ 22 w 27"/>
                  <a:gd name="T11" fmla="*/ 3 h 23"/>
                  <a:gd name="T12" fmla="*/ 20 w 27"/>
                  <a:gd name="T13" fmla="*/ 0 h 23"/>
                  <a:gd name="T14" fmla="*/ 0 w 27"/>
                  <a:gd name="T15" fmla="*/ 9 h 23"/>
                  <a:gd name="T16" fmla="*/ 1 w 27"/>
                  <a:gd name="T17" fmla="*/ 12 h 23"/>
                  <a:gd name="T18" fmla="*/ 2 w 27"/>
                  <a:gd name="T19" fmla="*/ 15 h 23"/>
                  <a:gd name="T20" fmla="*/ 3 w 27"/>
                  <a:gd name="T21" fmla="*/ 17 h 23"/>
                  <a:gd name="T22" fmla="*/ 5 w 27"/>
                  <a:gd name="T23" fmla="*/ 20 h 23"/>
                  <a:gd name="T24" fmla="*/ 6 w 27"/>
                  <a:gd name="T25" fmla="*/ 22 h 23"/>
                  <a:gd name="T26" fmla="*/ 6 w 27"/>
                  <a:gd name="T27" fmla="*/ 23 h 23"/>
                  <a:gd name="T28" fmla="*/ 27 w 27"/>
                  <a:gd name="T2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3">
                    <a:moveTo>
                      <a:pt x="27" y="14"/>
                    </a:moveTo>
                    <a:lnTo>
                      <a:pt x="26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77"/>
              <p:cNvSpPr>
                <a:spLocks/>
              </p:cNvSpPr>
              <p:nvPr/>
            </p:nvSpPr>
            <p:spPr bwMode="auto">
              <a:xfrm>
                <a:off x="5676" y="1903"/>
                <a:ext cx="44" cy="46"/>
              </a:xfrm>
              <a:custGeom>
                <a:avLst/>
                <a:gdLst>
                  <a:gd name="T0" fmla="*/ 44 w 44"/>
                  <a:gd name="T1" fmla="*/ 28 h 46"/>
                  <a:gd name="T2" fmla="*/ 44 w 44"/>
                  <a:gd name="T3" fmla="*/ 28 h 46"/>
                  <a:gd name="T4" fmla="*/ 42 w 44"/>
                  <a:gd name="T5" fmla="*/ 27 h 46"/>
                  <a:gd name="T6" fmla="*/ 40 w 44"/>
                  <a:gd name="T7" fmla="*/ 26 h 46"/>
                  <a:gd name="T8" fmla="*/ 39 w 44"/>
                  <a:gd name="T9" fmla="*/ 24 h 46"/>
                  <a:gd name="T10" fmla="*/ 37 w 44"/>
                  <a:gd name="T11" fmla="*/ 23 h 46"/>
                  <a:gd name="T12" fmla="*/ 36 w 44"/>
                  <a:gd name="T13" fmla="*/ 22 h 46"/>
                  <a:gd name="T14" fmla="*/ 34 w 44"/>
                  <a:gd name="T15" fmla="*/ 20 h 46"/>
                  <a:gd name="T16" fmla="*/ 33 w 44"/>
                  <a:gd name="T17" fmla="*/ 19 h 46"/>
                  <a:gd name="T18" fmla="*/ 32 w 44"/>
                  <a:gd name="T19" fmla="*/ 17 h 46"/>
                  <a:gd name="T20" fmla="*/ 30 w 44"/>
                  <a:gd name="T21" fmla="*/ 16 h 46"/>
                  <a:gd name="T22" fmla="*/ 29 w 44"/>
                  <a:gd name="T23" fmla="*/ 14 h 46"/>
                  <a:gd name="T24" fmla="*/ 28 w 44"/>
                  <a:gd name="T25" fmla="*/ 12 h 46"/>
                  <a:gd name="T26" fmla="*/ 26 w 44"/>
                  <a:gd name="T27" fmla="*/ 11 h 46"/>
                  <a:gd name="T28" fmla="*/ 25 w 44"/>
                  <a:gd name="T29" fmla="*/ 9 h 46"/>
                  <a:gd name="T30" fmla="*/ 24 w 44"/>
                  <a:gd name="T31" fmla="*/ 7 h 46"/>
                  <a:gd name="T32" fmla="*/ 22 w 44"/>
                  <a:gd name="T33" fmla="*/ 5 h 46"/>
                  <a:gd name="T34" fmla="*/ 21 w 44"/>
                  <a:gd name="T35" fmla="*/ 4 h 46"/>
                  <a:gd name="T36" fmla="*/ 20 w 44"/>
                  <a:gd name="T37" fmla="*/ 2 h 46"/>
                  <a:gd name="T38" fmla="*/ 19 w 44"/>
                  <a:gd name="T39" fmla="*/ 0 h 46"/>
                  <a:gd name="T40" fmla="*/ 0 w 44"/>
                  <a:gd name="T41" fmla="*/ 12 h 46"/>
                  <a:gd name="T42" fmla="*/ 1 w 44"/>
                  <a:gd name="T43" fmla="*/ 14 h 46"/>
                  <a:gd name="T44" fmla="*/ 2 w 44"/>
                  <a:gd name="T45" fmla="*/ 16 h 46"/>
                  <a:gd name="T46" fmla="*/ 4 w 44"/>
                  <a:gd name="T47" fmla="*/ 18 h 46"/>
                  <a:gd name="T48" fmla="*/ 5 w 44"/>
                  <a:gd name="T49" fmla="*/ 20 h 46"/>
                  <a:gd name="T50" fmla="*/ 7 w 44"/>
                  <a:gd name="T51" fmla="*/ 22 h 46"/>
                  <a:gd name="T52" fmla="*/ 8 w 44"/>
                  <a:gd name="T53" fmla="*/ 25 h 46"/>
                  <a:gd name="T54" fmla="*/ 10 w 44"/>
                  <a:gd name="T55" fmla="*/ 27 h 46"/>
                  <a:gd name="T56" fmla="*/ 12 w 44"/>
                  <a:gd name="T57" fmla="*/ 29 h 46"/>
                  <a:gd name="T58" fmla="*/ 13 w 44"/>
                  <a:gd name="T59" fmla="*/ 31 h 46"/>
                  <a:gd name="T60" fmla="*/ 15 w 44"/>
                  <a:gd name="T61" fmla="*/ 32 h 46"/>
                  <a:gd name="T62" fmla="*/ 17 w 44"/>
                  <a:gd name="T63" fmla="*/ 34 h 46"/>
                  <a:gd name="T64" fmla="*/ 18 w 44"/>
                  <a:gd name="T65" fmla="*/ 36 h 46"/>
                  <a:gd name="T66" fmla="*/ 20 w 44"/>
                  <a:gd name="T67" fmla="*/ 38 h 46"/>
                  <a:gd name="T68" fmla="*/ 22 w 44"/>
                  <a:gd name="T69" fmla="*/ 40 h 46"/>
                  <a:gd name="T70" fmla="*/ 24 w 44"/>
                  <a:gd name="T71" fmla="*/ 41 h 46"/>
                  <a:gd name="T72" fmla="*/ 26 w 44"/>
                  <a:gd name="T73" fmla="*/ 43 h 46"/>
                  <a:gd name="T74" fmla="*/ 28 w 44"/>
                  <a:gd name="T75" fmla="*/ 45 h 46"/>
                  <a:gd name="T76" fmla="*/ 30 w 44"/>
                  <a:gd name="T77" fmla="*/ 46 h 46"/>
                  <a:gd name="T78" fmla="*/ 30 w 44"/>
                  <a:gd name="T79" fmla="*/ 46 h 46"/>
                  <a:gd name="T80" fmla="*/ 44 w 44"/>
                  <a:gd name="T8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" h="46">
                    <a:moveTo>
                      <a:pt x="44" y="28"/>
                    </a:moveTo>
                    <a:lnTo>
                      <a:pt x="44" y="28"/>
                    </a:lnTo>
                    <a:lnTo>
                      <a:pt x="42" y="27"/>
                    </a:lnTo>
                    <a:lnTo>
                      <a:pt x="40" y="26"/>
                    </a:lnTo>
                    <a:lnTo>
                      <a:pt x="39" y="24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3" y="19"/>
                    </a:lnTo>
                    <a:lnTo>
                      <a:pt x="32" y="17"/>
                    </a:lnTo>
                    <a:lnTo>
                      <a:pt x="30" y="16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6" y="11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5" y="20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3" y="31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1"/>
                    </a:lnTo>
                    <a:lnTo>
                      <a:pt x="26" y="43"/>
                    </a:lnTo>
                    <a:lnTo>
                      <a:pt x="28" y="45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78"/>
              <p:cNvSpPr>
                <a:spLocks/>
              </p:cNvSpPr>
              <p:nvPr/>
            </p:nvSpPr>
            <p:spPr bwMode="auto">
              <a:xfrm>
                <a:off x="5706" y="1931"/>
                <a:ext cx="17" cy="21"/>
              </a:xfrm>
              <a:custGeom>
                <a:avLst/>
                <a:gdLst>
                  <a:gd name="T0" fmla="*/ 17 w 17"/>
                  <a:gd name="T1" fmla="*/ 2 h 21"/>
                  <a:gd name="T2" fmla="*/ 15 w 17"/>
                  <a:gd name="T3" fmla="*/ 1 h 21"/>
                  <a:gd name="T4" fmla="*/ 14 w 17"/>
                  <a:gd name="T5" fmla="*/ 0 h 21"/>
                  <a:gd name="T6" fmla="*/ 0 w 17"/>
                  <a:gd name="T7" fmla="*/ 18 h 21"/>
                  <a:gd name="T8" fmla="*/ 2 w 17"/>
                  <a:gd name="T9" fmla="*/ 20 h 21"/>
                  <a:gd name="T10" fmla="*/ 3 w 17"/>
                  <a:gd name="T11" fmla="*/ 21 h 21"/>
                  <a:gd name="T12" fmla="*/ 17 w 17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17" y="2"/>
                    </a:moveTo>
                    <a:lnTo>
                      <a:pt x="15" y="1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79"/>
              <p:cNvSpPr>
                <a:spLocks/>
              </p:cNvSpPr>
              <p:nvPr/>
            </p:nvSpPr>
            <p:spPr bwMode="auto">
              <a:xfrm>
                <a:off x="5730" y="1944"/>
                <a:ext cx="52" cy="40"/>
              </a:xfrm>
              <a:custGeom>
                <a:avLst/>
                <a:gdLst>
                  <a:gd name="T0" fmla="*/ 52 w 52"/>
                  <a:gd name="T1" fmla="*/ 20 h 40"/>
                  <a:gd name="T2" fmla="*/ 51 w 52"/>
                  <a:gd name="T3" fmla="*/ 20 h 40"/>
                  <a:gd name="T4" fmla="*/ 48 w 52"/>
                  <a:gd name="T5" fmla="*/ 18 h 40"/>
                  <a:gd name="T6" fmla="*/ 46 w 52"/>
                  <a:gd name="T7" fmla="*/ 17 h 40"/>
                  <a:gd name="T8" fmla="*/ 43 w 52"/>
                  <a:gd name="T9" fmla="*/ 15 h 40"/>
                  <a:gd name="T10" fmla="*/ 40 w 52"/>
                  <a:gd name="T11" fmla="*/ 14 h 40"/>
                  <a:gd name="T12" fmla="*/ 35 w 52"/>
                  <a:gd name="T13" fmla="*/ 12 h 40"/>
                  <a:gd name="T14" fmla="*/ 31 w 52"/>
                  <a:gd name="T15" fmla="*/ 9 h 40"/>
                  <a:gd name="T16" fmla="*/ 26 w 52"/>
                  <a:gd name="T17" fmla="*/ 7 h 40"/>
                  <a:gd name="T18" fmla="*/ 21 w 52"/>
                  <a:gd name="T19" fmla="*/ 5 h 40"/>
                  <a:gd name="T20" fmla="*/ 17 w 52"/>
                  <a:gd name="T21" fmla="*/ 3 h 40"/>
                  <a:gd name="T22" fmla="*/ 12 w 52"/>
                  <a:gd name="T23" fmla="*/ 0 h 40"/>
                  <a:gd name="T24" fmla="*/ 11 w 52"/>
                  <a:gd name="T25" fmla="*/ 0 h 40"/>
                  <a:gd name="T26" fmla="*/ 0 w 52"/>
                  <a:gd name="T27" fmla="*/ 20 h 40"/>
                  <a:gd name="T28" fmla="*/ 2 w 52"/>
                  <a:gd name="T29" fmla="*/ 21 h 40"/>
                  <a:gd name="T30" fmla="*/ 7 w 52"/>
                  <a:gd name="T31" fmla="*/ 23 h 40"/>
                  <a:gd name="T32" fmla="*/ 11 w 52"/>
                  <a:gd name="T33" fmla="*/ 25 h 40"/>
                  <a:gd name="T34" fmla="*/ 16 w 52"/>
                  <a:gd name="T35" fmla="*/ 27 h 40"/>
                  <a:gd name="T36" fmla="*/ 21 w 52"/>
                  <a:gd name="T37" fmla="*/ 30 h 40"/>
                  <a:gd name="T38" fmla="*/ 25 w 52"/>
                  <a:gd name="T39" fmla="*/ 32 h 40"/>
                  <a:gd name="T40" fmla="*/ 30 w 52"/>
                  <a:gd name="T41" fmla="*/ 34 h 40"/>
                  <a:gd name="T42" fmla="*/ 33 w 52"/>
                  <a:gd name="T43" fmla="*/ 35 h 40"/>
                  <a:gd name="T44" fmla="*/ 35 w 52"/>
                  <a:gd name="T45" fmla="*/ 37 h 40"/>
                  <a:gd name="T46" fmla="*/ 37 w 52"/>
                  <a:gd name="T47" fmla="*/ 38 h 40"/>
                  <a:gd name="T48" fmla="*/ 40 w 52"/>
                  <a:gd name="T49" fmla="*/ 39 h 40"/>
                  <a:gd name="T50" fmla="*/ 41 w 52"/>
                  <a:gd name="T51" fmla="*/ 40 h 40"/>
                  <a:gd name="T52" fmla="*/ 52 w 52"/>
                  <a:gd name="T53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" h="40">
                    <a:moveTo>
                      <a:pt x="52" y="20"/>
                    </a:moveTo>
                    <a:lnTo>
                      <a:pt x="51" y="20"/>
                    </a:lnTo>
                    <a:lnTo>
                      <a:pt x="48" y="18"/>
                    </a:lnTo>
                    <a:lnTo>
                      <a:pt x="46" y="17"/>
                    </a:lnTo>
                    <a:lnTo>
                      <a:pt x="43" y="15"/>
                    </a:lnTo>
                    <a:lnTo>
                      <a:pt x="40" y="14"/>
                    </a:lnTo>
                    <a:lnTo>
                      <a:pt x="35" y="12"/>
                    </a:lnTo>
                    <a:lnTo>
                      <a:pt x="31" y="9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11" y="25"/>
                    </a:lnTo>
                    <a:lnTo>
                      <a:pt x="16" y="27"/>
                    </a:lnTo>
                    <a:lnTo>
                      <a:pt x="21" y="30"/>
                    </a:lnTo>
                    <a:lnTo>
                      <a:pt x="25" y="32"/>
                    </a:lnTo>
                    <a:lnTo>
                      <a:pt x="30" y="34"/>
                    </a:lnTo>
                    <a:lnTo>
                      <a:pt x="33" y="35"/>
                    </a:lnTo>
                    <a:lnTo>
                      <a:pt x="35" y="37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1" y="40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80"/>
              <p:cNvSpPr>
                <a:spLocks/>
              </p:cNvSpPr>
              <p:nvPr/>
            </p:nvSpPr>
            <p:spPr bwMode="auto">
              <a:xfrm>
                <a:off x="5789" y="1977"/>
                <a:ext cx="49" cy="47"/>
              </a:xfrm>
              <a:custGeom>
                <a:avLst/>
                <a:gdLst>
                  <a:gd name="T0" fmla="*/ 49 w 49"/>
                  <a:gd name="T1" fmla="*/ 30 h 47"/>
                  <a:gd name="T2" fmla="*/ 48 w 49"/>
                  <a:gd name="T3" fmla="*/ 29 h 47"/>
                  <a:gd name="T4" fmla="*/ 43 w 49"/>
                  <a:gd name="T5" fmla="*/ 24 h 47"/>
                  <a:gd name="T6" fmla="*/ 41 w 49"/>
                  <a:gd name="T7" fmla="*/ 22 h 47"/>
                  <a:gd name="T8" fmla="*/ 38 w 49"/>
                  <a:gd name="T9" fmla="*/ 20 h 47"/>
                  <a:gd name="T10" fmla="*/ 36 w 49"/>
                  <a:gd name="T11" fmla="*/ 18 h 47"/>
                  <a:gd name="T12" fmla="*/ 33 w 49"/>
                  <a:gd name="T13" fmla="*/ 16 h 47"/>
                  <a:gd name="T14" fmla="*/ 31 w 49"/>
                  <a:gd name="T15" fmla="*/ 14 h 47"/>
                  <a:gd name="T16" fmla="*/ 28 w 49"/>
                  <a:gd name="T17" fmla="*/ 12 h 47"/>
                  <a:gd name="T18" fmla="*/ 26 w 49"/>
                  <a:gd name="T19" fmla="*/ 10 h 47"/>
                  <a:gd name="T20" fmla="*/ 23 w 49"/>
                  <a:gd name="T21" fmla="*/ 8 h 47"/>
                  <a:gd name="T22" fmla="*/ 21 w 49"/>
                  <a:gd name="T23" fmla="*/ 6 h 47"/>
                  <a:gd name="T24" fmla="*/ 18 w 49"/>
                  <a:gd name="T25" fmla="*/ 4 h 47"/>
                  <a:gd name="T26" fmla="*/ 16 w 49"/>
                  <a:gd name="T27" fmla="*/ 2 h 47"/>
                  <a:gd name="T28" fmla="*/ 13 w 49"/>
                  <a:gd name="T29" fmla="*/ 0 h 47"/>
                  <a:gd name="T30" fmla="*/ 0 w 49"/>
                  <a:gd name="T31" fmla="*/ 19 h 47"/>
                  <a:gd name="T32" fmla="*/ 2 w 49"/>
                  <a:gd name="T33" fmla="*/ 20 h 47"/>
                  <a:gd name="T34" fmla="*/ 4 w 49"/>
                  <a:gd name="T35" fmla="*/ 22 h 47"/>
                  <a:gd name="T36" fmla="*/ 7 w 49"/>
                  <a:gd name="T37" fmla="*/ 24 h 47"/>
                  <a:gd name="T38" fmla="*/ 9 w 49"/>
                  <a:gd name="T39" fmla="*/ 26 h 47"/>
                  <a:gd name="T40" fmla="*/ 12 w 49"/>
                  <a:gd name="T41" fmla="*/ 27 h 47"/>
                  <a:gd name="T42" fmla="*/ 14 w 49"/>
                  <a:gd name="T43" fmla="*/ 30 h 47"/>
                  <a:gd name="T44" fmla="*/ 16 w 49"/>
                  <a:gd name="T45" fmla="*/ 31 h 47"/>
                  <a:gd name="T46" fmla="*/ 19 w 49"/>
                  <a:gd name="T47" fmla="*/ 33 h 47"/>
                  <a:gd name="T48" fmla="*/ 21 w 49"/>
                  <a:gd name="T49" fmla="*/ 35 h 47"/>
                  <a:gd name="T50" fmla="*/ 24 w 49"/>
                  <a:gd name="T51" fmla="*/ 37 h 47"/>
                  <a:gd name="T52" fmla="*/ 26 w 49"/>
                  <a:gd name="T53" fmla="*/ 39 h 47"/>
                  <a:gd name="T54" fmla="*/ 28 w 49"/>
                  <a:gd name="T55" fmla="*/ 41 h 47"/>
                  <a:gd name="T56" fmla="*/ 33 w 49"/>
                  <a:gd name="T57" fmla="*/ 45 h 47"/>
                  <a:gd name="T58" fmla="*/ 34 w 49"/>
                  <a:gd name="T59" fmla="*/ 47 h 47"/>
                  <a:gd name="T60" fmla="*/ 49 w 49"/>
                  <a:gd name="T61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47">
                    <a:moveTo>
                      <a:pt x="49" y="30"/>
                    </a:moveTo>
                    <a:lnTo>
                      <a:pt x="48" y="29"/>
                    </a:lnTo>
                    <a:lnTo>
                      <a:pt x="43" y="24"/>
                    </a:lnTo>
                    <a:lnTo>
                      <a:pt x="41" y="22"/>
                    </a:lnTo>
                    <a:lnTo>
                      <a:pt x="38" y="20"/>
                    </a:lnTo>
                    <a:lnTo>
                      <a:pt x="36" y="18"/>
                    </a:lnTo>
                    <a:lnTo>
                      <a:pt x="33" y="16"/>
                    </a:lnTo>
                    <a:lnTo>
                      <a:pt x="31" y="14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12" y="27"/>
                    </a:lnTo>
                    <a:lnTo>
                      <a:pt x="14" y="30"/>
                    </a:lnTo>
                    <a:lnTo>
                      <a:pt x="16" y="31"/>
                    </a:lnTo>
                    <a:lnTo>
                      <a:pt x="19" y="33"/>
                    </a:lnTo>
                    <a:lnTo>
                      <a:pt x="21" y="35"/>
                    </a:lnTo>
                    <a:lnTo>
                      <a:pt x="24" y="37"/>
                    </a:lnTo>
                    <a:lnTo>
                      <a:pt x="26" y="39"/>
                    </a:lnTo>
                    <a:lnTo>
                      <a:pt x="28" y="41"/>
                    </a:lnTo>
                    <a:lnTo>
                      <a:pt x="33" y="45"/>
                    </a:lnTo>
                    <a:lnTo>
                      <a:pt x="34" y="47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81"/>
              <p:cNvSpPr>
                <a:spLocks/>
              </p:cNvSpPr>
              <p:nvPr/>
            </p:nvSpPr>
            <p:spPr bwMode="auto">
              <a:xfrm>
                <a:off x="5840" y="2022"/>
                <a:ext cx="27" cy="28"/>
              </a:xfrm>
              <a:custGeom>
                <a:avLst/>
                <a:gdLst>
                  <a:gd name="T0" fmla="*/ 27 w 27"/>
                  <a:gd name="T1" fmla="*/ 12 h 28"/>
                  <a:gd name="T2" fmla="*/ 27 w 27"/>
                  <a:gd name="T3" fmla="*/ 12 h 28"/>
                  <a:gd name="T4" fmla="*/ 23 w 27"/>
                  <a:gd name="T5" fmla="*/ 8 h 28"/>
                  <a:gd name="T6" fmla="*/ 19 w 27"/>
                  <a:gd name="T7" fmla="*/ 4 h 28"/>
                  <a:gd name="T8" fmla="*/ 15 w 27"/>
                  <a:gd name="T9" fmla="*/ 0 h 28"/>
                  <a:gd name="T10" fmla="*/ 15 w 27"/>
                  <a:gd name="T11" fmla="*/ 0 h 28"/>
                  <a:gd name="T12" fmla="*/ 0 w 27"/>
                  <a:gd name="T13" fmla="*/ 17 h 28"/>
                  <a:gd name="T14" fmla="*/ 0 w 27"/>
                  <a:gd name="T15" fmla="*/ 17 h 28"/>
                  <a:gd name="T16" fmla="*/ 4 w 27"/>
                  <a:gd name="T17" fmla="*/ 21 h 28"/>
                  <a:gd name="T18" fmla="*/ 7 w 27"/>
                  <a:gd name="T19" fmla="*/ 25 h 28"/>
                  <a:gd name="T20" fmla="*/ 11 w 27"/>
                  <a:gd name="T21" fmla="*/ 28 h 28"/>
                  <a:gd name="T22" fmla="*/ 11 w 27"/>
                  <a:gd name="T23" fmla="*/ 28 h 28"/>
                  <a:gd name="T24" fmla="*/ 27 w 27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8">
                    <a:moveTo>
                      <a:pt x="27" y="12"/>
                    </a:moveTo>
                    <a:lnTo>
                      <a:pt x="27" y="12"/>
                    </a:lnTo>
                    <a:lnTo>
                      <a:pt x="23" y="8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5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82"/>
              <p:cNvSpPr>
                <a:spLocks/>
              </p:cNvSpPr>
              <p:nvPr/>
            </p:nvSpPr>
            <p:spPr bwMode="auto">
              <a:xfrm>
                <a:off x="5851" y="2034"/>
                <a:ext cx="37" cy="36"/>
              </a:xfrm>
              <a:custGeom>
                <a:avLst/>
                <a:gdLst>
                  <a:gd name="T0" fmla="*/ 37 w 37"/>
                  <a:gd name="T1" fmla="*/ 21 h 36"/>
                  <a:gd name="T2" fmla="*/ 36 w 37"/>
                  <a:gd name="T3" fmla="*/ 20 h 36"/>
                  <a:gd name="T4" fmla="*/ 34 w 37"/>
                  <a:gd name="T5" fmla="*/ 19 h 36"/>
                  <a:gd name="T6" fmla="*/ 33 w 37"/>
                  <a:gd name="T7" fmla="*/ 17 h 36"/>
                  <a:gd name="T8" fmla="*/ 31 w 37"/>
                  <a:gd name="T9" fmla="*/ 15 h 36"/>
                  <a:gd name="T10" fmla="*/ 30 w 37"/>
                  <a:gd name="T11" fmla="*/ 14 h 36"/>
                  <a:gd name="T12" fmla="*/ 27 w 37"/>
                  <a:gd name="T13" fmla="*/ 10 h 36"/>
                  <a:gd name="T14" fmla="*/ 23 w 37"/>
                  <a:gd name="T15" fmla="*/ 7 h 36"/>
                  <a:gd name="T16" fmla="*/ 20 w 37"/>
                  <a:gd name="T17" fmla="*/ 4 h 36"/>
                  <a:gd name="T18" fmla="*/ 16 w 37"/>
                  <a:gd name="T19" fmla="*/ 0 h 36"/>
                  <a:gd name="T20" fmla="*/ 0 w 37"/>
                  <a:gd name="T21" fmla="*/ 16 h 36"/>
                  <a:gd name="T22" fmla="*/ 4 w 37"/>
                  <a:gd name="T23" fmla="*/ 20 h 36"/>
                  <a:gd name="T24" fmla="*/ 7 w 37"/>
                  <a:gd name="T25" fmla="*/ 23 h 36"/>
                  <a:gd name="T26" fmla="*/ 11 w 37"/>
                  <a:gd name="T27" fmla="*/ 26 h 36"/>
                  <a:gd name="T28" fmla="*/ 14 w 37"/>
                  <a:gd name="T29" fmla="*/ 29 h 36"/>
                  <a:gd name="T30" fmla="*/ 15 w 37"/>
                  <a:gd name="T31" fmla="*/ 31 h 36"/>
                  <a:gd name="T32" fmla="*/ 16 w 37"/>
                  <a:gd name="T33" fmla="*/ 32 h 36"/>
                  <a:gd name="T34" fmla="*/ 17 w 37"/>
                  <a:gd name="T35" fmla="*/ 34 h 36"/>
                  <a:gd name="T36" fmla="*/ 19 w 37"/>
                  <a:gd name="T37" fmla="*/ 35 h 36"/>
                  <a:gd name="T38" fmla="*/ 20 w 37"/>
                  <a:gd name="T39" fmla="*/ 36 h 36"/>
                  <a:gd name="T40" fmla="*/ 37 w 37"/>
                  <a:gd name="T4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6">
                    <a:moveTo>
                      <a:pt x="37" y="21"/>
                    </a:moveTo>
                    <a:lnTo>
                      <a:pt x="36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1" y="26"/>
                    </a:lnTo>
                    <a:lnTo>
                      <a:pt x="14" y="29"/>
                    </a:lnTo>
                    <a:lnTo>
                      <a:pt x="15" y="31"/>
                    </a:lnTo>
                    <a:lnTo>
                      <a:pt x="16" y="32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83"/>
              <p:cNvSpPr>
                <a:spLocks/>
              </p:cNvSpPr>
              <p:nvPr/>
            </p:nvSpPr>
            <p:spPr bwMode="auto">
              <a:xfrm>
                <a:off x="5880" y="2078"/>
                <a:ext cx="24" cy="14"/>
              </a:xfrm>
              <a:custGeom>
                <a:avLst/>
                <a:gdLst>
                  <a:gd name="T0" fmla="*/ 24 w 24"/>
                  <a:gd name="T1" fmla="*/ 12 h 14"/>
                  <a:gd name="T2" fmla="*/ 24 w 24"/>
                  <a:gd name="T3" fmla="*/ 12 h 14"/>
                  <a:gd name="T4" fmla="*/ 24 w 24"/>
                  <a:gd name="T5" fmla="*/ 10 h 14"/>
                  <a:gd name="T6" fmla="*/ 24 w 24"/>
                  <a:gd name="T7" fmla="*/ 8 h 14"/>
                  <a:gd name="T8" fmla="*/ 24 w 24"/>
                  <a:gd name="T9" fmla="*/ 6 h 14"/>
                  <a:gd name="T10" fmla="*/ 23 w 24"/>
                  <a:gd name="T11" fmla="*/ 4 h 14"/>
                  <a:gd name="T12" fmla="*/ 22 w 24"/>
                  <a:gd name="T13" fmla="*/ 2 h 14"/>
                  <a:gd name="T14" fmla="*/ 22 w 24"/>
                  <a:gd name="T15" fmla="*/ 0 h 14"/>
                  <a:gd name="T16" fmla="*/ 0 w 24"/>
                  <a:gd name="T17" fmla="*/ 8 h 14"/>
                  <a:gd name="T18" fmla="*/ 1 w 24"/>
                  <a:gd name="T19" fmla="*/ 9 h 14"/>
                  <a:gd name="T20" fmla="*/ 1 w 24"/>
                  <a:gd name="T21" fmla="*/ 10 h 14"/>
                  <a:gd name="T22" fmla="*/ 1 w 24"/>
                  <a:gd name="T23" fmla="*/ 11 h 14"/>
                  <a:gd name="T24" fmla="*/ 2 w 24"/>
                  <a:gd name="T25" fmla="*/ 12 h 14"/>
                  <a:gd name="T26" fmla="*/ 2 w 24"/>
                  <a:gd name="T27" fmla="*/ 13 h 14"/>
                  <a:gd name="T28" fmla="*/ 2 w 24"/>
                  <a:gd name="T29" fmla="*/ 14 h 14"/>
                  <a:gd name="T30" fmla="*/ 2 w 24"/>
                  <a:gd name="T31" fmla="*/ 14 h 14"/>
                  <a:gd name="T32" fmla="*/ 24 w 24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4">
                    <a:moveTo>
                      <a:pt x="24" y="12"/>
                    </a:move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84"/>
              <p:cNvSpPr>
                <a:spLocks/>
              </p:cNvSpPr>
              <p:nvPr/>
            </p:nvSpPr>
            <p:spPr bwMode="auto">
              <a:xfrm>
                <a:off x="5876" y="2090"/>
                <a:ext cx="29" cy="40"/>
              </a:xfrm>
              <a:custGeom>
                <a:avLst/>
                <a:gdLst>
                  <a:gd name="T0" fmla="*/ 21 w 29"/>
                  <a:gd name="T1" fmla="*/ 40 h 40"/>
                  <a:gd name="T2" fmla="*/ 22 w 29"/>
                  <a:gd name="T3" fmla="*/ 39 h 40"/>
                  <a:gd name="T4" fmla="*/ 23 w 29"/>
                  <a:gd name="T5" fmla="*/ 37 h 40"/>
                  <a:gd name="T6" fmla="*/ 23 w 29"/>
                  <a:gd name="T7" fmla="*/ 34 h 40"/>
                  <a:gd name="T8" fmla="*/ 24 w 29"/>
                  <a:gd name="T9" fmla="*/ 32 h 40"/>
                  <a:gd name="T10" fmla="*/ 25 w 29"/>
                  <a:gd name="T11" fmla="*/ 30 h 40"/>
                  <a:gd name="T12" fmla="*/ 26 w 29"/>
                  <a:gd name="T13" fmla="*/ 28 h 40"/>
                  <a:gd name="T14" fmla="*/ 26 w 29"/>
                  <a:gd name="T15" fmla="*/ 26 h 40"/>
                  <a:gd name="T16" fmla="*/ 27 w 29"/>
                  <a:gd name="T17" fmla="*/ 23 h 40"/>
                  <a:gd name="T18" fmla="*/ 27 w 29"/>
                  <a:gd name="T19" fmla="*/ 21 h 40"/>
                  <a:gd name="T20" fmla="*/ 28 w 29"/>
                  <a:gd name="T21" fmla="*/ 19 h 40"/>
                  <a:gd name="T22" fmla="*/ 28 w 29"/>
                  <a:gd name="T23" fmla="*/ 17 h 40"/>
                  <a:gd name="T24" fmla="*/ 28 w 29"/>
                  <a:gd name="T25" fmla="*/ 15 h 40"/>
                  <a:gd name="T26" fmla="*/ 28 w 29"/>
                  <a:gd name="T27" fmla="*/ 12 h 40"/>
                  <a:gd name="T28" fmla="*/ 29 w 29"/>
                  <a:gd name="T29" fmla="*/ 10 h 40"/>
                  <a:gd name="T30" fmla="*/ 29 w 29"/>
                  <a:gd name="T31" fmla="*/ 8 h 40"/>
                  <a:gd name="T32" fmla="*/ 29 w 29"/>
                  <a:gd name="T33" fmla="*/ 6 h 40"/>
                  <a:gd name="T34" fmla="*/ 29 w 29"/>
                  <a:gd name="T35" fmla="*/ 4 h 40"/>
                  <a:gd name="T36" fmla="*/ 29 w 29"/>
                  <a:gd name="T37" fmla="*/ 2 h 40"/>
                  <a:gd name="T38" fmla="*/ 28 w 29"/>
                  <a:gd name="T39" fmla="*/ 0 h 40"/>
                  <a:gd name="T40" fmla="*/ 6 w 29"/>
                  <a:gd name="T41" fmla="*/ 2 h 40"/>
                  <a:gd name="T42" fmla="*/ 6 w 29"/>
                  <a:gd name="T43" fmla="*/ 4 h 40"/>
                  <a:gd name="T44" fmla="*/ 6 w 29"/>
                  <a:gd name="T45" fmla="*/ 5 h 40"/>
                  <a:gd name="T46" fmla="*/ 6 w 29"/>
                  <a:gd name="T47" fmla="*/ 6 h 40"/>
                  <a:gd name="T48" fmla="*/ 6 w 29"/>
                  <a:gd name="T49" fmla="*/ 7 h 40"/>
                  <a:gd name="T50" fmla="*/ 6 w 29"/>
                  <a:gd name="T51" fmla="*/ 9 h 40"/>
                  <a:gd name="T52" fmla="*/ 6 w 29"/>
                  <a:gd name="T53" fmla="*/ 10 h 40"/>
                  <a:gd name="T54" fmla="*/ 6 w 29"/>
                  <a:gd name="T55" fmla="*/ 12 h 40"/>
                  <a:gd name="T56" fmla="*/ 6 w 29"/>
                  <a:gd name="T57" fmla="*/ 13 h 40"/>
                  <a:gd name="T58" fmla="*/ 5 w 29"/>
                  <a:gd name="T59" fmla="*/ 15 h 40"/>
                  <a:gd name="T60" fmla="*/ 5 w 29"/>
                  <a:gd name="T61" fmla="*/ 16 h 40"/>
                  <a:gd name="T62" fmla="*/ 5 w 29"/>
                  <a:gd name="T63" fmla="*/ 18 h 40"/>
                  <a:gd name="T64" fmla="*/ 4 w 29"/>
                  <a:gd name="T65" fmla="*/ 20 h 40"/>
                  <a:gd name="T66" fmla="*/ 4 w 29"/>
                  <a:gd name="T67" fmla="*/ 22 h 40"/>
                  <a:gd name="T68" fmla="*/ 3 w 29"/>
                  <a:gd name="T69" fmla="*/ 24 h 40"/>
                  <a:gd name="T70" fmla="*/ 3 w 29"/>
                  <a:gd name="T71" fmla="*/ 25 h 40"/>
                  <a:gd name="T72" fmla="*/ 2 w 29"/>
                  <a:gd name="T73" fmla="*/ 27 h 40"/>
                  <a:gd name="T74" fmla="*/ 1 w 29"/>
                  <a:gd name="T75" fmla="*/ 29 h 40"/>
                  <a:gd name="T76" fmla="*/ 1 w 29"/>
                  <a:gd name="T77" fmla="*/ 31 h 40"/>
                  <a:gd name="T78" fmla="*/ 0 w 29"/>
                  <a:gd name="T79" fmla="*/ 32 h 40"/>
                  <a:gd name="T80" fmla="*/ 21 w 29"/>
                  <a:gd name="T8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0">
                    <a:moveTo>
                      <a:pt x="21" y="40"/>
                    </a:moveTo>
                    <a:lnTo>
                      <a:pt x="22" y="39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4" y="32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85"/>
              <p:cNvSpPr>
                <a:spLocks/>
              </p:cNvSpPr>
              <p:nvPr/>
            </p:nvSpPr>
            <p:spPr bwMode="auto">
              <a:xfrm>
                <a:off x="5862" y="2142"/>
                <a:ext cx="26" cy="22"/>
              </a:xfrm>
              <a:custGeom>
                <a:avLst/>
                <a:gdLst>
                  <a:gd name="T0" fmla="*/ 20 w 26"/>
                  <a:gd name="T1" fmla="*/ 22 h 22"/>
                  <a:gd name="T2" fmla="*/ 20 w 26"/>
                  <a:gd name="T3" fmla="*/ 22 h 22"/>
                  <a:gd name="T4" fmla="*/ 22 w 26"/>
                  <a:gd name="T5" fmla="*/ 17 h 22"/>
                  <a:gd name="T6" fmla="*/ 25 w 26"/>
                  <a:gd name="T7" fmla="*/ 12 h 22"/>
                  <a:gd name="T8" fmla="*/ 26 w 26"/>
                  <a:gd name="T9" fmla="*/ 10 h 22"/>
                  <a:gd name="T10" fmla="*/ 5 w 26"/>
                  <a:gd name="T11" fmla="*/ 0 h 22"/>
                  <a:gd name="T12" fmla="*/ 5 w 26"/>
                  <a:gd name="T13" fmla="*/ 2 h 22"/>
                  <a:gd name="T14" fmla="*/ 2 w 26"/>
                  <a:gd name="T15" fmla="*/ 7 h 22"/>
                  <a:gd name="T16" fmla="*/ 0 w 26"/>
                  <a:gd name="T17" fmla="*/ 12 h 22"/>
                  <a:gd name="T18" fmla="*/ 0 w 26"/>
                  <a:gd name="T19" fmla="*/ 12 h 22"/>
                  <a:gd name="T20" fmla="*/ 20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20" y="22"/>
                    </a:moveTo>
                    <a:lnTo>
                      <a:pt x="20" y="22"/>
                    </a:lnTo>
                    <a:lnTo>
                      <a:pt x="22" y="17"/>
                    </a:lnTo>
                    <a:lnTo>
                      <a:pt x="25" y="12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86"/>
              <p:cNvSpPr>
                <a:spLocks/>
              </p:cNvSpPr>
              <p:nvPr/>
            </p:nvSpPr>
            <p:spPr bwMode="auto">
              <a:xfrm>
                <a:off x="5846" y="2154"/>
                <a:ext cx="36" cy="39"/>
              </a:xfrm>
              <a:custGeom>
                <a:avLst/>
                <a:gdLst>
                  <a:gd name="T0" fmla="*/ 20 w 36"/>
                  <a:gd name="T1" fmla="*/ 39 h 39"/>
                  <a:gd name="T2" fmla="*/ 23 w 36"/>
                  <a:gd name="T3" fmla="*/ 33 h 39"/>
                  <a:gd name="T4" fmla="*/ 27 w 36"/>
                  <a:gd name="T5" fmla="*/ 27 h 39"/>
                  <a:gd name="T6" fmla="*/ 30 w 36"/>
                  <a:gd name="T7" fmla="*/ 21 h 39"/>
                  <a:gd name="T8" fmla="*/ 33 w 36"/>
                  <a:gd name="T9" fmla="*/ 16 h 39"/>
                  <a:gd name="T10" fmla="*/ 36 w 36"/>
                  <a:gd name="T11" fmla="*/ 10 h 39"/>
                  <a:gd name="T12" fmla="*/ 16 w 36"/>
                  <a:gd name="T13" fmla="*/ 0 h 39"/>
                  <a:gd name="T14" fmla="*/ 13 w 36"/>
                  <a:gd name="T15" fmla="*/ 5 h 39"/>
                  <a:gd name="T16" fmla="*/ 10 w 36"/>
                  <a:gd name="T17" fmla="*/ 11 h 39"/>
                  <a:gd name="T18" fmla="*/ 7 w 36"/>
                  <a:gd name="T19" fmla="*/ 16 h 39"/>
                  <a:gd name="T20" fmla="*/ 4 w 36"/>
                  <a:gd name="T21" fmla="*/ 22 h 39"/>
                  <a:gd name="T22" fmla="*/ 0 w 36"/>
                  <a:gd name="T23" fmla="*/ 27 h 39"/>
                  <a:gd name="T24" fmla="*/ 20 w 36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9">
                    <a:moveTo>
                      <a:pt x="20" y="39"/>
                    </a:moveTo>
                    <a:lnTo>
                      <a:pt x="23" y="33"/>
                    </a:lnTo>
                    <a:lnTo>
                      <a:pt x="27" y="27"/>
                    </a:lnTo>
                    <a:lnTo>
                      <a:pt x="30" y="21"/>
                    </a:lnTo>
                    <a:lnTo>
                      <a:pt x="33" y="16"/>
                    </a:lnTo>
                    <a:lnTo>
                      <a:pt x="36" y="10"/>
                    </a:lnTo>
                    <a:lnTo>
                      <a:pt x="16" y="0"/>
                    </a:lnTo>
                    <a:lnTo>
                      <a:pt x="13" y="5"/>
                    </a:lnTo>
                    <a:lnTo>
                      <a:pt x="10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27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87"/>
              <p:cNvSpPr>
                <a:spLocks/>
              </p:cNvSpPr>
              <p:nvPr/>
            </p:nvSpPr>
            <p:spPr bwMode="auto">
              <a:xfrm>
                <a:off x="5811" y="2201"/>
                <a:ext cx="44" cy="50"/>
              </a:xfrm>
              <a:custGeom>
                <a:avLst/>
                <a:gdLst>
                  <a:gd name="T0" fmla="*/ 19 w 44"/>
                  <a:gd name="T1" fmla="*/ 50 h 50"/>
                  <a:gd name="T2" fmla="*/ 21 w 44"/>
                  <a:gd name="T3" fmla="*/ 47 h 50"/>
                  <a:gd name="T4" fmla="*/ 24 w 44"/>
                  <a:gd name="T5" fmla="*/ 42 h 50"/>
                  <a:gd name="T6" fmla="*/ 28 w 44"/>
                  <a:gd name="T7" fmla="*/ 37 h 50"/>
                  <a:gd name="T8" fmla="*/ 31 w 44"/>
                  <a:gd name="T9" fmla="*/ 32 h 50"/>
                  <a:gd name="T10" fmla="*/ 34 w 44"/>
                  <a:gd name="T11" fmla="*/ 27 h 50"/>
                  <a:gd name="T12" fmla="*/ 38 w 44"/>
                  <a:gd name="T13" fmla="*/ 21 h 50"/>
                  <a:gd name="T14" fmla="*/ 41 w 44"/>
                  <a:gd name="T15" fmla="*/ 15 h 50"/>
                  <a:gd name="T16" fmla="*/ 44 w 44"/>
                  <a:gd name="T17" fmla="*/ 12 h 50"/>
                  <a:gd name="T18" fmla="*/ 24 w 44"/>
                  <a:gd name="T19" fmla="*/ 0 h 50"/>
                  <a:gd name="T20" fmla="*/ 22 w 44"/>
                  <a:gd name="T21" fmla="*/ 3 h 50"/>
                  <a:gd name="T22" fmla="*/ 18 w 44"/>
                  <a:gd name="T23" fmla="*/ 9 h 50"/>
                  <a:gd name="T24" fmla="*/ 15 w 44"/>
                  <a:gd name="T25" fmla="*/ 15 h 50"/>
                  <a:gd name="T26" fmla="*/ 12 w 44"/>
                  <a:gd name="T27" fmla="*/ 20 h 50"/>
                  <a:gd name="T28" fmla="*/ 8 w 44"/>
                  <a:gd name="T29" fmla="*/ 25 h 50"/>
                  <a:gd name="T30" fmla="*/ 5 w 44"/>
                  <a:gd name="T31" fmla="*/ 30 h 50"/>
                  <a:gd name="T32" fmla="*/ 2 w 44"/>
                  <a:gd name="T33" fmla="*/ 35 h 50"/>
                  <a:gd name="T34" fmla="*/ 0 w 44"/>
                  <a:gd name="T35" fmla="*/ 38 h 50"/>
                  <a:gd name="T36" fmla="*/ 19 w 44"/>
                  <a:gd name="T3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0">
                    <a:moveTo>
                      <a:pt x="19" y="50"/>
                    </a:moveTo>
                    <a:lnTo>
                      <a:pt x="21" y="47"/>
                    </a:lnTo>
                    <a:lnTo>
                      <a:pt x="24" y="42"/>
                    </a:lnTo>
                    <a:lnTo>
                      <a:pt x="28" y="37"/>
                    </a:lnTo>
                    <a:lnTo>
                      <a:pt x="31" y="32"/>
                    </a:lnTo>
                    <a:lnTo>
                      <a:pt x="34" y="27"/>
                    </a:lnTo>
                    <a:lnTo>
                      <a:pt x="38" y="21"/>
                    </a:lnTo>
                    <a:lnTo>
                      <a:pt x="41" y="15"/>
                    </a:lnTo>
                    <a:lnTo>
                      <a:pt x="44" y="12"/>
                    </a:lnTo>
                    <a:lnTo>
                      <a:pt x="24" y="0"/>
                    </a:lnTo>
                    <a:lnTo>
                      <a:pt x="22" y="3"/>
                    </a:lnTo>
                    <a:lnTo>
                      <a:pt x="18" y="9"/>
                    </a:lnTo>
                    <a:lnTo>
                      <a:pt x="15" y="15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5" y="30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19" y="5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88"/>
              <p:cNvSpPr>
                <a:spLocks/>
              </p:cNvSpPr>
              <p:nvPr/>
            </p:nvSpPr>
            <p:spPr bwMode="auto">
              <a:xfrm>
                <a:off x="5773" y="2257"/>
                <a:ext cx="44" cy="41"/>
              </a:xfrm>
              <a:custGeom>
                <a:avLst/>
                <a:gdLst>
                  <a:gd name="T0" fmla="*/ 5 w 44"/>
                  <a:gd name="T1" fmla="*/ 41 h 41"/>
                  <a:gd name="T2" fmla="*/ 5 w 44"/>
                  <a:gd name="T3" fmla="*/ 41 h 41"/>
                  <a:gd name="T4" fmla="*/ 7 w 44"/>
                  <a:gd name="T5" fmla="*/ 40 h 41"/>
                  <a:gd name="T6" fmla="*/ 9 w 44"/>
                  <a:gd name="T7" fmla="*/ 40 h 41"/>
                  <a:gd name="T8" fmla="*/ 11 w 44"/>
                  <a:gd name="T9" fmla="*/ 39 h 41"/>
                  <a:gd name="T10" fmla="*/ 13 w 44"/>
                  <a:gd name="T11" fmla="*/ 39 h 41"/>
                  <a:gd name="T12" fmla="*/ 15 w 44"/>
                  <a:gd name="T13" fmla="*/ 38 h 41"/>
                  <a:gd name="T14" fmla="*/ 17 w 44"/>
                  <a:gd name="T15" fmla="*/ 37 h 41"/>
                  <a:gd name="T16" fmla="*/ 19 w 44"/>
                  <a:gd name="T17" fmla="*/ 36 h 41"/>
                  <a:gd name="T18" fmla="*/ 20 w 44"/>
                  <a:gd name="T19" fmla="*/ 35 h 41"/>
                  <a:gd name="T20" fmla="*/ 22 w 44"/>
                  <a:gd name="T21" fmla="*/ 34 h 41"/>
                  <a:gd name="T22" fmla="*/ 24 w 44"/>
                  <a:gd name="T23" fmla="*/ 33 h 41"/>
                  <a:gd name="T24" fmla="*/ 25 w 44"/>
                  <a:gd name="T25" fmla="*/ 32 h 41"/>
                  <a:gd name="T26" fmla="*/ 27 w 44"/>
                  <a:gd name="T27" fmla="*/ 31 h 41"/>
                  <a:gd name="T28" fmla="*/ 29 w 44"/>
                  <a:gd name="T29" fmla="*/ 29 h 41"/>
                  <a:gd name="T30" fmla="*/ 30 w 44"/>
                  <a:gd name="T31" fmla="*/ 28 h 41"/>
                  <a:gd name="T32" fmla="*/ 32 w 44"/>
                  <a:gd name="T33" fmla="*/ 27 h 41"/>
                  <a:gd name="T34" fmla="*/ 33 w 44"/>
                  <a:gd name="T35" fmla="*/ 25 h 41"/>
                  <a:gd name="T36" fmla="*/ 35 w 44"/>
                  <a:gd name="T37" fmla="*/ 24 h 41"/>
                  <a:gd name="T38" fmla="*/ 36 w 44"/>
                  <a:gd name="T39" fmla="*/ 22 h 41"/>
                  <a:gd name="T40" fmla="*/ 38 w 44"/>
                  <a:gd name="T41" fmla="*/ 21 h 41"/>
                  <a:gd name="T42" fmla="*/ 39 w 44"/>
                  <a:gd name="T43" fmla="*/ 19 h 41"/>
                  <a:gd name="T44" fmla="*/ 40 w 44"/>
                  <a:gd name="T45" fmla="*/ 17 h 41"/>
                  <a:gd name="T46" fmla="*/ 42 w 44"/>
                  <a:gd name="T47" fmla="*/ 16 h 41"/>
                  <a:gd name="T48" fmla="*/ 43 w 44"/>
                  <a:gd name="T49" fmla="*/ 14 h 41"/>
                  <a:gd name="T50" fmla="*/ 44 w 44"/>
                  <a:gd name="T51" fmla="*/ 14 h 41"/>
                  <a:gd name="T52" fmla="*/ 25 w 44"/>
                  <a:gd name="T53" fmla="*/ 0 h 41"/>
                  <a:gd name="T54" fmla="*/ 25 w 44"/>
                  <a:gd name="T55" fmla="*/ 0 h 41"/>
                  <a:gd name="T56" fmla="*/ 24 w 44"/>
                  <a:gd name="T57" fmla="*/ 1 h 41"/>
                  <a:gd name="T58" fmla="*/ 23 w 44"/>
                  <a:gd name="T59" fmla="*/ 3 h 41"/>
                  <a:gd name="T60" fmla="*/ 22 w 44"/>
                  <a:gd name="T61" fmla="*/ 4 h 41"/>
                  <a:gd name="T62" fmla="*/ 21 w 44"/>
                  <a:gd name="T63" fmla="*/ 6 h 41"/>
                  <a:gd name="T64" fmla="*/ 20 w 44"/>
                  <a:gd name="T65" fmla="*/ 7 h 41"/>
                  <a:gd name="T66" fmla="*/ 19 w 44"/>
                  <a:gd name="T67" fmla="*/ 8 h 41"/>
                  <a:gd name="T68" fmla="*/ 17 w 44"/>
                  <a:gd name="T69" fmla="*/ 9 h 41"/>
                  <a:gd name="T70" fmla="*/ 17 w 44"/>
                  <a:gd name="T71" fmla="*/ 10 h 41"/>
                  <a:gd name="T72" fmla="*/ 15 w 44"/>
                  <a:gd name="T73" fmla="*/ 11 h 41"/>
                  <a:gd name="T74" fmla="*/ 14 w 44"/>
                  <a:gd name="T75" fmla="*/ 12 h 41"/>
                  <a:gd name="T76" fmla="*/ 13 w 44"/>
                  <a:gd name="T77" fmla="*/ 13 h 41"/>
                  <a:gd name="T78" fmla="*/ 12 w 44"/>
                  <a:gd name="T79" fmla="*/ 13 h 41"/>
                  <a:gd name="T80" fmla="*/ 11 w 44"/>
                  <a:gd name="T81" fmla="*/ 14 h 41"/>
                  <a:gd name="T82" fmla="*/ 10 w 44"/>
                  <a:gd name="T83" fmla="*/ 15 h 41"/>
                  <a:gd name="T84" fmla="*/ 9 w 44"/>
                  <a:gd name="T85" fmla="*/ 15 h 41"/>
                  <a:gd name="T86" fmla="*/ 8 w 44"/>
                  <a:gd name="T87" fmla="*/ 16 h 41"/>
                  <a:gd name="T88" fmla="*/ 7 w 44"/>
                  <a:gd name="T89" fmla="*/ 16 h 41"/>
                  <a:gd name="T90" fmla="*/ 6 w 44"/>
                  <a:gd name="T91" fmla="*/ 17 h 41"/>
                  <a:gd name="T92" fmla="*/ 5 w 44"/>
                  <a:gd name="T93" fmla="*/ 17 h 41"/>
                  <a:gd name="T94" fmla="*/ 4 w 44"/>
                  <a:gd name="T95" fmla="*/ 18 h 41"/>
                  <a:gd name="T96" fmla="*/ 2 w 44"/>
                  <a:gd name="T97" fmla="*/ 18 h 41"/>
                  <a:gd name="T98" fmla="*/ 1 w 44"/>
                  <a:gd name="T99" fmla="*/ 19 h 41"/>
                  <a:gd name="T100" fmla="*/ 0 w 44"/>
                  <a:gd name="T101" fmla="*/ 19 h 41"/>
                  <a:gd name="T102" fmla="*/ 0 w 44"/>
                  <a:gd name="T103" fmla="*/ 19 h 41"/>
                  <a:gd name="T104" fmla="*/ 5 w 44"/>
                  <a:gd name="T10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" h="41">
                    <a:moveTo>
                      <a:pt x="5" y="41"/>
                    </a:moveTo>
                    <a:lnTo>
                      <a:pt x="5" y="41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1" y="39"/>
                    </a:lnTo>
                    <a:lnTo>
                      <a:pt x="13" y="39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2" y="34"/>
                    </a:lnTo>
                    <a:lnTo>
                      <a:pt x="24" y="33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0" y="28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35" y="24"/>
                    </a:lnTo>
                    <a:lnTo>
                      <a:pt x="36" y="22"/>
                    </a:lnTo>
                    <a:lnTo>
                      <a:pt x="38" y="21"/>
                    </a:lnTo>
                    <a:lnTo>
                      <a:pt x="39" y="19"/>
                    </a:lnTo>
                    <a:lnTo>
                      <a:pt x="40" y="17"/>
                    </a:lnTo>
                    <a:lnTo>
                      <a:pt x="42" y="16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89"/>
              <p:cNvSpPr>
                <a:spLocks/>
              </p:cNvSpPr>
              <p:nvPr/>
            </p:nvSpPr>
            <p:spPr bwMode="auto">
              <a:xfrm>
                <a:off x="5769" y="2276"/>
                <a:ext cx="9" cy="23"/>
              </a:xfrm>
              <a:custGeom>
                <a:avLst/>
                <a:gdLst>
                  <a:gd name="T0" fmla="*/ 3 w 9"/>
                  <a:gd name="T1" fmla="*/ 23 h 23"/>
                  <a:gd name="T2" fmla="*/ 5 w 9"/>
                  <a:gd name="T3" fmla="*/ 23 h 23"/>
                  <a:gd name="T4" fmla="*/ 7 w 9"/>
                  <a:gd name="T5" fmla="*/ 22 h 23"/>
                  <a:gd name="T6" fmla="*/ 9 w 9"/>
                  <a:gd name="T7" fmla="*/ 22 h 23"/>
                  <a:gd name="T8" fmla="*/ 4 w 9"/>
                  <a:gd name="T9" fmla="*/ 0 h 23"/>
                  <a:gd name="T10" fmla="*/ 2 w 9"/>
                  <a:gd name="T11" fmla="*/ 0 h 23"/>
                  <a:gd name="T12" fmla="*/ 1 w 9"/>
                  <a:gd name="T13" fmla="*/ 0 h 23"/>
                  <a:gd name="T14" fmla="*/ 0 w 9"/>
                  <a:gd name="T15" fmla="*/ 1 h 23"/>
                  <a:gd name="T16" fmla="*/ 3 w 9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3" y="23"/>
                    </a:moveTo>
                    <a:lnTo>
                      <a:pt x="5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90"/>
              <p:cNvSpPr>
                <a:spLocks/>
              </p:cNvSpPr>
              <p:nvPr/>
            </p:nvSpPr>
            <p:spPr bwMode="auto">
              <a:xfrm>
                <a:off x="5711" y="2278"/>
                <a:ext cx="37" cy="23"/>
              </a:xfrm>
              <a:custGeom>
                <a:avLst/>
                <a:gdLst>
                  <a:gd name="T0" fmla="*/ 4 w 37"/>
                  <a:gd name="T1" fmla="*/ 23 h 23"/>
                  <a:gd name="T2" fmla="*/ 4 w 37"/>
                  <a:gd name="T3" fmla="*/ 23 h 23"/>
                  <a:gd name="T4" fmla="*/ 5 w 37"/>
                  <a:gd name="T5" fmla="*/ 23 h 23"/>
                  <a:gd name="T6" fmla="*/ 7 w 37"/>
                  <a:gd name="T7" fmla="*/ 23 h 23"/>
                  <a:gd name="T8" fmla="*/ 8 w 37"/>
                  <a:gd name="T9" fmla="*/ 23 h 23"/>
                  <a:gd name="T10" fmla="*/ 10 w 37"/>
                  <a:gd name="T11" fmla="*/ 23 h 23"/>
                  <a:gd name="T12" fmla="*/ 12 w 37"/>
                  <a:gd name="T13" fmla="*/ 23 h 23"/>
                  <a:gd name="T14" fmla="*/ 13 w 37"/>
                  <a:gd name="T15" fmla="*/ 23 h 23"/>
                  <a:gd name="T16" fmla="*/ 15 w 37"/>
                  <a:gd name="T17" fmla="*/ 23 h 23"/>
                  <a:gd name="T18" fmla="*/ 17 w 37"/>
                  <a:gd name="T19" fmla="*/ 22 h 23"/>
                  <a:gd name="T20" fmla="*/ 21 w 37"/>
                  <a:gd name="T21" fmla="*/ 22 h 23"/>
                  <a:gd name="T22" fmla="*/ 25 w 37"/>
                  <a:gd name="T23" fmla="*/ 22 h 23"/>
                  <a:gd name="T24" fmla="*/ 29 w 37"/>
                  <a:gd name="T25" fmla="*/ 22 h 23"/>
                  <a:gd name="T26" fmla="*/ 33 w 37"/>
                  <a:gd name="T27" fmla="*/ 22 h 23"/>
                  <a:gd name="T28" fmla="*/ 37 w 37"/>
                  <a:gd name="T29" fmla="*/ 22 h 23"/>
                  <a:gd name="T30" fmla="*/ 37 w 37"/>
                  <a:gd name="T31" fmla="*/ 0 h 23"/>
                  <a:gd name="T32" fmla="*/ 33 w 37"/>
                  <a:gd name="T33" fmla="*/ 0 h 23"/>
                  <a:gd name="T34" fmla="*/ 29 w 37"/>
                  <a:gd name="T35" fmla="*/ 0 h 23"/>
                  <a:gd name="T36" fmla="*/ 24 w 37"/>
                  <a:gd name="T37" fmla="*/ 0 h 23"/>
                  <a:gd name="T38" fmla="*/ 20 w 37"/>
                  <a:gd name="T39" fmla="*/ 0 h 23"/>
                  <a:gd name="T40" fmla="*/ 16 w 37"/>
                  <a:gd name="T41" fmla="*/ 0 h 23"/>
                  <a:gd name="T42" fmla="*/ 14 w 37"/>
                  <a:gd name="T43" fmla="*/ 0 h 23"/>
                  <a:gd name="T44" fmla="*/ 12 w 37"/>
                  <a:gd name="T45" fmla="*/ 0 h 23"/>
                  <a:gd name="T46" fmla="*/ 10 w 37"/>
                  <a:gd name="T47" fmla="*/ 0 h 23"/>
                  <a:gd name="T48" fmla="*/ 8 w 37"/>
                  <a:gd name="T49" fmla="*/ 0 h 23"/>
                  <a:gd name="T50" fmla="*/ 6 w 37"/>
                  <a:gd name="T51" fmla="*/ 0 h 23"/>
                  <a:gd name="T52" fmla="*/ 4 w 37"/>
                  <a:gd name="T53" fmla="*/ 0 h 23"/>
                  <a:gd name="T54" fmla="*/ 2 w 37"/>
                  <a:gd name="T55" fmla="*/ 1 h 23"/>
                  <a:gd name="T56" fmla="*/ 0 w 37"/>
                  <a:gd name="T57" fmla="*/ 1 h 23"/>
                  <a:gd name="T58" fmla="*/ 0 w 37"/>
                  <a:gd name="T59" fmla="*/ 1 h 23"/>
                  <a:gd name="T60" fmla="*/ 4 w 37"/>
                  <a:gd name="T6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23">
                    <a:moveTo>
                      <a:pt x="4" y="23"/>
                    </a:moveTo>
                    <a:lnTo>
                      <a:pt x="4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91"/>
              <p:cNvSpPr>
                <a:spLocks/>
              </p:cNvSpPr>
              <p:nvPr/>
            </p:nvSpPr>
            <p:spPr bwMode="auto">
              <a:xfrm>
                <a:off x="5698" y="2279"/>
                <a:ext cx="17" cy="25"/>
              </a:xfrm>
              <a:custGeom>
                <a:avLst/>
                <a:gdLst>
                  <a:gd name="T0" fmla="*/ 10 w 17"/>
                  <a:gd name="T1" fmla="*/ 25 h 25"/>
                  <a:gd name="T2" fmla="*/ 10 w 17"/>
                  <a:gd name="T3" fmla="*/ 24 h 25"/>
                  <a:gd name="T4" fmla="*/ 11 w 17"/>
                  <a:gd name="T5" fmla="*/ 24 h 25"/>
                  <a:gd name="T6" fmla="*/ 12 w 17"/>
                  <a:gd name="T7" fmla="*/ 24 h 25"/>
                  <a:gd name="T8" fmla="*/ 13 w 17"/>
                  <a:gd name="T9" fmla="*/ 23 h 25"/>
                  <a:gd name="T10" fmla="*/ 14 w 17"/>
                  <a:gd name="T11" fmla="*/ 23 h 25"/>
                  <a:gd name="T12" fmla="*/ 16 w 17"/>
                  <a:gd name="T13" fmla="*/ 23 h 25"/>
                  <a:gd name="T14" fmla="*/ 17 w 17"/>
                  <a:gd name="T15" fmla="*/ 22 h 25"/>
                  <a:gd name="T16" fmla="*/ 13 w 17"/>
                  <a:gd name="T17" fmla="*/ 0 h 25"/>
                  <a:gd name="T18" fmla="*/ 11 w 17"/>
                  <a:gd name="T19" fmla="*/ 1 h 25"/>
                  <a:gd name="T20" fmla="*/ 9 w 17"/>
                  <a:gd name="T21" fmla="*/ 1 h 25"/>
                  <a:gd name="T22" fmla="*/ 7 w 17"/>
                  <a:gd name="T23" fmla="*/ 2 h 25"/>
                  <a:gd name="T24" fmla="*/ 5 w 17"/>
                  <a:gd name="T25" fmla="*/ 2 h 25"/>
                  <a:gd name="T26" fmla="*/ 3 w 17"/>
                  <a:gd name="T27" fmla="*/ 3 h 25"/>
                  <a:gd name="T28" fmla="*/ 1 w 17"/>
                  <a:gd name="T29" fmla="*/ 4 h 25"/>
                  <a:gd name="T30" fmla="*/ 0 w 17"/>
                  <a:gd name="T31" fmla="*/ 4 h 25"/>
                  <a:gd name="T32" fmla="*/ 10 w 17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5">
                    <a:moveTo>
                      <a:pt x="10" y="25"/>
                    </a:moveTo>
                    <a:lnTo>
                      <a:pt x="10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92"/>
              <p:cNvSpPr>
                <a:spLocks/>
              </p:cNvSpPr>
              <p:nvPr/>
            </p:nvSpPr>
            <p:spPr bwMode="auto">
              <a:xfrm>
                <a:off x="5668" y="2304"/>
                <a:ext cx="29" cy="33"/>
              </a:xfrm>
              <a:custGeom>
                <a:avLst/>
                <a:gdLst>
                  <a:gd name="T0" fmla="*/ 22 w 29"/>
                  <a:gd name="T1" fmla="*/ 33 h 33"/>
                  <a:gd name="T2" fmla="*/ 22 w 29"/>
                  <a:gd name="T3" fmla="*/ 33 h 33"/>
                  <a:gd name="T4" fmla="*/ 23 w 29"/>
                  <a:gd name="T5" fmla="*/ 31 h 33"/>
                  <a:gd name="T6" fmla="*/ 23 w 29"/>
                  <a:gd name="T7" fmla="*/ 28 h 33"/>
                  <a:gd name="T8" fmla="*/ 24 w 29"/>
                  <a:gd name="T9" fmla="*/ 26 h 33"/>
                  <a:gd name="T10" fmla="*/ 25 w 29"/>
                  <a:gd name="T11" fmla="*/ 23 h 33"/>
                  <a:gd name="T12" fmla="*/ 25 w 29"/>
                  <a:gd name="T13" fmla="*/ 21 h 33"/>
                  <a:gd name="T14" fmla="*/ 26 w 29"/>
                  <a:gd name="T15" fmla="*/ 19 h 33"/>
                  <a:gd name="T16" fmla="*/ 27 w 29"/>
                  <a:gd name="T17" fmla="*/ 17 h 33"/>
                  <a:gd name="T18" fmla="*/ 27 w 29"/>
                  <a:gd name="T19" fmla="*/ 16 h 33"/>
                  <a:gd name="T20" fmla="*/ 28 w 29"/>
                  <a:gd name="T21" fmla="*/ 14 h 33"/>
                  <a:gd name="T22" fmla="*/ 29 w 29"/>
                  <a:gd name="T23" fmla="*/ 12 h 33"/>
                  <a:gd name="T24" fmla="*/ 29 w 29"/>
                  <a:gd name="T25" fmla="*/ 11 h 33"/>
                  <a:gd name="T26" fmla="*/ 29 w 29"/>
                  <a:gd name="T27" fmla="*/ 11 h 33"/>
                  <a:gd name="T28" fmla="*/ 10 w 29"/>
                  <a:gd name="T29" fmla="*/ 0 h 33"/>
                  <a:gd name="T30" fmla="*/ 9 w 29"/>
                  <a:gd name="T31" fmla="*/ 1 h 33"/>
                  <a:gd name="T32" fmla="*/ 8 w 29"/>
                  <a:gd name="T33" fmla="*/ 3 h 33"/>
                  <a:gd name="T34" fmla="*/ 7 w 29"/>
                  <a:gd name="T35" fmla="*/ 5 h 33"/>
                  <a:gd name="T36" fmla="*/ 6 w 29"/>
                  <a:gd name="T37" fmla="*/ 7 h 33"/>
                  <a:gd name="T38" fmla="*/ 5 w 29"/>
                  <a:gd name="T39" fmla="*/ 9 h 33"/>
                  <a:gd name="T40" fmla="*/ 4 w 29"/>
                  <a:gd name="T41" fmla="*/ 12 h 33"/>
                  <a:gd name="T42" fmla="*/ 4 w 29"/>
                  <a:gd name="T43" fmla="*/ 14 h 33"/>
                  <a:gd name="T44" fmla="*/ 3 w 29"/>
                  <a:gd name="T45" fmla="*/ 17 h 33"/>
                  <a:gd name="T46" fmla="*/ 2 w 29"/>
                  <a:gd name="T47" fmla="*/ 19 h 33"/>
                  <a:gd name="T48" fmla="*/ 1 w 29"/>
                  <a:gd name="T49" fmla="*/ 22 h 33"/>
                  <a:gd name="T50" fmla="*/ 0 w 29"/>
                  <a:gd name="T51" fmla="*/ 25 h 33"/>
                  <a:gd name="T52" fmla="*/ 0 w 29"/>
                  <a:gd name="T53" fmla="*/ 28 h 33"/>
                  <a:gd name="T54" fmla="*/ 0 w 29"/>
                  <a:gd name="T55" fmla="*/ 28 h 33"/>
                  <a:gd name="T56" fmla="*/ 22 w 29"/>
                  <a:gd name="T5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33">
                    <a:moveTo>
                      <a:pt x="22" y="33"/>
                    </a:moveTo>
                    <a:lnTo>
                      <a:pt x="22" y="33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4" y="26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6" y="19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93"/>
              <p:cNvSpPr>
                <a:spLocks/>
              </p:cNvSpPr>
              <p:nvPr/>
            </p:nvSpPr>
            <p:spPr bwMode="auto">
              <a:xfrm>
                <a:off x="5664" y="2332"/>
                <a:ext cx="26" cy="23"/>
              </a:xfrm>
              <a:custGeom>
                <a:avLst/>
                <a:gdLst>
                  <a:gd name="T0" fmla="*/ 22 w 26"/>
                  <a:gd name="T1" fmla="*/ 23 h 23"/>
                  <a:gd name="T2" fmla="*/ 23 w 26"/>
                  <a:gd name="T3" fmla="*/ 21 h 23"/>
                  <a:gd name="T4" fmla="*/ 23 w 26"/>
                  <a:gd name="T5" fmla="*/ 17 h 23"/>
                  <a:gd name="T6" fmla="*/ 24 w 26"/>
                  <a:gd name="T7" fmla="*/ 14 h 23"/>
                  <a:gd name="T8" fmla="*/ 24 w 26"/>
                  <a:gd name="T9" fmla="*/ 11 h 23"/>
                  <a:gd name="T10" fmla="*/ 25 w 26"/>
                  <a:gd name="T11" fmla="*/ 8 h 23"/>
                  <a:gd name="T12" fmla="*/ 26 w 26"/>
                  <a:gd name="T13" fmla="*/ 5 h 23"/>
                  <a:gd name="T14" fmla="*/ 4 w 26"/>
                  <a:gd name="T15" fmla="*/ 0 h 23"/>
                  <a:gd name="T16" fmla="*/ 3 w 26"/>
                  <a:gd name="T17" fmla="*/ 3 h 23"/>
                  <a:gd name="T18" fmla="*/ 2 w 26"/>
                  <a:gd name="T19" fmla="*/ 6 h 23"/>
                  <a:gd name="T20" fmla="*/ 2 w 26"/>
                  <a:gd name="T21" fmla="*/ 10 h 23"/>
                  <a:gd name="T22" fmla="*/ 1 w 26"/>
                  <a:gd name="T23" fmla="*/ 13 h 23"/>
                  <a:gd name="T24" fmla="*/ 0 w 26"/>
                  <a:gd name="T25" fmla="*/ 16 h 23"/>
                  <a:gd name="T26" fmla="*/ 0 w 26"/>
                  <a:gd name="T27" fmla="*/ 19 h 23"/>
                  <a:gd name="T28" fmla="*/ 22 w 26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23">
                    <a:moveTo>
                      <a:pt x="22" y="23"/>
                    </a:moveTo>
                    <a:lnTo>
                      <a:pt x="23" y="21"/>
                    </a:lnTo>
                    <a:lnTo>
                      <a:pt x="23" y="17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5" y="8"/>
                    </a:lnTo>
                    <a:lnTo>
                      <a:pt x="26" y="5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94"/>
              <p:cNvSpPr>
                <a:spLocks/>
              </p:cNvSpPr>
              <p:nvPr/>
            </p:nvSpPr>
            <p:spPr bwMode="auto">
              <a:xfrm>
                <a:off x="5654" y="2373"/>
                <a:ext cx="29" cy="49"/>
              </a:xfrm>
              <a:custGeom>
                <a:avLst/>
                <a:gdLst>
                  <a:gd name="T0" fmla="*/ 23 w 29"/>
                  <a:gd name="T1" fmla="*/ 49 h 49"/>
                  <a:gd name="T2" fmla="*/ 23 w 29"/>
                  <a:gd name="T3" fmla="*/ 48 h 49"/>
                  <a:gd name="T4" fmla="*/ 24 w 29"/>
                  <a:gd name="T5" fmla="*/ 41 h 49"/>
                  <a:gd name="T6" fmla="*/ 24 w 29"/>
                  <a:gd name="T7" fmla="*/ 34 h 49"/>
                  <a:gd name="T8" fmla="*/ 25 w 29"/>
                  <a:gd name="T9" fmla="*/ 27 h 49"/>
                  <a:gd name="T10" fmla="*/ 27 w 29"/>
                  <a:gd name="T11" fmla="*/ 19 h 49"/>
                  <a:gd name="T12" fmla="*/ 27 w 29"/>
                  <a:gd name="T13" fmla="*/ 12 h 49"/>
                  <a:gd name="T14" fmla="*/ 29 w 29"/>
                  <a:gd name="T15" fmla="*/ 4 h 49"/>
                  <a:gd name="T16" fmla="*/ 29 w 29"/>
                  <a:gd name="T17" fmla="*/ 4 h 49"/>
                  <a:gd name="T18" fmla="*/ 6 w 29"/>
                  <a:gd name="T19" fmla="*/ 0 h 49"/>
                  <a:gd name="T20" fmla="*/ 6 w 29"/>
                  <a:gd name="T21" fmla="*/ 1 h 49"/>
                  <a:gd name="T22" fmla="*/ 5 w 29"/>
                  <a:gd name="T23" fmla="*/ 9 h 49"/>
                  <a:gd name="T24" fmla="*/ 4 w 29"/>
                  <a:gd name="T25" fmla="*/ 16 h 49"/>
                  <a:gd name="T26" fmla="*/ 3 w 29"/>
                  <a:gd name="T27" fmla="*/ 24 h 49"/>
                  <a:gd name="T28" fmla="*/ 2 w 29"/>
                  <a:gd name="T29" fmla="*/ 31 h 49"/>
                  <a:gd name="T30" fmla="*/ 1 w 29"/>
                  <a:gd name="T31" fmla="*/ 39 h 49"/>
                  <a:gd name="T32" fmla="*/ 0 w 29"/>
                  <a:gd name="T33" fmla="*/ 46 h 49"/>
                  <a:gd name="T34" fmla="*/ 0 w 29"/>
                  <a:gd name="T35" fmla="*/ 46 h 49"/>
                  <a:gd name="T36" fmla="*/ 23 w 29"/>
                  <a:gd name="T3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49">
                    <a:moveTo>
                      <a:pt x="23" y="49"/>
                    </a:moveTo>
                    <a:lnTo>
                      <a:pt x="23" y="48"/>
                    </a:lnTo>
                    <a:lnTo>
                      <a:pt x="24" y="41"/>
                    </a:lnTo>
                    <a:lnTo>
                      <a:pt x="24" y="34"/>
                    </a:lnTo>
                    <a:lnTo>
                      <a:pt x="25" y="27"/>
                    </a:lnTo>
                    <a:lnTo>
                      <a:pt x="27" y="19"/>
                    </a:lnTo>
                    <a:lnTo>
                      <a:pt x="27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9"/>
                    </a:lnTo>
                    <a:lnTo>
                      <a:pt x="4" y="16"/>
                    </a:lnTo>
                    <a:lnTo>
                      <a:pt x="3" y="24"/>
                    </a:lnTo>
                    <a:lnTo>
                      <a:pt x="2" y="31"/>
                    </a:lnTo>
                    <a:lnTo>
                      <a:pt x="1" y="39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95"/>
              <p:cNvSpPr>
                <a:spLocks/>
              </p:cNvSpPr>
              <p:nvPr/>
            </p:nvSpPr>
            <p:spPr bwMode="auto">
              <a:xfrm>
                <a:off x="5651" y="244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3 w 23"/>
                  <a:gd name="T3" fmla="*/ 4 h 4"/>
                  <a:gd name="T4" fmla="*/ 23 w 23"/>
                  <a:gd name="T5" fmla="*/ 2 h 4"/>
                  <a:gd name="T6" fmla="*/ 1 w 23"/>
                  <a:gd name="T7" fmla="*/ 0 h 4"/>
                  <a:gd name="T8" fmla="*/ 0 w 23"/>
                  <a:gd name="T9" fmla="*/ 2 h 4"/>
                  <a:gd name="T10" fmla="*/ 0 w 23"/>
                  <a:gd name="T11" fmla="*/ 2 h 4"/>
                  <a:gd name="T12" fmla="*/ 23 w 2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3" y="4"/>
                    </a:lnTo>
                    <a:lnTo>
                      <a:pt x="2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96"/>
              <p:cNvSpPr>
                <a:spLocks/>
              </p:cNvSpPr>
              <p:nvPr/>
            </p:nvSpPr>
            <p:spPr bwMode="auto">
              <a:xfrm>
                <a:off x="5649" y="2444"/>
                <a:ext cx="25" cy="49"/>
              </a:xfrm>
              <a:custGeom>
                <a:avLst/>
                <a:gdLst>
                  <a:gd name="T0" fmla="*/ 25 w 25"/>
                  <a:gd name="T1" fmla="*/ 38 h 49"/>
                  <a:gd name="T2" fmla="*/ 25 w 25"/>
                  <a:gd name="T3" fmla="*/ 37 h 49"/>
                  <a:gd name="T4" fmla="*/ 25 w 25"/>
                  <a:gd name="T5" fmla="*/ 37 h 49"/>
                  <a:gd name="T6" fmla="*/ 25 w 25"/>
                  <a:gd name="T7" fmla="*/ 36 h 49"/>
                  <a:gd name="T8" fmla="*/ 24 w 25"/>
                  <a:gd name="T9" fmla="*/ 36 h 49"/>
                  <a:gd name="T10" fmla="*/ 24 w 25"/>
                  <a:gd name="T11" fmla="*/ 36 h 49"/>
                  <a:gd name="T12" fmla="*/ 24 w 25"/>
                  <a:gd name="T13" fmla="*/ 35 h 49"/>
                  <a:gd name="T14" fmla="*/ 24 w 25"/>
                  <a:gd name="T15" fmla="*/ 35 h 49"/>
                  <a:gd name="T16" fmla="*/ 24 w 25"/>
                  <a:gd name="T17" fmla="*/ 34 h 49"/>
                  <a:gd name="T18" fmla="*/ 24 w 25"/>
                  <a:gd name="T19" fmla="*/ 34 h 49"/>
                  <a:gd name="T20" fmla="*/ 24 w 25"/>
                  <a:gd name="T21" fmla="*/ 34 h 49"/>
                  <a:gd name="T22" fmla="*/ 24 w 25"/>
                  <a:gd name="T23" fmla="*/ 33 h 49"/>
                  <a:gd name="T24" fmla="*/ 24 w 25"/>
                  <a:gd name="T25" fmla="*/ 32 h 49"/>
                  <a:gd name="T26" fmla="*/ 23 w 25"/>
                  <a:gd name="T27" fmla="*/ 32 h 49"/>
                  <a:gd name="T28" fmla="*/ 23 w 25"/>
                  <a:gd name="T29" fmla="*/ 31 h 49"/>
                  <a:gd name="T30" fmla="*/ 23 w 25"/>
                  <a:gd name="T31" fmla="*/ 30 h 49"/>
                  <a:gd name="T32" fmla="*/ 23 w 25"/>
                  <a:gd name="T33" fmla="*/ 29 h 49"/>
                  <a:gd name="T34" fmla="*/ 23 w 25"/>
                  <a:gd name="T35" fmla="*/ 28 h 49"/>
                  <a:gd name="T36" fmla="*/ 23 w 25"/>
                  <a:gd name="T37" fmla="*/ 27 h 49"/>
                  <a:gd name="T38" fmla="*/ 23 w 25"/>
                  <a:gd name="T39" fmla="*/ 26 h 49"/>
                  <a:gd name="T40" fmla="*/ 23 w 25"/>
                  <a:gd name="T41" fmla="*/ 23 h 49"/>
                  <a:gd name="T42" fmla="*/ 24 w 25"/>
                  <a:gd name="T43" fmla="*/ 20 h 49"/>
                  <a:gd name="T44" fmla="*/ 24 w 25"/>
                  <a:gd name="T45" fmla="*/ 16 h 49"/>
                  <a:gd name="T46" fmla="*/ 24 w 25"/>
                  <a:gd name="T47" fmla="*/ 12 h 49"/>
                  <a:gd name="T48" fmla="*/ 25 w 25"/>
                  <a:gd name="T49" fmla="*/ 7 h 49"/>
                  <a:gd name="T50" fmla="*/ 25 w 25"/>
                  <a:gd name="T51" fmla="*/ 2 h 49"/>
                  <a:gd name="T52" fmla="*/ 2 w 25"/>
                  <a:gd name="T53" fmla="*/ 0 h 49"/>
                  <a:gd name="T54" fmla="*/ 2 w 25"/>
                  <a:gd name="T55" fmla="*/ 5 h 49"/>
                  <a:gd name="T56" fmla="*/ 2 w 25"/>
                  <a:gd name="T57" fmla="*/ 10 h 49"/>
                  <a:gd name="T58" fmla="*/ 1 w 25"/>
                  <a:gd name="T59" fmla="*/ 14 h 49"/>
                  <a:gd name="T60" fmla="*/ 1 w 25"/>
                  <a:gd name="T61" fmla="*/ 18 h 49"/>
                  <a:gd name="T62" fmla="*/ 1 w 25"/>
                  <a:gd name="T63" fmla="*/ 22 h 49"/>
                  <a:gd name="T64" fmla="*/ 1 w 25"/>
                  <a:gd name="T65" fmla="*/ 25 h 49"/>
                  <a:gd name="T66" fmla="*/ 0 w 25"/>
                  <a:gd name="T67" fmla="*/ 27 h 49"/>
                  <a:gd name="T68" fmla="*/ 0 w 25"/>
                  <a:gd name="T69" fmla="*/ 28 h 49"/>
                  <a:gd name="T70" fmla="*/ 1 w 25"/>
                  <a:gd name="T71" fmla="*/ 30 h 49"/>
                  <a:gd name="T72" fmla="*/ 1 w 25"/>
                  <a:gd name="T73" fmla="*/ 31 h 49"/>
                  <a:gd name="T74" fmla="*/ 1 w 25"/>
                  <a:gd name="T75" fmla="*/ 33 h 49"/>
                  <a:gd name="T76" fmla="*/ 1 w 25"/>
                  <a:gd name="T77" fmla="*/ 34 h 49"/>
                  <a:gd name="T78" fmla="*/ 1 w 25"/>
                  <a:gd name="T79" fmla="*/ 35 h 49"/>
                  <a:gd name="T80" fmla="*/ 1 w 25"/>
                  <a:gd name="T81" fmla="*/ 37 h 49"/>
                  <a:gd name="T82" fmla="*/ 2 w 25"/>
                  <a:gd name="T83" fmla="*/ 38 h 49"/>
                  <a:gd name="T84" fmla="*/ 2 w 25"/>
                  <a:gd name="T85" fmla="*/ 39 h 49"/>
                  <a:gd name="T86" fmla="*/ 2 w 25"/>
                  <a:gd name="T87" fmla="*/ 41 h 49"/>
                  <a:gd name="T88" fmla="*/ 2 w 25"/>
                  <a:gd name="T89" fmla="*/ 42 h 49"/>
                  <a:gd name="T90" fmla="*/ 3 w 25"/>
                  <a:gd name="T91" fmla="*/ 43 h 49"/>
                  <a:gd name="T92" fmla="*/ 3 w 25"/>
                  <a:gd name="T93" fmla="*/ 45 h 49"/>
                  <a:gd name="T94" fmla="*/ 4 w 25"/>
                  <a:gd name="T95" fmla="*/ 46 h 49"/>
                  <a:gd name="T96" fmla="*/ 4 w 25"/>
                  <a:gd name="T97" fmla="*/ 47 h 49"/>
                  <a:gd name="T98" fmla="*/ 5 w 25"/>
                  <a:gd name="T99" fmla="*/ 48 h 49"/>
                  <a:gd name="T100" fmla="*/ 6 w 25"/>
                  <a:gd name="T101" fmla="*/ 49 h 49"/>
                  <a:gd name="T102" fmla="*/ 6 w 25"/>
                  <a:gd name="T103" fmla="*/ 49 h 49"/>
                  <a:gd name="T104" fmla="*/ 25 w 25"/>
                  <a:gd name="T105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49">
                    <a:moveTo>
                      <a:pt x="25" y="38"/>
                    </a:move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5" y="7"/>
                    </a:lnTo>
                    <a:lnTo>
                      <a:pt x="25" y="2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97"/>
              <p:cNvSpPr>
                <a:spLocks/>
              </p:cNvSpPr>
              <p:nvPr/>
            </p:nvSpPr>
            <p:spPr bwMode="auto">
              <a:xfrm>
                <a:off x="5671" y="2497"/>
                <a:ext cx="30" cy="29"/>
              </a:xfrm>
              <a:custGeom>
                <a:avLst/>
                <a:gdLst>
                  <a:gd name="T0" fmla="*/ 30 w 30"/>
                  <a:gd name="T1" fmla="*/ 14 h 29"/>
                  <a:gd name="T2" fmla="*/ 30 w 30"/>
                  <a:gd name="T3" fmla="*/ 14 h 29"/>
                  <a:gd name="T4" fmla="*/ 28 w 30"/>
                  <a:gd name="T5" fmla="*/ 12 h 29"/>
                  <a:gd name="T6" fmla="*/ 26 w 30"/>
                  <a:gd name="T7" fmla="*/ 10 h 29"/>
                  <a:gd name="T8" fmla="*/ 24 w 30"/>
                  <a:gd name="T9" fmla="*/ 8 h 29"/>
                  <a:gd name="T10" fmla="*/ 22 w 30"/>
                  <a:gd name="T11" fmla="*/ 6 h 29"/>
                  <a:gd name="T12" fmla="*/ 20 w 30"/>
                  <a:gd name="T13" fmla="*/ 3 h 29"/>
                  <a:gd name="T14" fmla="*/ 18 w 30"/>
                  <a:gd name="T15" fmla="*/ 2 h 29"/>
                  <a:gd name="T16" fmla="*/ 17 w 30"/>
                  <a:gd name="T17" fmla="*/ 0 h 29"/>
                  <a:gd name="T18" fmla="*/ 0 w 30"/>
                  <a:gd name="T19" fmla="*/ 16 h 29"/>
                  <a:gd name="T20" fmla="*/ 2 w 30"/>
                  <a:gd name="T21" fmla="*/ 18 h 29"/>
                  <a:gd name="T22" fmla="*/ 4 w 30"/>
                  <a:gd name="T23" fmla="*/ 20 h 29"/>
                  <a:gd name="T24" fmla="*/ 6 w 30"/>
                  <a:gd name="T25" fmla="*/ 21 h 29"/>
                  <a:gd name="T26" fmla="*/ 8 w 30"/>
                  <a:gd name="T27" fmla="*/ 23 h 29"/>
                  <a:gd name="T28" fmla="*/ 10 w 30"/>
                  <a:gd name="T29" fmla="*/ 26 h 29"/>
                  <a:gd name="T30" fmla="*/ 12 w 30"/>
                  <a:gd name="T31" fmla="*/ 27 h 29"/>
                  <a:gd name="T32" fmla="*/ 14 w 30"/>
                  <a:gd name="T33" fmla="*/ 29 h 29"/>
                  <a:gd name="T34" fmla="*/ 14 w 30"/>
                  <a:gd name="T35" fmla="*/ 29 h 29"/>
                  <a:gd name="T36" fmla="*/ 30 w 30"/>
                  <a:gd name="T37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29">
                    <a:moveTo>
                      <a:pt x="30" y="14"/>
                    </a:moveTo>
                    <a:lnTo>
                      <a:pt x="30" y="14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98"/>
              <p:cNvSpPr>
                <a:spLocks/>
              </p:cNvSpPr>
              <p:nvPr/>
            </p:nvSpPr>
            <p:spPr bwMode="auto">
              <a:xfrm>
                <a:off x="5685" y="2511"/>
                <a:ext cx="34" cy="33"/>
              </a:xfrm>
              <a:custGeom>
                <a:avLst/>
                <a:gdLst>
                  <a:gd name="T0" fmla="*/ 34 w 34"/>
                  <a:gd name="T1" fmla="*/ 23 h 33"/>
                  <a:gd name="T2" fmla="*/ 34 w 34"/>
                  <a:gd name="T3" fmla="*/ 23 h 33"/>
                  <a:gd name="T4" fmla="*/ 33 w 34"/>
                  <a:gd name="T5" fmla="*/ 21 h 33"/>
                  <a:gd name="T6" fmla="*/ 32 w 34"/>
                  <a:gd name="T7" fmla="*/ 20 h 33"/>
                  <a:gd name="T8" fmla="*/ 32 w 34"/>
                  <a:gd name="T9" fmla="*/ 19 h 33"/>
                  <a:gd name="T10" fmla="*/ 31 w 34"/>
                  <a:gd name="T11" fmla="*/ 17 h 33"/>
                  <a:gd name="T12" fmla="*/ 30 w 34"/>
                  <a:gd name="T13" fmla="*/ 16 h 33"/>
                  <a:gd name="T14" fmla="*/ 29 w 34"/>
                  <a:gd name="T15" fmla="*/ 15 h 33"/>
                  <a:gd name="T16" fmla="*/ 28 w 34"/>
                  <a:gd name="T17" fmla="*/ 14 h 33"/>
                  <a:gd name="T18" fmla="*/ 28 w 34"/>
                  <a:gd name="T19" fmla="*/ 13 h 33"/>
                  <a:gd name="T20" fmla="*/ 26 w 34"/>
                  <a:gd name="T21" fmla="*/ 10 h 33"/>
                  <a:gd name="T22" fmla="*/ 24 w 34"/>
                  <a:gd name="T23" fmla="*/ 8 h 33"/>
                  <a:gd name="T24" fmla="*/ 22 w 34"/>
                  <a:gd name="T25" fmla="*/ 6 h 33"/>
                  <a:gd name="T26" fmla="*/ 20 w 34"/>
                  <a:gd name="T27" fmla="*/ 4 h 33"/>
                  <a:gd name="T28" fmla="*/ 18 w 34"/>
                  <a:gd name="T29" fmla="*/ 2 h 33"/>
                  <a:gd name="T30" fmla="*/ 16 w 34"/>
                  <a:gd name="T31" fmla="*/ 0 h 33"/>
                  <a:gd name="T32" fmla="*/ 0 w 34"/>
                  <a:gd name="T33" fmla="*/ 15 h 33"/>
                  <a:gd name="T34" fmla="*/ 2 w 34"/>
                  <a:gd name="T35" fmla="*/ 17 h 33"/>
                  <a:gd name="T36" fmla="*/ 3 w 34"/>
                  <a:gd name="T37" fmla="*/ 19 h 33"/>
                  <a:gd name="T38" fmla="*/ 5 w 34"/>
                  <a:gd name="T39" fmla="*/ 21 h 33"/>
                  <a:gd name="T40" fmla="*/ 7 w 34"/>
                  <a:gd name="T41" fmla="*/ 23 h 33"/>
                  <a:gd name="T42" fmla="*/ 8 w 34"/>
                  <a:gd name="T43" fmla="*/ 24 h 33"/>
                  <a:gd name="T44" fmla="*/ 9 w 34"/>
                  <a:gd name="T45" fmla="*/ 26 h 33"/>
                  <a:gd name="T46" fmla="*/ 10 w 34"/>
                  <a:gd name="T47" fmla="*/ 27 h 33"/>
                  <a:gd name="T48" fmla="*/ 10 w 34"/>
                  <a:gd name="T49" fmla="*/ 28 h 33"/>
                  <a:gd name="T50" fmla="*/ 11 w 34"/>
                  <a:gd name="T51" fmla="*/ 29 h 33"/>
                  <a:gd name="T52" fmla="*/ 12 w 34"/>
                  <a:gd name="T53" fmla="*/ 30 h 33"/>
                  <a:gd name="T54" fmla="*/ 12 w 34"/>
                  <a:gd name="T55" fmla="*/ 30 h 33"/>
                  <a:gd name="T56" fmla="*/ 13 w 34"/>
                  <a:gd name="T57" fmla="*/ 31 h 33"/>
                  <a:gd name="T58" fmla="*/ 13 w 34"/>
                  <a:gd name="T59" fmla="*/ 32 h 33"/>
                  <a:gd name="T60" fmla="*/ 13 w 34"/>
                  <a:gd name="T61" fmla="*/ 33 h 33"/>
                  <a:gd name="T62" fmla="*/ 14 w 34"/>
                  <a:gd name="T63" fmla="*/ 33 h 33"/>
                  <a:gd name="T64" fmla="*/ 34 w 34"/>
                  <a:gd name="T65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33">
                    <a:moveTo>
                      <a:pt x="34" y="23"/>
                    </a:moveTo>
                    <a:lnTo>
                      <a:pt x="34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1" y="17"/>
                    </a:lnTo>
                    <a:lnTo>
                      <a:pt x="30" y="16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9" y="26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99"/>
              <p:cNvSpPr>
                <a:spLocks/>
              </p:cNvSpPr>
              <p:nvPr/>
            </p:nvSpPr>
            <p:spPr bwMode="auto">
              <a:xfrm>
                <a:off x="5680" y="2556"/>
                <a:ext cx="39" cy="38"/>
              </a:xfrm>
              <a:custGeom>
                <a:avLst/>
                <a:gdLst>
                  <a:gd name="T0" fmla="*/ 15 w 39"/>
                  <a:gd name="T1" fmla="*/ 38 h 38"/>
                  <a:gd name="T2" fmla="*/ 15 w 39"/>
                  <a:gd name="T3" fmla="*/ 38 h 38"/>
                  <a:gd name="T4" fmla="*/ 18 w 39"/>
                  <a:gd name="T5" fmla="*/ 36 h 38"/>
                  <a:gd name="T6" fmla="*/ 20 w 39"/>
                  <a:gd name="T7" fmla="*/ 33 h 38"/>
                  <a:gd name="T8" fmla="*/ 23 w 39"/>
                  <a:gd name="T9" fmla="*/ 31 h 38"/>
                  <a:gd name="T10" fmla="*/ 25 w 39"/>
                  <a:gd name="T11" fmla="*/ 28 h 38"/>
                  <a:gd name="T12" fmla="*/ 26 w 39"/>
                  <a:gd name="T13" fmla="*/ 27 h 38"/>
                  <a:gd name="T14" fmla="*/ 28 w 39"/>
                  <a:gd name="T15" fmla="*/ 26 h 38"/>
                  <a:gd name="T16" fmla="*/ 29 w 39"/>
                  <a:gd name="T17" fmla="*/ 25 h 38"/>
                  <a:gd name="T18" fmla="*/ 30 w 39"/>
                  <a:gd name="T19" fmla="*/ 23 h 38"/>
                  <a:gd name="T20" fmla="*/ 31 w 39"/>
                  <a:gd name="T21" fmla="*/ 22 h 38"/>
                  <a:gd name="T22" fmla="*/ 32 w 39"/>
                  <a:gd name="T23" fmla="*/ 21 h 38"/>
                  <a:gd name="T24" fmla="*/ 33 w 39"/>
                  <a:gd name="T25" fmla="*/ 20 h 38"/>
                  <a:gd name="T26" fmla="*/ 34 w 39"/>
                  <a:gd name="T27" fmla="*/ 18 h 38"/>
                  <a:gd name="T28" fmla="*/ 35 w 39"/>
                  <a:gd name="T29" fmla="*/ 17 h 38"/>
                  <a:gd name="T30" fmla="*/ 35 w 39"/>
                  <a:gd name="T31" fmla="*/ 16 h 38"/>
                  <a:gd name="T32" fmla="*/ 36 w 39"/>
                  <a:gd name="T33" fmla="*/ 14 h 38"/>
                  <a:gd name="T34" fmla="*/ 37 w 39"/>
                  <a:gd name="T35" fmla="*/ 13 h 38"/>
                  <a:gd name="T36" fmla="*/ 38 w 39"/>
                  <a:gd name="T37" fmla="*/ 12 h 38"/>
                  <a:gd name="T38" fmla="*/ 39 w 39"/>
                  <a:gd name="T39" fmla="*/ 10 h 38"/>
                  <a:gd name="T40" fmla="*/ 39 w 39"/>
                  <a:gd name="T41" fmla="*/ 10 h 38"/>
                  <a:gd name="T42" fmla="*/ 18 w 39"/>
                  <a:gd name="T43" fmla="*/ 0 h 38"/>
                  <a:gd name="T44" fmla="*/ 18 w 39"/>
                  <a:gd name="T45" fmla="*/ 0 h 38"/>
                  <a:gd name="T46" fmla="*/ 18 w 39"/>
                  <a:gd name="T47" fmla="*/ 1 h 38"/>
                  <a:gd name="T48" fmla="*/ 18 w 39"/>
                  <a:gd name="T49" fmla="*/ 1 h 38"/>
                  <a:gd name="T50" fmla="*/ 17 w 39"/>
                  <a:gd name="T51" fmla="*/ 2 h 38"/>
                  <a:gd name="T52" fmla="*/ 16 w 39"/>
                  <a:gd name="T53" fmla="*/ 3 h 38"/>
                  <a:gd name="T54" fmla="*/ 16 w 39"/>
                  <a:gd name="T55" fmla="*/ 4 h 38"/>
                  <a:gd name="T56" fmla="*/ 15 w 39"/>
                  <a:gd name="T57" fmla="*/ 5 h 38"/>
                  <a:gd name="T58" fmla="*/ 15 w 39"/>
                  <a:gd name="T59" fmla="*/ 6 h 38"/>
                  <a:gd name="T60" fmla="*/ 14 w 39"/>
                  <a:gd name="T61" fmla="*/ 7 h 38"/>
                  <a:gd name="T62" fmla="*/ 13 w 39"/>
                  <a:gd name="T63" fmla="*/ 8 h 38"/>
                  <a:gd name="T64" fmla="*/ 12 w 39"/>
                  <a:gd name="T65" fmla="*/ 9 h 38"/>
                  <a:gd name="T66" fmla="*/ 11 w 39"/>
                  <a:gd name="T67" fmla="*/ 10 h 38"/>
                  <a:gd name="T68" fmla="*/ 11 w 39"/>
                  <a:gd name="T69" fmla="*/ 11 h 38"/>
                  <a:gd name="T70" fmla="*/ 10 w 39"/>
                  <a:gd name="T71" fmla="*/ 12 h 38"/>
                  <a:gd name="T72" fmla="*/ 9 w 39"/>
                  <a:gd name="T73" fmla="*/ 13 h 38"/>
                  <a:gd name="T74" fmla="*/ 7 w 39"/>
                  <a:gd name="T75" fmla="*/ 15 h 38"/>
                  <a:gd name="T76" fmla="*/ 4 w 39"/>
                  <a:gd name="T77" fmla="*/ 17 h 38"/>
                  <a:gd name="T78" fmla="*/ 2 w 39"/>
                  <a:gd name="T79" fmla="*/ 20 h 38"/>
                  <a:gd name="T80" fmla="*/ 0 w 39"/>
                  <a:gd name="T81" fmla="*/ 22 h 38"/>
                  <a:gd name="T82" fmla="*/ 0 w 39"/>
                  <a:gd name="T83" fmla="*/ 22 h 38"/>
                  <a:gd name="T84" fmla="*/ 15 w 39"/>
                  <a:gd name="T8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" h="38">
                    <a:moveTo>
                      <a:pt x="15" y="38"/>
                    </a:moveTo>
                    <a:lnTo>
                      <a:pt x="15" y="38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30" y="23"/>
                    </a:lnTo>
                    <a:lnTo>
                      <a:pt x="31" y="22"/>
                    </a:lnTo>
                    <a:lnTo>
                      <a:pt x="32" y="21"/>
                    </a:lnTo>
                    <a:lnTo>
                      <a:pt x="33" y="20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8" y="12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200"/>
              <p:cNvSpPr>
                <a:spLocks/>
              </p:cNvSpPr>
              <p:nvPr/>
            </p:nvSpPr>
            <p:spPr bwMode="auto">
              <a:xfrm>
                <a:off x="5671" y="2578"/>
                <a:ext cx="24" cy="25"/>
              </a:xfrm>
              <a:custGeom>
                <a:avLst/>
                <a:gdLst>
                  <a:gd name="T0" fmla="*/ 15 w 24"/>
                  <a:gd name="T1" fmla="*/ 25 h 25"/>
                  <a:gd name="T2" fmla="*/ 16 w 24"/>
                  <a:gd name="T3" fmla="*/ 24 h 25"/>
                  <a:gd name="T4" fmla="*/ 19 w 24"/>
                  <a:gd name="T5" fmla="*/ 22 h 25"/>
                  <a:gd name="T6" fmla="*/ 22 w 24"/>
                  <a:gd name="T7" fmla="*/ 19 h 25"/>
                  <a:gd name="T8" fmla="*/ 24 w 24"/>
                  <a:gd name="T9" fmla="*/ 16 h 25"/>
                  <a:gd name="T10" fmla="*/ 9 w 24"/>
                  <a:gd name="T11" fmla="*/ 0 h 25"/>
                  <a:gd name="T12" fmla="*/ 6 w 24"/>
                  <a:gd name="T13" fmla="*/ 2 h 25"/>
                  <a:gd name="T14" fmla="*/ 3 w 24"/>
                  <a:gd name="T15" fmla="*/ 5 h 25"/>
                  <a:gd name="T16" fmla="*/ 1 w 24"/>
                  <a:gd name="T17" fmla="*/ 7 h 25"/>
                  <a:gd name="T18" fmla="*/ 0 w 24"/>
                  <a:gd name="T19" fmla="*/ 8 h 25"/>
                  <a:gd name="T20" fmla="*/ 15 w 24"/>
                  <a:gd name="T2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5">
                    <a:moveTo>
                      <a:pt x="15" y="25"/>
                    </a:moveTo>
                    <a:lnTo>
                      <a:pt x="16" y="24"/>
                    </a:lnTo>
                    <a:lnTo>
                      <a:pt x="19" y="22"/>
                    </a:lnTo>
                    <a:lnTo>
                      <a:pt x="22" y="19"/>
                    </a:lnTo>
                    <a:lnTo>
                      <a:pt x="24" y="16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201"/>
              <p:cNvSpPr>
                <a:spLocks/>
              </p:cNvSpPr>
              <p:nvPr/>
            </p:nvSpPr>
            <p:spPr bwMode="auto">
              <a:xfrm>
                <a:off x="5631" y="2600"/>
                <a:ext cx="36" cy="33"/>
              </a:xfrm>
              <a:custGeom>
                <a:avLst/>
                <a:gdLst>
                  <a:gd name="T0" fmla="*/ 7 w 36"/>
                  <a:gd name="T1" fmla="*/ 33 h 33"/>
                  <a:gd name="T2" fmla="*/ 7 w 36"/>
                  <a:gd name="T3" fmla="*/ 33 h 33"/>
                  <a:gd name="T4" fmla="*/ 9 w 36"/>
                  <a:gd name="T5" fmla="*/ 32 h 33"/>
                  <a:gd name="T6" fmla="*/ 11 w 36"/>
                  <a:gd name="T7" fmla="*/ 31 h 33"/>
                  <a:gd name="T8" fmla="*/ 13 w 36"/>
                  <a:gd name="T9" fmla="*/ 30 h 33"/>
                  <a:gd name="T10" fmla="*/ 16 w 36"/>
                  <a:gd name="T11" fmla="*/ 30 h 33"/>
                  <a:gd name="T12" fmla="*/ 18 w 36"/>
                  <a:gd name="T13" fmla="*/ 29 h 33"/>
                  <a:gd name="T14" fmla="*/ 20 w 36"/>
                  <a:gd name="T15" fmla="*/ 27 h 33"/>
                  <a:gd name="T16" fmla="*/ 22 w 36"/>
                  <a:gd name="T17" fmla="*/ 27 h 33"/>
                  <a:gd name="T18" fmla="*/ 24 w 36"/>
                  <a:gd name="T19" fmla="*/ 25 h 33"/>
                  <a:gd name="T20" fmla="*/ 26 w 36"/>
                  <a:gd name="T21" fmla="*/ 24 h 33"/>
                  <a:gd name="T22" fmla="*/ 28 w 36"/>
                  <a:gd name="T23" fmla="*/ 23 h 33"/>
                  <a:gd name="T24" fmla="*/ 30 w 36"/>
                  <a:gd name="T25" fmla="*/ 22 h 33"/>
                  <a:gd name="T26" fmla="*/ 32 w 36"/>
                  <a:gd name="T27" fmla="*/ 21 h 33"/>
                  <a:gd name="T28" fmla="*/ 34 w 36"/>
                  <a:gd name="T29" fmla="*/ 20 h 33"/>
                  <a:gd name="T30" fmla="*/ 36 w 36"/>
                  <a:gd name="T31" fmla="*/ 18 h 33"/>
                  <a:gd name="T32" fmla="*/ 23 w 36"/>
                  <a:gd name="T33" fmla="*/ 0 h 33"/>
                  <a:gd name="T34" fmla="*/ 22 w 36"/>
                  <a:gd name="T35" fmla="*/ 0 h 33"/>
                  <a:gd name="T36" fmla="*/ 20 w 36"/>
                  <a:gd name="T37" fmla="*/ 2 h 33"/>
                  <a:gd name="T38" fmla="*/ 18 w 36"/>
                  <a:gd name="T39" fmla="*/ 2 h 33"/>
                  <a:gd name="T40" fmla="*/ 17 w 36"/>
                  <a:gd name="T41" fmla="*/ 3 h 33"/>
                  <a:gd name="T42" fmla="*/ 15 w 36"/>
                  <a:gd name="T43" fmla="*/ 5 h 33"/>
                  <a:gd name="T44" fmla="*/ 13 w 36"/>
                  <a:gd name="T45" fmla="*/ 5 h 33"/>
                  <a:gd name="T46" fmla="*/ 12 w 36"/>
                  <a:gd name="T47" fmla="*/ 6 h 33"/>
                  <a:gd name="T48" fmla="*/ 10 w 36"/>
                  <a:gd name="T49" fmla="*/ 7 h 33"/>
                  <a:gd name="T50" fmla="*/ 8 w 36"/>
                  <a:gd name="T51" fmla="*/ 8 h 33"/>
                  <a:gd name="T52" fmla="*/ 7 w 36"/>
                  <a:gd name="T53" fmla="*/ 9 h 33"/>
                  <a:gd name="T54" fmla="*/ 5 w 36"/>
                  <a:gd name="T55" fmla="*/ 9 h 33"/>
                  <a:gd name="T56" fmla="*/ 3 w 36"/>
                  <a:gd name="T57" fmla="*/ 10 h 33"/>
                  <a:gd name="T58" fmla="*/ 1 w 36"/>
                  <a:gd name="T59" fmla="*/ 11 h 33"/>
                  <a:gd name="T60" fmla="*/ 0 w 36"/>
                  <a:gd name="T61" fmla="*/ 11 h 33"/>
                  <a:gd name="T62" fmla="*/ 0 w 36"/>
                  <a:gd name="T63" fmla="*/ 11 h 33"/>
                  <a:gd name="T64" fmla="*/ 7 w 36"/>
                  <a:gd name="T6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33">
                    <a:moveTo>
                      <a:pt x="7" y="33"/>
                    </a:moveTo>
                    <a:lnTo>
                      <a:pt x="7" y="33"/>
                    </a:lnTo>
                    <a:lnTo>
                      <a:pt x="9" y="32"/>
                    </a:lnTo>
                    <a:lnTo>
                      <a:pt x="11" y="31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18" y="29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4" y="25"/>
                    </a:lnTo>
                    <a:lnTo>
                      <a:pt x="26" y="24"/>
                    </a:lnTo>
                    <a:lnTo>
                      <a:pt x="28" y="23"/>
                    </a:lnTo>
                    <a:lnTo>
                      <a:pt x="30" y="22"/>
                    </a:lnTo>
                    <a:lnTo>
                      <a:pt x="32" y="21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202"/>
              <p:cNvSpPr>
                <a:spLocks/>
              </p:cNvSpPr>
              <p:nvPr/>
            </p:nvSpPr>
            <p:spPr bwMode="auto">
              <a:xfrm>
                <a:off x="5617" y="2611"/>
                <a:ext cx="21" cy="26"/>
              </a:xfrm>
              <a:custGeom>
                <a:avLst/>
                <a:gdLst>
                  <a:gd name="T0" fmla="*/ 4 w 21"/>
                  <a:gd name="T1" fmla="*/ 26 h 26"/>
                  <a:gd name="T2" fmla="*/ 4 w 21"/>
                  <a:gd name="T3" fmla="*/ 26 h 26"/>
                  <a:gd name="T4" fmla="*/ 6 w 21"/>
                  <a:gd name="T5" fmla="*/ 26 h 26"/>
                  <a:gd name="T6" fmla="*/ 9 w 21"/>
                  <a:gd name="T7" fmla="*/ 25 h 26"/>
                  <a:gd name="T8" fmla="*/ 11 w 21"/>
                  <a:gd name="T9" fmla="*/ 25 h 26"/>
                  <a:gd name="T10" fmla="*/ 14 w 21"/>
                  <a:gd name="T11" fmla="*/ 24 h 26"/>
                  <a:gd name="T12" fmla="*/ 16 w 21"/>
                  <a:gd name="T13" fmla="*/ 23 h 26"/>
                  <a:gd name="T14" fmla="*/ 18 w 21"/>
                  <a:gd name="T15" fmla="*/ 23 h 26"/>
                  <a:gd name="T16" fmla="*/ 21 w 21"/>
                  <a:gd name="T17" fmla="*/ 22 h 26"/>
                  <a:gd name="T18" fmla="*/ 14 w 21"/>
                  <a:gd name="T19" fmla="*/ 0 h 26"/>
                  <a:gd name="T20" fmla="*/ 12 w 21"/>
                  <a:gd name="T21" fmla="*/ 1 h 26"/>
                  <a:gd name="T22" fmla="*/ 10 w 21"/>
                  <a:gd name="T23" fmla="*/ 1 h 26"/>
                  <a:gd name="T24" fmla="*/ 8 w 21"/>
                  <a:gd name="T25" fmla="*/ 2 h 26"/>
                  <a:gd name="T26" fmla="*/ 6 w 21"/>
                  <a:gd name="T27" fmla="*/ 2 h 26"/>
                  <a:gd name="T28" fmla="*/ 4 w 21"/>
                  <a:gd name="T29" fmla="*/ 3 h 26"/>
                  <a:gd name="T30" fmla="*/ 2 w 21"/>
                  <a:gd name="T31" fmla="*/ 3 h 26"/>
                  <a:gd name="T32" fmla="*/ 0 w 21"/>
                  <a:gd name="T33" fmla="*/ 4 h 26"/>
                  <a:gd name="T34" fmla="*/ 0 w 21"/>
                  <a:gd name="T35" fmla="*/ 4 h 26"/>
                  <a:gd name="T36" fmla="*/ 4 w 21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6">
                    <a:moveTo>
                      <a:pt x="4" y="26"/>
                    </a:moveTo>
                    <a:lnTo>
                      <a:pt x="4" y="26"/>
                    </a:lnTo>
                    <a:lnTo>
                      <a:pt x="6" y="26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4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1" y="22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03"/>
              <p:cNvSpPr>
                <a:spLocks/>
              </p:cNvSpPr>
              <p:nvPr/>
            </p:nvSpPr>
            <p:spPr bwMode="auto">
              <a:xfrm>
                <a:off x="5573" y="2618"/>
                <a:ext cx="25" cy="23"/>
              </a:xfrm>
              <a:custGeom>
                <a:avLst/>
                <a:gdLst>
                  <a:gd name="T0" fmla="*/ 23 w 25"/>
                  <a:gd name="T1" fmla="*/ 15 h 23"/>
                  <a:gd name="T2" fmla="*/ 23 w 25"/>
                  <a:gd name="T3" fmla="*/ 15 h 23"/>
                  <a:gd name="T4" fmla="*/ 22 w 25"/>
                  <a:gd name="T5" fmla="*/ 18 h 23"/>
                  <a:gd name="T6" fmla="*/ 21 w 25"/>
                  <a:gd name="T7" fmla="*/ 20 h 23"/>
                  <a:gd name="T8" fmla="*/ 20 w 25"/>
                  <a:gd name="T9" fmla="*/ 21 h 23"/>
                  <a:gd name="T10" fmla="*/ 19 w 25"/>
                  <a:gd name="T11" fmla="*/ 22 h 23"/>
                  <a:gd name="T12" fmla="*/ 18 w 25"/>
                  <a:gd name="T13" fmla="*/ 23 h 23"/>
                  <a:gd name="T14" fmla="*/ 18 w 25"/>
                  <a:gd name="T15" fmla="*/ 23 h 23"/>
                  <a:gd name="T16" fmla="*/ 17 w 25"/>
                  <a:gd name="T17" fmla="*/ 23 h 23"/>
                  <a:gd name="T18" fmla="*/ 17 w 25"/>
                  <a:gd name="T19" fmla="*/ 23 h 23"/>
                  <a:gd name="T20" fmla="*/ 17 w 25"/>
                  <a:gd name="T21" fmla="*/ 23 h 23"/>
                  <a:gd name="T22" fmla="*/ 17 w 25"/>
                  <a:gd name="T23" fmla="*/ 23 h 23"/>
                  <a:gd name="T24" fmla="*/ 18 w 25"/>
                  <a:gd name="T25" fmla="*/ 23 h 23"/>
                  <a:gd name="T26" fmla="*/ 18 w 25"/>
                  <a:gd name="T27" fmla="*/ 23 h 23"/>
                  <a:gd name="T28" fmla="*/ 20 w 25"/>
                  <a:gd name="T29" fmla="*/ 23 h 23"/>
                  <a:gd name="T30" fmla="*/ 23 w 25"/>
                  <a:gd name="T31" fmla="*/ 22 h 23"/>
                  <a:gd name="T32" fmla="*/ 25 w 25"/>
                  <a:gd name="T33" fmla="*/ 22 h 23"/>
                  <a:gd name="T34" fmla="*/ 22 w 25"/>
                  <a:gd name="T35" fmla="*/ 0 h 23"/>
                  <a:gd name="T36" fmla="*/ 20 w 25"/>
                  <a:gd name="T37" fmla="*/ 0 h 23"/>
                  <a:gd name="T38" fmla="*/ 17 w 25"/>
                  <a:gd name="T39" fmla="*/ 0 h 23"/>
                  <a:gd name="T40" fmla="*/ 15 w 25"/>
                  <a:gd name="T41" fmla="*/ 1 h 23"/>
                  <a:gd name="T42" fmla="*/ 13 w 25"/>
                  <a:gd name="T43" fmla="*/ 1 h 23"/>
                  <a:gd name="T44" fmla="*/ 12 w 25"/>
                  <a:gd name="T45" fmla="*/ 1 h 23"/>
                  <a:gd name="T46" fmla="*/ 11 w 25"/>
                  <a:gd name="T47" fmla="*/ 2 h 23"/>
                  <a:gd name="T48" fmla="*/ 9 w 25"/>
                  <a:gd name="T49" fmla="*/ 2 h 23"/>
                  <a:gd name="T50" fmla="*/ 8 w 25"/>
                  <a:gd name="T51" fmla="*/ 2 h 23"/>
                  <a:gd name="T52" fmla="*/ 7 w 25"/>
                  <a:gd name="T53" fmla="*/ 3 h 23"/>
                  <a:gd name="T54" fmla="*/ 6 w 25"/>
                  <a:gd name="T55" fmla="*/ 3 h 23"/>
                  <a:gd name="T56" fmla="*/ 5 w 25"/>
                  <a:gd name="T57" fmla="*/ 4 h 23"/>
                  <a:gd name="T58" fmla="*/ 4 w 25"/>
                  <a:gd name="T59" fmla="*/ 5 h 23"/>
                  <a:gd name="T60" fmla="*/ 2 w 25"/>
                  <a:gd name="T61" fmla="*/ 7 h 23"/>
                  <a:gd name="T62" fmla="*/ 1 w 25"/>
                  <a:gd name="T63" fmla="*/ 9 h 23"/>
                  <a:gd name="T64" fmla="*/ 1 w 25"/>
                  <a:gd name="T65" fmla="*/ 12 h 23"/>
                  <a:gd name="T66" fmla="*/ 0 w 25"/>
                  <a:gd name="T67" fmla="*/ 12 h 23"/>
                  <a:gd name="T68" fmla="*/ 23 w 25"/>
                  <a:gd name="T6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23">
                    <a:moveTo>
                      <a:pt x="23" y="15"/>
                    </a:moveTo>
                    <a:lnTo>
                      <a:pt x="23" y="15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204"/>
              <p:cNvSpPr>
                <a:spLocks/>
              </p:cNvSpPr>
              <p:nvPr/>
            </p:nvSpPr>
            <p:spPr bwMode="auto">
              <a:xfrm>
                <a:off x="5573" y="2624"/>
                <a:ext cx="46" cy="33"/>
              </a:xfrm>
              <a:custGeom>
                <a:avLst/>
                <a:gdLst>
                  <a:gd name="T0" fmla="*/ 46 w 46"/>
                  <a:gd name="T1" fmla="*/ 12 h 33"/>
                  <a:gd name="T2" fmla="*/ 43 w 46"/>
                  <a:gd name="T3" fmla="*/ 11 h 33"/>
                  <a:gd name="T4" fmla="*/ 39 w 46"/>
                  <a:gd name="T5" fmla="*/ 9 h 33"/>
                  <a:gd name="T6" fmla="*/ 35 w 46"/>
                  <a:gd name="T7" fmla="*/ 7 h 33"/>
                  <a:gd name="T8" fmla="*/ 31 w 46"/>
                  <a:gd name="T9" fmla="*/ 6 h 33"/>
                  <a:gd name="T10" fmla="*/ 28 w 46"/>
                  <a:gd name="T11" fmla="*/ 4 h 33"/>
                  <a:gd name="T12" fmla="*/ 25 w 46"/>
                  <a:gd name="T13" fmla="*/ 3 h 33"/>
                  <a:gd name="T14" fmla="*/ 23 w 46"/>
                  <a:gd name="T15" fmla="*/ 2 h 33"/>
                  <a:gd name="T16" fmla="*/ 21 w 46"/>
                  <a:gd name="T17" fmla="*/ 1 h 33"/>
                  <a:gd name="T18" fmla="*/ 20 w 46"/>
                  <a:gd name="T19" fmla="*/ 1 h 33"/>
                  <a:gd name="T20" fmla="*/ 20 w 46"/>
                  <a:gd name="T21" fmla="*/ 0 h 33"/>
                  <a:gd name="T22" fmla="*/ 20 w 46"/>
                  <a:gd name="T23" fmla="*/ 0 h 33"/>
                  <a:gd name="T24" fmla="*/ 19 w 46"/>
                  <a:gd name="T25" fmla="*/ 0 h 33"/>
                  <a:gd name="T26" fmla="*/ 20 w 46"/>
                  <a:gd name="T27" fmla="*/ 0 h 33"/>
                  <a:gd name="T28" fmla="*/ 20 w 46"/>
                  <a:gd name="T29" fmla="*/ 1 h 33"/>
                  <a:gd name="T30" fmla="*/ 21 w 46"/>
                  <a:gd name="T31" fmla="*/ 1 h 33"/>
                  <a:gd name="T32" fmla="*/ 21 w 46"/>
                  <a:gd name="T33" fmla="*/ 2 h 33"/>
                  <a:gd name="T34" fmla="*/ 22 w 46"/>
                  <a:gd name="T35" fmla="*/ 3 h 33"/>
                  <a:gd name="T36" fmla="*/ 23 w 46"/>
                  <a:gd name="T37" fmla="*/ 5 h 33"/>
                  <a:gd name="T38" fmla="*/ 23 w 46"/>
                  <a:gd name="T39" fmla="*/ 7 h 33"/>
                  <a:gd name="T40" fmla="*/ 23 w 46"/>
                  <a:gd name="T41" fmla="*/ 9 h 33"/>
                  <a:gd name="T42" fmla="*/ 0 w 46"/>
                  <a:gd name="T43" fmla="*/ 6 h 33"/>
                  <a:gd name="T44" fmla="*/ 0 w 46"/>
                  <a:gd name="T45" fmla="*/ 9 h 33"/>
                  <a:gd name="T46" fmla="*/ 1 w 46"/>
                  <a:gd name="T47" fmla="*/ 12 h 33"/>
                  <a:gd name="T48" fmla="*/ 2 w 46"/>
                  <a:gd name="T49" fmla="*/ 13 h 33"/>
                  <a:gd name="T50" fmla="*/ 3 w 46"/>
                  <a:gd name="T51" fmla="*/ 15 h 33"/>
                  <a:gd name="T52" fmla="*/ 3 w 46"/>
                  <a:gd name="T53" fmla="*/ 16 h 33"/>
                  <a:gd name="T54" fmla="*/ 4 w 46"/>
                  <a:gd name="T55" fmla="*/ 17 h 33"/>
                  <a:gd name="T56" fmla="*/ 5 w 46"/>
                  <a:gd name="T57" fmla="*/ 18 h 33"/>
                  <a:gd name="T58" fmla="*/ 6 w 46"/>
                  <a:gd name="T59" fmla="*/ 18 h 33"/>
                  <a:gd name="T60" fmla="*/ 7 w 46"/>
                  <a:gd name="T61" fmla="*/ 19 h 33"/>
                  <a:gd name="T62" fmla="*/ 8 w 46"/>
                  <a:gd name="T63" fmla="*/ 20 h 33"/>
                  <a:gd name="T64" fmla="*/ 9 w 46"/>
                  <a:gd name="T65" fmla="*/ 21 h 33"/>
                  <a:gd name="T66" fmla="*/ 11 w 46"/>
                  <a:gd name="T67" fmla="*/ 21 h 33"/>
                  <a:gd name="T68" fmla="*/ 13 w 46"/>
                  <a:gd name="T69" fmla="*/ 22 h 33"/>
                  <a:gd name="T70" fmla="*/ 16 w 46"/>
                  <a:gd name="T71" fmla="*/ 24 h 33"/>
                  <a:gd name="T72" fmla="*/ 19 w 46"/>
                  <a:gd name="T73" fmla="*/ 25 h 33"/>
                  <a:gd name="T74" fmla="*/ 22 w 46"/>
                  <a:gd name="T75" fmla="*/ 26 h 33"/>
                  <a:gd name="T76" fmla="*/ 26 w 46"/>
                  <a:gd name="T77" fmla="*/ 28 h 33"/>
                  <a:gd name="T78" fmla="*/ 29 w 46"/>
                  <a:gd name="T79" fmla="*/ 30 h 33"/>
                  <a:gd name="T80" fmla="*/ 33 w 46"/>
                  <a:gd name="T81" fmla="*/ 31 h 33"/>
                  <a:gd name="T82" fmla="*/ 36 w 46"/>
                  <a:gd name="T83" fmla="*/ 33 h 33"/>
                  <a:gd name="T84" fmla="*/ 46 w 46"/>
                  <a:gd name="T85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33">
                    <a:moveTo>
                      <a:pt x="46" y="12"/>
                    </a:moveTo>
                    <a:lnTo>
                      <a:pt x="43" y="11"/>
                    </a:lnTo>
                    <a:lnTo>
                      <a:pt x="39" y="9"/>
                    </a:lnTo>
                    <a:lnTo>
                      <a:pt x="35" y="7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6" y="24"/>
                    </a:lnTo>
                    <a:lnTo>
                      <a:pt x="19" y="25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29" y="30"/>
                    </a:lnTo>
                    <a:lnTo>
                      <a:pt x="33" y="31"/>
                    </a:lnTo>
                    <a:lnTo>
                      <a:pt x="36" y="33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406"/>
            <p:cNvGrpSpPr>
              <a:grpSpLocks/>
            </p:cNvGrpSpPr>
            <p:nvPr/>
          </p:nvGrpSpPr>
          <p:grpSpPr bwMode="auto">
            <a:xfrm>
              <a:off x="2204" y="770"/>
              <a:ext cx="3753" cy="3544"/>
              <a:chOff x="2204" y="770"/>
              <a:chExt cx="3753" cy="3544"/>
            </a:xfrm>
          </p:grpSpPr>
          <p:sp>
            <p:nvSpPr>
              <p:cNvPr id="55" name="Freeform 206"/>
              <p:cNvSpPr>
                <a:spLocks/>
              </p:cNvSpPr>
              <p:nvPr/>
            </p:nvSpPr>
            <p:spPr bwMode="auto">
              <a:xfrm>
                <a:off x="5628" y="2647"/>
                <a:ext cx="49" cy="47"/>
              </a:xfrm>
              <a:custGeom>
                <a:avLst/>
                <a:gdLst>
                  <a:gd name="T0" fmla="*/ 49 w 49"/>
                  <a:gd name="T1" fmla="*/ 31 h 47"/>
                  <a:gd name="T2" fmla="*/ 48 w 49"/>
                  <a:gd name="T3" fmla="*/ 30 h 47"/>
                  <a:gd name="T4" fmla="*/ 45 w 49"/>
                  <a:gd name="T5" fmla="*/ 27 h 47"/>
                  <a:gd name="T6" fmla="*/ 41 w 49"/>
                  <a:gd name="T7" fmla="*/ 24 h 47"/>
                  <a:gd name="T8" fmla="*/ 38 w 49"/>
                  <a:gd name="T9" fmla="*/ 21 h 47"/>
                  <a:gd name="T10" fmla="*/ 36 w 49"/>
                  <a:gd name="T11" fmla="*/ 19 h 47"/>
                  <a:gd name="T12" fmla="*/ 35 w 49"/>
                  <a:gd name="T13" fmla="*/ 18 h 47"/>
                  <a:gd name="T14" fmla="*/ 33 w 49"/>
                  <a:gd name="T15" fmla="*/ 16 h 47"/>
                  <a:gd name="T16" fmla="*/ 31 w 49"/>
                  <a:gd name="T17" fmla="*/ 15 h 47"/>
                  <a:gd name="T18" fmla="*/ 30 w 49"/>
                  <a:gd name="T19" fmla="*/ 13 h 47"/>
                  <a:gd name="T20" fmla="*/ 28 w 49"/>
                  <a:gd name="T21" fmla="*/ 12 h 47"/>
                  <a:gd name="T22" fmla="*/ 26 w 49"/>
                  <a:gd name="T23" fmla="*/ 10 h 47"/>
                  <a:gd name="T24" fmla="*/ 24 w 49"/>
                  <a:gd name="T25" fmla="*/ 9 h 47"/>
                  <a:gd name="T26" fmla="*/ 22 w 49"/>
                  <a:gd name="T27" fmla="*/ 7 h 47"/>
                  <a:gd name="T28" fmla="*/ 20 w 49"/>
                  <a:gd name="T29" fmla="*/ 6 h 47"/>
                  <a:gd name="T30" fmla="*/ 19 w 49"/>
                  <a:gd name="T31" fmla="*/ 5 h 47"/>
                  <a:gd name="T32" fmla="*/ 17 w 49"/>
                  <a:gd name="T33" fmla="*/ 3 h 47"/>
                  <a:gd name="T34" fmla="*/ 15 w 49"/>
                  <a:gd name="T35" fmla="*/ 2 h 47"/>
                  <a:gd name="T36" fmla="*/ 13 w 49"/>
                  <a:gd name="T37" fmla="*/ 1 h 47"/>
                  <a:gd name="T38" fmla="*/ 12 w 49"/>
                  <a:gd name="T39" fmla="*/ 0 h 47"/>
                  <a:gd name="T40" fmla="*/ 0 w 49"/>
                  <a:gd name="T41" fmla="*/ 20 h 47"/>
                  <a:gd name="T42" fmla="*/ 0 w 49"/>
                  <a:gd name="T43" fmla="*/ 20 h 47"/>
                  <a:gd name="T44" fmla="*/ 2 w 49"/>
                  <a:gd name="T45" fmla="*/ 21 h 47"/>
                  <a:gd name="T46" fmla="*/ 4 w 49"/>
                  <a:gd name="T47" fmla="*/ 22 h 47"/>
                  <a:gd name="T48" fmla="*/ 5 w 49"/>
                  <a:gd name="T49" fmla="*/ 23 h 47"/>
                  <a:gd name="T50" fmla="*/ 7 w 49"/>
                  <a:gd name="T51" fmla="*/ 24 h 47"/>
                  <a:gd name="T52" fmla="*/ 9 w 49"/>
                  <a:gd name="T53" fmla="*/ 25 h 47"/>
                  <a:gd name="T54" fmla="*/ 10 w 49"/>
                  <a:gd name="T55" fmla="*/ 27 h 47"/>
                  <a:gd name="T56" fmla="*/ 12 w 49"/>
                  <a:gd name="T57" fmla="*/ 28 h 47"/>
                  <a:gd name="T58" fmla="*/ 13 w 49"/>
                  <a:gd name="T59" fmla="*/ 29 h 47"/>
                  <a:gd name="T60" fmla="*/ 15 w 49"/>
                  <a:gd name="T61" fmla="*/ 30 h 47"/>
                  <a:gd name="T62" fmla="*/ 17 w 49"/>
                  <a:gd name="T63" fmla="*/ 32 h 47"/>
                  <a:gd name="T64" fmla="*/ 18 w 49"/>
                  <a:gd name="T65" fmla="*/ 33 h 47"/>
                  <a:gd name="T66" fmla="*/ 20 w 49"/>
                  <a:gd name="T67" fmla="*/ 35 h 47"/>
                  <a:gd name="T68" fmla="*/ 21 w 49"/>
                  <a:gd name="T69" fmla="*/ 36 h 47"/>
                  <a:gd name="T70" fmla="*/ 23 w 49"/>
                  <a:gd name="T71" fmla="*/ 37 h 47"/>
                  <a:gd name="T72" fmla="*/ 26 w 49"/>
                  <a:gd name="T73" fmla="*/ 40 h 47"/>
                  <a:gd name="T74" fmla="*/ 29 w 49"/>
                  <a:gd name="T75" fmla="*/ 43 h 47"/>
                  <a:gd name="T76" fmla="*/ 32 w 49"/>
                  <a:gd name="T77" fmla="*/ 46 h 47"/>
                  <a:gd name="T78" fmla="*/ 33 w 49"/>
                  <a:gd name="T79" fmla="*/ 47 h 47"/>
                  <a:gd name="T80" fmla="*/ 49 w 49"/>
                  <a:gd name="T8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47">
                    <a:moveTo>
                      <a:pt x="49" y="31"/>
                    </a:moveTo>
                    <a:lnTo>
                      <a:pt x="48" y="30"/>
                    </a:lnTo>
                    <a:lnTo>
                      <a:pt x="45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10" y="27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1" y="36"/>
                    </a:lnTo>
                    <a:lnTo>
                      <a:pt x="23" y="37"/>
                    </a:lnTo>
                    <a:lnTo>
                      <a:pt x="26" y="40"/>
                    </a:lnTo>
                    <a:lnTo>
                      <a:pt x="29" y="43"/>
                    </a:lnTo>
                    <a:lnTo>
                      <a:pt x="32" y="46"/>
                    </a:lnTo>
                    <a:lnTo>
                      <a:pt x="33" y="47"/>
                    </a:lnTo>
                    <a:lnTo>
                      <a:pt x="49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07"/>
              <p:cNvSpPr>
                <a:spLocks/>
              </p:cNvSpPr>
              <p:nvPr/>
            </p:nvSpPr>
            <p:spPr bwMode="auto">
              <a:xfrm>
                <a:off x="5677" y="2694"/>
                <a:ext cx="49" cy="47"/>
              </a:xfrm>
              <a:custGeom>
                <a:avLst/>
                <a:gdLst>
                  <a:gd name="T0" fmla="*/ 49 w 49"/>
                  <a:gd name="T1" fmla="*/ 29 h 47"/>
                  <a:gd name="T2" fmla="*/ 46 w 49"/>
                  <a:gd name="T3" fmla="*/ 27 h 47"/>
                  <a:gd name="T4" fmla="*/ 43 w 49"/>
                  <a:gd name="T5" fmla="*/ 25 h 47"/>
                  <a:gd name="T6" fmla="*/ 40 w 49"/>
                  <a:gd name="T7" fmla="*/ 22 h 47"/>
                  <a:gd name="T8" fmla="*/ 36 w 49"/>
                  <a:gd name="T9" fmla="*/ 19 h 47"/>
                  <a:gd name="T10" fmla="*/ 33 w 49"/>
                  <a:gd name="T11" fmla="*/ 16 h 47"/>
                  <a:gd name="T12" fmla="*/ 30 w 49"/>
                  <a:gd name="T13" fmla="*/ 13 h 47"/>
                  <a:gd name="T14" fmla="*/ 27 w 49"/>
                  <a:gd name="T15" fmla="*/ 10 h 47"/>
                  <a:gd name="T16" fmla="*/ 23 w 49"/>
                  <a:gd name="T17" fmla="*/ 7 h 47"/>
                  <a:gd name="T18" fmla="*/ 20 w 49"/>
                  <a:gd name="T19" fmla="*/ 4 h 47"/>
                  <a:gd name="T20" fmla="*/ 17 w 49"/>
                  <a:gd name="T21" fmla="*/ 1 h 47"/>
                  <a:gd name="T22" fmla="*/ 16 w 49"/>
                  <a:gd name="T23" fmla="*/ 0 h 47"/>
                  <a:gd name="T24" fmla="*/ 0 w 49"/>
                  <a:gd name="T25" fmla="*/ 16 h 47"/>
                  <a:gd name="T26" fmla="*/ 1 w 49"/>
                  <a:gd name="T27" fmla="*/ 18 h 47"/>
                  <a:gd name="T28" fmla="*/ 4 w 49"/>
                  <a:gd name="T29" fmla="*/ 20 h 47"/>
                  <a:gd name="T30" fmla="*/ 8 w 49"/>
                  <a:gd name="T31" fmla="*/ 24 h 47"/>
                  <a:gd name="T32" fmla="*/ 11 w 49"/>
                  <a:gd name="T33" fmla="*/ 27 h 47"/>
                  <a:gd name="T34" fmla="*/ 15 w 49"/>
                  <a:gd name="T35" fmla="*/ 30 h 47"/>
                  <a:gd name="T36" fmla="*/ 18 w 49"/>
                  <a:gd name="T37" fmla="*/ 33 h 47"/>
                  <a:gd name="T38" fmla="*/ 21 w 49"/>
                  <a:gd name="T39" fmla="*/ 36 h 47"/>
                  <a:gd name="T40" fmla="*/ 25 w 49"/>
                  <a:gd name="T41" fmla="*/ 39 h 47"/>
                  <a:gd name="T42" fmla="*/ 28 w 49"/>
                  <a:gd name="T43" fmla="*/ 42 h 47"/>
                  <a:gd name="T44" fmla="*/ 32 w 49"/>
                  <a:gd name="T45" fmla="*/ 45 h 47"/>
                  <a:gd name="T46" fmla="*/ 35 w 49"/>
                  <a:gd name="T47" fmla="*/ 47 h 47"/>
                  <a:gd name="T48" fmla="*/ 49 w 49"/>
                  <a:gd name="T49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7">
                    <a:moveTo>
                      <a:pt x="49" y="29"/>
                    </a:moveTo>
                    <a:lnTo>
                      <a:pt x="46" y="27"/>
                    </a:lnTo>
                    <a:lnTo>
                      <a:pt x="43" y="25"/>
                    </a:lnTo>
                    <a:lnTo>
                      <a:pt x="40" y="22"/>
                    </a:lnTo>
                    <a:lnTo>
                      <a:pt x="36" y="19"/>
                    </a:lnTo>
                    <a:lnTo>
                      <a:pt x="33" y="16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5" y="30"/>
                    </a:lnTo>
                    <a:lnTo>
                      <a:pt x="18" y="33"/>
                    </a:lnTo>
                    <a:lnTo>
                      <a:pt x="21" y="36"/>
                    </a:lnTo>
                    <a:lnTo>
                      <a:pt x="25" y="39"/>
                    </a:lnTo>
                    <a:lnTo>
                      <a:pt x="28" y="42"/>
                    </a:lnTo>
                    <a:lnTo>
                      <a:pt x="32" y="45"/>
                    </a:lnTo>
                    <a:lnTo>
                      <a:pt x="35" y="47"/>
                    </a:ln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8"/>
              <p:cNvSpPr>
                <a:spLocks/>
              </p:cNvSpPr>
              <p:nvPr/>
            </p:nvSpPr>
            <p:spPr bwMode="auto">
              <a:xfrm>
                <a:off x="5731" y="2736"/>
                <a:ext cx="14" cy="20"/>
              </a:xfrm>
              <a:custGeom>
                <a:avLst/>
                <a:gdLst>
                  <a:gd name="T0" fmla="*/ 14 w 14"/>
                  <a:gd name="T1" fmla="*/ 1 h 20"/>
                  <a:gd name="T2" fmla="*/ 14 w 14"/>
                  <a:gd name="T3" fmla="*/ 1 h 20"/>
                  <a:gd name="T4" fmla="*/ 13 w 14"/>
                  <a:gd name="T5" fmla="*/ 0 h 20"/>
                  <a:gd name="T6" fmla="*/ 0 w 14"/>
                  <a:gd name="T7" fmla="*/ 19 h 20"/>
                  <a:gd name="T8" fmla="*/ 2 w 14"/>
                  <a:gd name="T9" fmla="*/ 20 h 20"/>
                  <a:gd name="T10" fmla="*/ 2 w 14"/>
                  <a:gd name="T11" fmla="*/ 20 h 20"/>
                  <a:gd name="T12" fmla="*/ 14 w 14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14" y="1"/>
                    </a:moveTo>
                    <a:lnTo>
                      <a:pt x="14" y="1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09"/>
              <p:cNvSpPr>
                <a:spLocks/>
              </p:cNvSpPr>
              <p:nvPr/>
            </p:nvSpPr>
            <p:spPr bwMode="auto">
              <a:xfrm>
                <a:off x="5733" y="2737"/>
                <a:ext cx="49" cy="41"/>
              </a:xfrm>
              <a:custGeom>
                <a:avLst/>
                <a:gdLst>
                  <a:gd name="T0" fmla="*/ 49 w 49"/>
                  <a:gd name="T1" fmla="*/ 21 h 41"/>
                  <a:gd name="T2" fmla="*/ 47 w 49"/>
                  <a:gd name="T3" fmla="*/ 20 h 41"/>
                  <a:gd name="T4" fmla="*/ 43 w 49"/>
                  <a:gd name="T5" fmla="*/ 17 h 41"/>
                  <a:gd name="T6" fmla="*/ 39 w 49"/>
                  <a:gd name="T7" fmla="*/ 15 h 41"/>
                  <a:gd name="T8" fmla="*/ 35 w 49"/>
                  <a:gd name="T9" fmla="*/ 13 h 41"/>
                  <a:gd name="T10" fmla="*/ 31 w 49"/>
                  <a:gd name="T11" fmla="*/ 11 h 41"/>
                  <a:gd name="T12" fmla="*/ 27 w 49"/>
                  <a:gd name="T13" fmla="*/ 9 h 41"/>
                  <a:gd name="T14" fmla="*/ 23 w 49"/>
                  <a:gd name="T15" fmla="*/ 7 h 41"/>
                  <a:gd name="T16" fmla="*/ 19 w 49"/>
                  <a:gd name="T17" fmla="*/ 4 h 41"/>
                  <a:gd name="T18" fmla="*/ 17 w 49"/>
                  <a:gd name="T19" fmla="*/ 3 h 41"/>
                  <a:gd name="T20" fmla="*/ 16 w 49"/>
                  <a:gd name="T21" fmla="*/ 2 h 41"/>
                  <a:gd name="T22" fmla="*/ 14 w 49"/>
                  <a:gd name="T23" fmla="*/ 1 h 41"/>
                  <a:gd name="T24" fmla="*/ 12 w 49"/>
                  <a:gd name="T25" fmla="*/ 0 h 41"/>
                  <a:gd name="T26" fmla="*/ 0 w 49"/>
                  <a:gd name="T27" fmla="*/ 19 h 41"/>
                  <a:gd name="T28" fmla="*/ 2 w 49"/>
                  <a:gd name="T29" fmla="*/ 20 h 41"/>
                  <a:gd name="T30" fmla="*/ 4 w 49"/>
                  <a:gd name="T31" fmla="*/ 21 h 41"/>
                  <a:gd name="T32" fmla="*/ 6 w 49"/>
                  <a:gd name="T33" fmla="*/ 23 h 41"/>
                  <a:gd name="T34" fmla="*/ 8 w 49"/>
                  <a:gd name="T35" fmla="*/ 24 h 41"/>
                  <a:gd name="T36" fmla="*/ 12 w 49"/>
                  <a:gd name="T37" fmla="*/ 26 h 41"/>
                  <a:gd name="T38" fmla="*/ 16 w 49"/>
                  <a:gd name="T39" fmla="*/ 29 h 41"/>
                  <a:gd name="T40" fmla="*/ 20 w 49"/>
                  <a:gd name="T41" fmla="*/ 31 h 41"/>
                  <a:gd name="T42" fmla="*/ 24 w 49"/>
                  <a:gd name="T43" fmla="*/ 33 h 41"/>
                  <a:gd name="T44" fmla="*/ 29 w 49"/>
                  <a:gd name="T45" fmla="*/ 35 h 41"/>
                  <a:gd name="T46" fmla="*/ 33 w 49"/>
                  <a:gd name="T47" fmla="*/ 38 h 41"/>
                  <a:gd name="T48" fmla="*/ 37 w 49"/>
                  <a:gd name="T49" fmla="*/ 40 h 41"/>
                  <a:gd name="T50" fmla="*/ 39 w 49"/>
                  <a:gd name="T51" fmla="*/ 41 h 41"/>
                  <a:gd name="T52" fmla="*/ 49 w 49"/>
                  <a:gd name="T53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41">
                    <a:moveTo>
                      <a:pt x="49" y="21"/>
                    </a:moveTo>
                    <a:lnTo>
                      <a:pt x="47" y="20"/>
                    </a:lnTo>
                    <a:lnTo>
                      <a:pt x="43" y="17"/>
                    </a:lnTo>
                    <a:lnTo>
                      <a:pt x="39" y="15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6" y="29"/>
                    </a:lnTo>
                    <a:lnTo>
                      <a:pt x="20" y="31"/>
                    </a:lnTo>
                    <a:lnTo>
                      <a:pt x="24" y="33"/>
                    </a:lnTo>
                    <a:lnTo>
                      <a:pt x="29" y="35"/>
                    </a:lnTo>
                    <a:lnTo>
                      <a:pt x="33" y="38"/>
                    </a:lnTo>
                    <a:lnTo>
                      <a:pt x="37" y="40"/>
                    </a:lnTo>
                    <a:lnTo>
                      <a:pt x="39" y="41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10"/>
              <p:cNvSpPr>
                <a:spLocks/>
              </p:cNvSpPr>
              <p:nvPr/>
            </p:nvSpPr>
            <p:spPr bwMode="auto">
              <a:xfrm>
                <a:off x="5792" y="2768"/>
                <a:ext cx="15" cy="23"/>
              </a:xfrm>
              <a:custGeom>
                <a:avLst/>
                <a:gdLst>
                  <a:gd name="T0" fmla="*/ 15 w 15"/>
                  <a:gd name="T1" fmla="*/ 3 h 23"/>
                  <a:gd name="T2" fmla="*/ 15 w 15"/>
                  <a:gd name="T3" fmla="*/ 3 h 23"/>
                  <a:gd name="T4" fmla="*/ 12 w 15"/>
                  <a:gd name="T5" fmla="*/ 1 h 23"/>
                  <a:gd name="T6" fmla="*/ 10 w 15"/>
                  <a:gd name="T7" fmla="*/ 0 h 23"/>
                  <a:gd name="T8" fmla="*/ 0 w 15"/>
                  <a:gd name="T9" fmla="*/ 20 h 23"/>
                  <a:gd name="T10" fmla="*/ 1 w 15"/>
                  <a:gd name="T11" fmla="*/ 21 h 23"/>
                  <a:gd name="T12" fmla="*/ 4 w 15"/>
                  <a:gd name="T13" fmla="*/ 23 h 23"/>
                  <a:gd name="T14" fmla="*/ 4 w 15"/>
                  <a:gd name="T15" fmla="*/ 23 h 23"/>
                  <a:gd name="T16" fmla="*/ 15 w 15"/>
                  <a:gd name="T1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3">
                    <a:moveTo>
                      <a:pt x="15" y="3"/>
                    </a:moveTo>
                    <a:lnTo>
                      <a:pt x="15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11"/>
              <p:cNvSpPr>
                <a:spLocks/>
              </p:cNvSpPr>
              <p:nvPr/>
            </p:nvSpPr>
            <p:spPr bwMode="auto">
              <a:xfrm>
                <a:off x="5796" y="2771"/>
                <a:ext cx="46" cy="41"/>
              </a:xfrm>
              <a:custGeom>
                <a:avLst/>
                <a:gdLst>
                  <a:gd name="T0" fmla="*/ 46 w 46"/>
                  <a:gd name="T1" fmla="*/ 24 h 41"/>
                  <a:gd name="T2" fmla="*/ 45 w 46"/>
                  <a:gd name="T3" fmla="*/ 23 h 41"/>
                  <a:gd name="T4" fmla="*/ 44 w 46"/>
                  <a:gd name="T5" fmla="*/ 22 h 41"/>
                  <a:gd name="T6" fmla="*/ 42 w 46"/>
                  <a:gd name="T7" fmla="*/ 20 h 41"/>
                  <a:gd name="T8" fmla="*/ 40 w 46"/>
                  <a:gd name="T9" fmla="*/ 19 h 41"/>
                  <a:gd name="T10" fmla="*/ 39 w 46"/>
                  <a:gd name="T11" fmla="*/ 18 h 41"/>
                  <a:gd name="T12" fmla="*/ 37 w 46"/>
                  <a:gd name="T13" fmla="*/ 16 h 41"/>
                  <a:gd name="T14" fmla="*/ 36 w 46"/>
                  <a:gd name="T15" fmla="*/ 15 h 41"/>
                  <a:gd name="T16" fmla="*/ 34 w 46"/>
                  <a:gd name="T17" fmla="*/ 14 h 41"/>
                  <a:gd name="T18" fmla="*/ 32 w 46"/>
                  <a:gd name="T19" fmla="*/ 13 h 41"/>
                  <a:gd name="T20" fmla="*/ 31 w 46"/>
                  <a:gd name="T21" fmla="*/ 12 h 41"/>
                  <a:gd name="T22" fmla="*/ 29 w 46"/>
                  <a:gd name="T23" fmla="*/ 11 h 41"/>
                  <a:gd name="T24" fmla="*/ 27 w 46"/>
                  <a:gd name="T25" fmla="*/ 10 h 41"/>
                  <a:gd name="T26" fmla="*/ 26 w 46"/>
                  <a:gd name="T27" fmla="*/ 8 h 41"/>
                  <a:gd name="T28" fmla="*/ 22 w 46"/>
                  <a:gd name="T29" fmla="*/ 6 h 41"/>
                  <a:gd name="T30" fmla="*/ 19 w 46"/>
                  <a:gd name="T31" fmla="*/ 4 h 41"/>
                  <a:gd name="T32" fmla="*/ 15 w 46"/>
                  <a:gd name="T33" fmla="*/ 2 h 41"/>
                  <a:gd name="T34" fmla="*/ 11 w 46"/>
                  <a:gd name="T35" fmla="*/ 0 h 41"/>
                  <a:gd name="T36" fmla="*/ 0 w 46"/>
                  <a:gd name="T37" fmla="*/ 20 h 41"/>
                  <a:gd name="T38" fmla="*/ 4 w 46"/>
                  <a:gd name="T39" fmla="*/ 22 h 41"/>
                  <a:gd name="T40" fmla="*/ 7 w 46"/>
                  <a:gd name="T41" fmla="*/ 24 h 41"/>
                  <a:gd name="T42" fmla="*/ 10 w 46"/>
                  <a:gd name="T43" fmla="*/ 26 h 41"/>
                  <a:gd name="T44" fmla="*/ 13 w 46"/>
                  <a:gd name="T45" fmla="*/ 28 h 41"/>
                  <a:gd name="T46" fmla="*/ 15 w 46"/>
                  <a:gd name="T47" fmla="*/ 28 h 41"/>
                  <a:gd name="T48" fmla="*/ 16 w 46"/>
                  <a:gd name="T49" fmla="*/ 29 h 41"/>
                  <a:gd name="T50" fmla="*/ 18 w 46"/>
                  <a:gd name="T51" fmla="*/ 31 h 41"/>
                  <a:gd name="T52" fmla="*/ 19 w 46"/>
                  <a:gd name="T53" fmla="*/ 31 h 41"/>
                  <a:gd name="T54" fmla="*/ 21 w 46"/>
                  <a:gd name="T55" fmla="*/ 33 h 41"/>
                  <a:gd name="T56" fmla="*/ 22 w 46"/>
                  <a:gd name="T57" fmla="*/ 33 h 41"/>
                  <a:gd name="T58" fmla="*/ 23 w 46"/>
                  <a:gd name="T59" fmla="*/ 35 h 41"/>
                  <a:gd name="T60" fmla="*/ 25 w 46"/>
                  <a:gd name="T61" fmla="*/ 36 h 41"/>
                  <a:gd name="T62" fmla="*/ 26 w 46"/>
                  <a:gd name="T63" fmla="*/ 37 h 41"/>
                  <a:gd name="T64" fmla="*/ 27 w 46"/>
                  <a:gd name="T65" fmla="*/ 38 h 41"/>
                  <a:gd name="T66" fmla="*/ 29 w 46"/>
                  <a:gd name="T67" fmla="*/ 39 h 41"/>
                  <a:gd name="T68" fmla="*/ 30 w 46"/>
                  <a:gd name="T69" fmla="*/ 40 h 41"/>
                  <a:gd name="T70" fmla="*/ 31 w 46"/>
                  <a:gd name="T71" fmla="*/ 41 h 41"/>
                  <a:gd name="T72" fmla="*/ 46 w 46"/>
                  <a:gd name="T73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41">
                    <a:moveTo>
                      <a:pt x="46" y="24"/>
                    </a:moveTo>
                    <a:lnTo>
                      <a:pt x="45" y="23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4" y="14"/>
                    </a:lnTo>
                    <a:lnTo>
                      <a:pt x="32" y="13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7" y="24"/>
                    </a:lnTo>
                    <a:lnTo>
                      <a:pt x="10" y="26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3" y="35"/>
                    </a:lnTo>
                    <a:lnTo>
                      <a:pt x="25" y="36"/>
                    </a:lnTo>
                    <a:lnTo>
                      <a:pt x="26" y="37"/>
                    </a:lnTo>
                    <a:lnTo>
                      <a:pt x="27" y="38"/>
                    </a:lnTo>
                    <a:lnTo>
                      <a:pt x="29" y="39"/>
                    </a:lnTo>
                    <a:lnTo>
                      <a:pt x="30" y="40"/>
                    </a:lnTo>
                    <a:lnTo>
                      <a:pt x="31" y="41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12"/>
              <p:cNvSpPr>
                <a:spLocks/>
              </p:cNvSpPr>
              <p:nvPr/>
            </p:nvSpPr>
            <p:spPr bwMode="auto">
              <a:xfrm>
                <a:off x="5842" y="2812"/>
                <a:ext cx="44" cy="51"/>
              </a:xfrm>
              <a:custGeom>
                <a:avLst/>
                <a:gdLst>
                  <a:gd name="T0" fmla="*/ 44 w 44"/>
                  <a:gd name="T1" fmla="*/ 39 h 51"/>
                  <a:gd name="T2" fmla="*/ 42 w 44"/>
                  <a:gd name="T3" fmla="*/ 36 h 51"/>
                  <a:gd name="T4" fmla="*/ 40 w 44"/>
                  <a:gd name="T5" fmla="*/ 31 h 51"/>
                  <a:gd name="T6" fmla="*/ 37 w 44"/>
                  <a:gd name="T7" fmla="*/ 27 h 51"/>
                  <a:gd name="T8" fmla="*/ 34 w 44"/>
                  <a:gd name="T9" fmla="*/ 23 h 51"/>
                  <a:gd name="T10" fmla="*/ 31 w 44"/>
                  <a:gd name="T11" fmla="*/ 19 h 51"/>
                  <a:gd name="T12" fmla="*/ 28 w 44"/>
                  <a:gd name="T13" fmla="*/ 15 h 51"/>
                  <a:gd name="T14" fmla="*/ 27 w 44"/>
                  <a:gd name="T15" fmla="*/ 13 h 51"/>
                  <a:gd name="T16" fmla="*/ 26 w 44"/>
                  <a:gd name="T17" fmla="*/ 11 h 51"/>
                  <a:gd name="T18" fmla="*/ 24 w 44"/>
                  <a:gd name="T19" fmla="*/ 9 h 51"/>
                  <a:gd name="T20" fmla="*/ 23 w 44"/>
                  <a:gd name="T21" fmla="*/ 7 h 51"/>
                  <a:gd name="T22" fmla="*/ 21 w 44"/>
                  <a:gd name="T23" fmla="*/ 5 h 51"/>
                  <a:gd name="T24" fmla="*/ 20 w 44"/>
                  <a:gd name="T25" fmla="*/ 4 h 51"/>
                  <a:gd name="T26" fmla="*/ 18 w 44"/>
                  <a:gd name="T27" fmla="*/ 2 h 51"/>
                  <a:gd name="T28" fmla="*/ 17 w 44"/>
                  <a:gd name="T29" fmla="*/ 0 h 51"/>
                  <a:gd name="T30" fmla="*/ 0 w 44"/>
                  <a:gd name="T31" fmla="*/ 15 h 51"/>
                  <a:gd name="T32" fmla="*/ 1 w 44"/>
                  <a:gd name="T33" fmla="*/ 17 h 51"/>
                  <a:gd name="T34" fmla="*/ 2 w 44"/>
                  <a:gd name="T35" fmla="*/ 18 h 51"/>
                  <a:gd name="T36" fmla="*/ 3 w 44"/>
                  <a:gd name="T37" fmla="*/ 20 h 51"/>
                  <a:gd name="T38" fmla="*/ 5 w 44"/>
                  <a:gd name="T39" fmla="*/ 21 h 51"/>
                  <a:gd name="T40" fmla="*/ 6 w 44"/>
                  <a:gd name="T41" fmla="*/ 23 h 51"/>
                  <a:gd name="T42" fmla="*/ 8 w 44"/>
                  <a:gd name="T43" fmla="*/ 25 h 51"/>
                  <a:gd name="T44" fmla="*/ 9 w 44"/>
                  <a:gd name="T45" fmla="*/ 27 h 51"/>
                  <a:gd name="T46" fmla="*/ 10 w 44"/>
                  <a:gd name="T47" fmla="*/ 28 h 51"/>
                  <a:gd name="T48" fmla="*/ 13 w 44"/>
                  <a:gd name="T49" fmla="*/ 32 h 51"/>
                  <a:gd name="T50" fmla="*/ 15 w 44"/>
                  <a:gd name="T51" fmla="*/ 36 h 51"/>
                  <a:gd name="T52" fmla="*/ 18 w 44"/>
                  <a:gd name="T53" fmla="*/ 40 h 51"/>
                  <a:gd name="T54" fmla="*/ 21 w 44"/>
                  <a:gd name="T55" fmla="*/ 44 h 51"/>
                  <a:gd name="T56" fmla="*/ 23 w 44"/>
                  <a:gd name="T57" fmla="*/ 48 h 51"/>
                  <a:gd name="T58" fmla="*/ 25 w 44"/>
                  <a:gd name="T59" fmla="*/ 51 h 51"/>
                  <a:gd name="T60" fmla="*/ 44 w 44"/>
                  <a:gd name="T6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1">
                    <a:moveTo>
                      <a:pt x="44" y="39"/>
                    </a:moveTo>
                    <a:lnTo>
                      <a:pt x="42" y="36"/>
                    </a:lnTo>
                    <a:lnTo>
                      <a:pt x="40" y="31"/>
                    </a:lnTo>
                    <a:lnTo>
                      <a:pt x="37" y="27"/>
                    </a:lnTo>
                    <a:lnTo>
                      <a:pt x="34" y="23"/>
                    </a:lnTo>
                    <a:lnTo>
                      <a:pt x="31" y="19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3" y="32"/>
                    </a:lnTo>
                    <a:lnTo>
                      <a:pt x="15" y="36"/>
                    </a:lnTo>
                    <a:lnTo>
                      <a:pt x="18" y="40"/>
                    </a:lnTo>
                    <a:lnTo>
                      <a:pt x="21" y="44"/>
                    </a:lnTo>
                    <a:lnTo>
                      <a:pt x="23" y="48"/>
                    </a:lnTo>
                    <a:lnTo>
                      <a:pt x="25" y="51"/>
                    </a:lnTo>
                    <a:lnTo>
                      <a:pt x="44" y="3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3"/>
              <p:cNvSpPr>
                <a:spLocks/>
              </p:cNvSpPr>
              <p:nvPr/>
            </p:nvSpPr>
            <p:spPr bwMode="auto">
              <a:xfrm>
                <a:off x="5879" y="2871"/>
                <a:ext cx="25" cy="20"/>
              </a:xfrm>
              <a:custGeom>
                <a:avLst/>
                <a:gdLst>
                  <a:gd name="T0" fmla="*/ 25 w 25"/>
                  <a:gd name="T1" fmla="*/ 8 h 20"/>
                  <a:gd name="T2" fmla="*/ 25 w 25"/>
                  <a:gd name="T3" fmla="*/ 8 h 20"/>
                  <a:gd name="T4" fmla="*/ 22 w 25"/>
                  <a:gd name="T5" fmla="*/ 4 h 20"/>
                  <a:gd name="T6" fmla="*/ 19 w 25"/>
                  <a:gd name="T7" fmla="*/ 0 h 20"/>
                  <a:gd name="T8" fmla="*/ 0 w 25"/>
                  <a:gd name="T9" fmla="*/ 11 h 20"/>
                  <a:gd name="T10" fmla="*/ 2 w 25"/>
                  <a:gd name="T11" fmla="*/ 15 h 20"/>
                  <a:gd name="T12" fmla="*/ 5 w 25"/>
                  <a:gd name="T13" fmla="*/ 20 h 20"/>
                  <a:gd name="T14" fmla="*/ 5 w 25"/>
                  <a:gd name="T15" fmla="*/ 20 h 20"/>
                  <a:gd name="T16" fmla="*/ 25 w 25"/>
                  <a:gd name="T1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25" y="8"/>
                    </a:moveTo>
                    <a:lnTo>
                      <a:pt x="25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14"/>
              <p:cNvSpPr>
                <a:spLocks/>
              </p:cNvSpPr>
              <p:nvPr/>
            </p:nvSpPr>
            <p:spPr bwMode="auto">
              <a:xfrm>
                <a:off x="5884" y="2879"/>
                <a:ext cx="37" cy="42"/>
              </a:xfrm>
              <a:custGeom>
                <a:avLst/>
                <a:gdLst>
                  <a:gd name="T0" fmla="*/ 37 w 37"/>
                  <a:gd name="T1" fmla="*/ 31 h 42"/>
                  <a:gd name="T2" fmla="*/ 35 w 37"/>
                  <a:gd name="T3" fmla="*/ 28 h 42"/>
                  <a:gd name="T4" fmla="*/ 33 w 37"/>
                  <a:gd name="T5" fmla="*/ 23 h 42"/>
                  <a:gd name="T6" fmla="*/ 30 w 37"/>
                  <a:gd name="T7" fmla="*/ 19 h 42"/>
                  <a:gd name="T8" fmla="*/ 28 w 37"/>
                  <a:gd name="T9" fmla="*/ 14 h 42"/>
                  <a:gd name="T10" fmla="*/ 25 w 37"/>
                  <a:gd name="T11" fmla="*/ 10 h 42"/>
                  <a:gd name="T12" fmla="*/ 22 w 37"/>
                  <a:gd name="T13" fmla="*/ 5 h 42"/>
                  <a:gd name="T14" fmla="*/ 20 w 37"/>
                  <a:gd name="T15" fmla="*/ 0 h 42"/>
                  <a:gd name="T16" fmla="*/ 0 w 37"/>
                  <a:gd name="T17" fmla="*/ 12 h 42"/>
                  <a:gd name="T18" fmla="*/ 3 w 37"/>
                  <a:gd name="T19" fmla="*/ 16 h 42"/>
                  <a:gd name="T20" fmla="*/ 5 w 37"/>
                  <a:gd name="T21" fmla="*/ 21 h 42"/>
                  <a:gd name="T22" fmla="*/ 8 w 37"/>
                  <a:gd name="T23" fmla="*/ 25 h 42"/>
                  <a:gd name="T24" fmla="*/ 10 w 37"/>
                  <a:gd name="T25" fmla="*/ 30 h 42"/>
                  <a:gd name="T26" fmla="*/ 13 w 37"/>
                  <a:gd name="T27" fmla="*/ 35 h 42"/>
                  <a:gd name="T28" fmla="*/ 15 w 37"/>
                  <a:gd name="T29" fmla="*/ 39 h 42"/>
                  <a:gd name="T30" fmla="*/ 17 w 37"/>
                  <a:gd name="T31" fmla="*/ 42 h 42"/>
                  <a:gd name="T32" fmla="*/ 37 w 37"/>
                  <a:gd name="T3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2">
                    <a:moveTo>
                      <a:pt x="37" y="31"/>
                    </a:moveTo>
                    <a:lnTo>
                      <a:pt x="35" y="28"/>
                    </a:lnTo>
                    <a:lnTo>
                      <a:pt x="33" y="23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5" y="10"/>
                    </a:lnTo>
                    <a:lnTo>
                      <a:pt x="22" y="5"/>
                    </a:lnTo>
                    <a:lnTo>
                      <a:pt x="20" y="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5" y="21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13" y="35"/>
                    </a:lnTo>
                    <a:lnTo>
                      <a:pt x="15" y="39"/>
                    </a:lnTo>
                    <a:lnTo>
                      <a:pt x="17" y="42"/>
                    </a:lnTo>
                    <a:lnTo>
                      <a:pt x="37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15"/>
              <p:cNvSpPr>
                <a:spLocks/>
              </p:cNvSpPr>
              <p:nvPr/>
            </p:nvSpPr>
            <p:spPr bwMode="auto">
              <a:xfrm>
                <a:off x="5912" y="2930"/>
                <a:ext cx="30" cy="28"/>
              </a:xfrm>
              <a:custGeom>
                <a:avLst/>
                <a:gdLst>
                  <a:gd name="T0" fmla="*/ 30 w 30"/>
                  <a:gd name="T1" fmla="*/ 17 h 28"/>
                  <a:gd name="T2" fmla="*/ 30 w 30"/>
                  <a:gd name="T3" fmla="*/ 17 h 28"/>
                  <a:gd name="T4" fmla="*/ 28 w 30"/>
                  <a:gd name="T5" fmla="*/ 14 h 28"/>
                  <a:gd name="T6" fmla="*/ 26 w 30"/>
                  <a:gd name="T7" fmla="*/ 10 h 28"/>
                  <a:gd name="T8" fmla="*/ 24 w 30"/>
                  <a:gd name="T9" fmla="*/ 6 h 28"/>
                  <a:gd name="T10" fmla="*/ 21 w 30"/>
                  <a:gd name="T11" fmla="*/ 2 h 28"/>
                  <a:gd name="T12" fmla="*/ 20 w 30"/>
                  <a:gd name="T13" fmla="*/ 0 h 28"/>
                  <a:gd name="T14" fmla="*/ 0 w 30"/>
                  <a:gd name="T15" fmla="*/ 11 h 28"/>
                  <a:gd name="T16" fmla="*/ 2 w 30"/>
                  <a:gd name="T17" fmla="*/ 14 h 28"/>
                  <a:gd name="T18" fmla="*/ 4 w 30"/>
                  <a:gd name="T19" fmla="*/ 17 h 28"/>
                  <a:gd name="T20" fmla="*/ 6 w 30"/>
                  <a:gd name="T21" fmla="*/ 21 h 28"/>
                  <a:gd name="T22" fmla="*/ 8 w 30"/>
                  <a:gd name="T23" fmla="*/ 25 h 28"/>
                  <a:gd name="T24" fmla="*/ 10 w 30"/>
                  <a:gd name="T25" fmla="*/ 28 h 28"/>
                  <a:gd name="T26" fmla="*/ 10 w 30"/>
                  <a:gd name="T27" fmla="*/ 28 h 28"/>
                  <a:gd name="T28" fmla="*/ 30 w 30"/>
                  <a:gd name="T29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28"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16"/>
              <p:cNvSpPr>
                <a:spLocks/>
              </p:cNvSpPr>
              <p:nvPr/>
            </p:nvSpPr>
            <p:spPr bwMode="auto">
              <a:xfrm>
                <a:off x="5922" y="2947"/>
                <a:ext cx="32" cy="33"/>
              </a:xfrm>
              <a:custGeom>
                <a:avLst/>
                <a:gdLst>
                  <a:gd name="T0" fmla="*/ 32 w 32"/>
                  <a:gd name="T1" fmla="*/ 24 h 33"/>
                  <a:gd name="T2" fmla="*/ 31 w 32"/>
                  <a:gd name="T3" fmla="*/ 24 h 33"/>
                  <a:gd name="T4" fmla="*/ 30 w 32"/>
                  <a:gd name="T5" fmla="*/ 21 h 33"/>
                  <a:gd name="T6" fmla="*/ 29 w 32"/>
                  <a:gd name="T7" fmla="*/ 18 h 33"/>
                  <a:gd name="T8" fmla="*/ 27 w 32"/>
                  <a:gd name="T9" fmla="*/ 15 h 33"/>
                  <a:gd name="T10" fmla="*/ 26 w 32"/>
                  <a:gd name="T11" fmla="*/ 12 h 33"/>
                  <a:gd name="T12" fmla="*/ 25 w 32"/>
                  <a:gd name="T13" fmla="*/ 9 h 33"/>
                  <a:gd name="T14" fmla="*/ 23 w 32"/>
                  <a:gd name="T15" fmla="*/ 7 h 33"/>
                  <a:gd name="T16" fmla="*/ 21 w 32"/>
                  <a:gd name="T17" fmla="*/ 3 h 33"/>
                  <a:gd name="T18" fmla="*/ 20 w 32"/>
                  <a:gd name="T19" fmla="*/ 0 h 33"/>
                  <a:gd name="T20" fmla="*/ 0 w 32"/>
                  <a:gd name="T21" fmla="*/ 11 h 33"/>
                  <a:gd name="T22" fmla="*/ 1 w 32"/>
                  <a:gd name="T23" fmla="*/ 14 h 33"/>
                  <a:gd name="T24" fmla="*/ 3 w 32"/>
                  <a:gd name="T25" fmla="*/ 17 h 33"/>
                  <a:gd name="T26" fmla="*/ 5 w 32"/>
                  <a:gd name="T27" fmla="*/ 20 h 33"/>
                  <a:gd name="T28" fmla="*/ 6 w 32"/>
                  <a:gd name="T29" fmla="*/ 23 h 33"/>
                  <a:gd name="T30" fmla="*/ 7 w 32"/>
                  <a:gd name="T31" fmla="*/ 25 h 33"/>
                  <a:gd name="T32" fmla="*/ 8 w 32"/>
                  <a:gd name="T33" fmla="*/ 28 h 33"/>
                  <a:gd name="T34" fmla="*/ 10 w 32"/>
                  <a:gd name="T35" fmla="*/ 30 h 33"/>
                  <a:gd name="T36" fmla="*/ 10 w 32"/>
                  <a:gd name="T37" fmla="*/ 32 h 33"/>
                  <a:gd name="T38" fmla="*/ 11 w 32"/>
                  <a:gd name="T39" fmla="*/ 33 h 33"/>
                  <a:gd name="T40" fmla="*/ 32 w 32"/>
                  <a:gd name="T41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3">
                    <a:moveTo>
                      <a:pt x="32" y="24"/>
                    </a:moveTo>
                    <a:lnTo>
                      <a:pt x="31" y="24"/>
                    </a:lnTo>
                    <a:lnTo>
                      <a:pt x="30" y="21"/>
                    </a:lnTo>
                    <a:lnTo>
                      <a:pt x="29" y="18"/>
                    </a:lnTo>
                    <a:lnTo>
                      <a:pt x="27" y="15"/>
                    </a:lnTo>
                    <a:lnTo>
                      <a:pt x="26" y="12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7"/>
                    </a:lnTo>
                    <a:lnTo>
                      <a:pt x="5" y="20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17"/>
              <p:cNvSpPr>
                <a:spLocks/>
              </p:cNvSpPr>
              <p:nvPr/>
            </p:nvSpPr>
            <p:spPr bwMode="auto">
              <a:xfrm>
                <a:off x="5924" y="2996"/>
                <a:ext cx="33" cy="43"/>
              </a:xfrm>
              <a:custGeom>
                <a:avLst/>
                <a:gdLst>
                  <a:gd name="T0" fmla="*/ 23 w 33"/>
                  <a:gd name="T1" fmla="*/ 43 h 43"/>
                  <a:gd name="T2" fmla="*/ 23 w 33"/>
                  <a:gd name="T3" fmla="*/ 43 h 43"/>
                  <a:gd name="T4" fmla="*/ 23 w 33"/>
                  <a:gd name="T5" fmla="*/ 41 h 43"/>
                  <a:gd name="T6" fmla="*/ 24 w 33"/>
                  <a:gd name="T7" fmla="*/ 39 h 43"/>
                  <a:gd name="T8" fmla="*/ 24 w 33"/>
                  <a:gd name="T9" fmla="*/ 38 h 43"/>
                  <a:gd name="T10" fmla="*/ 24 w 33"/>
                  <a:gd name="T11" fmla="*/ 36 h 43"/>
                  <a:gd name="T12" fmla="*/ 25 w 33"/>
                  <a:gd name="T13" fmla="*/ 33 h 43"/>
                  <a:gd name="T14" fmla="*/ 26 w 33"/>
                  <a:gd name="T15" fmla="*/ 30 h 43"/>
                  <a:gd name="T16" fmla="*/ 27 w 33"/>
                  <a:gd name="T17" fmla="*/ 27 h 43"/>
                  <a:gd name="T18" fmla="*/ 28 w 33"/>
                  <a:gd name="T19" fmla="*/ 24 h 43"/>
                  <a:gd name="T20" fmla="*/ 28 w 33"/>
                  <a:gd name="T21" fmla="*/ 21 h 43"/>
                  <a:gd name="T22" fmla="*/ 29 w 33"/>
                  <a:gd name="T23" fmla="*/ 19 h 43"/>
                  <a:gd name="T24" fmla="*/ 30 w 33"/>
                  <a:gd name="T25" fmla="*/ 16 h 43"/>
                  <a:gd name="T26" fmla="*/ 31 w 33"/>
                  <a:gd name="T27" fmla="*/ 13 h 43"/>
                  <a:gd name="T28" fmla="*/ 32 w 33"/>
                  <a:gd name="T29" fmla="*/ 11 h 43"/>
                  <a:gd name="T30" fmla="*/ 32 w 33"/>
                  <a:gd name="T31" fmla="*/ 8 h 43"/>
                  <a:gd name="T32" fmla="*/ 33 w 33"/>
                  <a:gd name="T33" fmla="*/ 7 h 43"/>
                  <a:gd name="T34" fmla="*/ 33 w 33"/>
                  <a:gd name="T35" fmla="*/ 5 h 43"/>
                  <a:gd name="T36" fmla="*/ 33 w 33"/>
                  <a:gd name="T37" fmla="*/ 4 h 43"/>
                  <a:gd name="T38" fmla="*/ 11 w 33"/>
                  <a:gd name="T39" fmla="*/ 0 h 43"/>
                  <a:gd name="T40" fmla="*/ 10 w 33"/>
                  <a:gd name="T41" fmla="*/ 1 h 43"/>
                  <a:gd name="T42" fmla="*/ 10 w 33"/>
                  <a:gd name="T43" fmla="*/ 2 h 43"/>
                  <a:gd name="T44" fmla="*/ 10 w 33"/>
                  <a:gd name="T45" fmla="*/ 3 h 43"/>
                  <a:gd name="T46" fmla="*/ 10 w 33"/>
                  <a:gd name="T47" fmla="*/ 5 h 43"/>
                  <a:gd name="T48" fmla="*/ 9 w 33"/>
                  <a:gd name="T49" fmla="*/ 7 h 43"/>
                  <a:gd name="T50" fmla="*/ 8 w 33"/>
                  <a:gd name="T51" fmla="*/ 10 h 43"/>
                  <a:gd name="T52" fmla="*/ 8 w 33"/>
                  <a:gd name="T53" fmla="*/ 12 h 43"/>
                  <a:gd name="T54" fmla="*/ 7 w 33"/>
                  <a:gd name="T55" fmla="*/ 15 h 43"/>
                  <a:gd name="T56" fmla="*/ 6 w 33"/>
                  <a:gd name="T57" fmla="*/ 18 h 43"/>
                  <a:gd name="T58" fmla="*/ 5 w 33"/>
                  <a:gd name="T59" fmla="*/ 21 h 43"/>
                  <a:gd name="T60" fmla="*/ 4 w 33"/>
                  <a:gd name="T61" fmla="*/ 24 h 43"/>
                  <a:gd name="T62" fmla="*/ 3 w 33"/>
                  <a:gd name="T63" fmla="*/ 27 h 43"/>
                  <a:gd name="T64" fmla="*/ 2 w 33"/>
                  <a:gd name="T65" fmla="*/ 31 h 43"/>
                  <a:gd name="T66" fmla="*/ 2 w 33"/>
                  <a:gd name="T67" fmla="*/ 33 h 43"/>
                  <a:gd name="T68" fmla="*/ 1 w 33"/>
                  <a:gd name="T69" fmla="*/ 35 h 43"/>
                  <a:gd name="T70" fmla="*/ 1 w 33"/>
                  <a:gd name="T71" fmla="*/ 37 h 43"/>
                  <a:gd name="T72" fmla="*/ 0 w 33"/>
                  <a:gd name="T73" fmla="*/ 39 h 43"/>
                  <a:gd name="T74" fmla="*/ 0 w 33"/>
                  <a:gd name="T75" fmla="*/ 39 h 43"/>
                  <a:gd name="T76" fmla="*/ 23 w 33"/>
                  <a:gd name="T7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3">
                    <a:moveTo>
                      <a:pt x="23" y="43"/>
                    </a:moveTo>
                    <a:lnTo>
                      <a:pt x="23" y="43"/>
                    </a:lnTo>
                    <a:lnTo>
                      <a:pt x="23" y="41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5" y="33"/>
                    </a:lnTo>
                    <a:lnTo>
                      <a:pt x="26" y="30"/>
                    </a:lnTo>
                    <a:lnTo>
                      <a:pt x="27" y="27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29" y="19"/>
                    </a:lnTo>
                    <a:lnTo>
                      <a:pt x="30" y="16"/>
                    </a:lnTo>
                    <a:lnTo>
                      <a:pt x="31" y="13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6" y="18"/>
                    </a:lnTo>
                    <a:lnTo>
                      <a:pt x="5" y="21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1" y="35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8"/>
              <p:cNvSpPr>
                <a:spLocks/>
              </p:cNvSpPr>
              <p:nvPr/>
            </p:nvSpPr>
            <p:spPr bwMode="auto">
              <a:xfrm>
                <a:off x="5924" y="3035"/>
                <a:ext cx="23" cy="9"/>
              </a:xfrm>
              <a:custGeom>
                <a:avLst/>
                <a:gdLst>
                  <a:gd name="T0" fmla="*/ 22 w 23"/>
                  <a:gd name="T1" fmla="*/ 9 h 9"/>
                  <a:gd name="T2" fmla="*/ 22 w 23"/>
                  <a:gd name="T3" fmla="*/ 7 h 9"/>
                  <a:gd name="T4" fmla="*/ 23 w 23"/>
                  <a:gd name="T5" fmla="*/ 6 h 9"/>
                  <a:gd name="T6" fmla="*/ 23 w 23"/>
                  <a:gd name="T7" fmla="*/ 4 h 9"/>
                  <a:gd name="T8" fmla="*/ 0 w 23"/>
                  <a:gd name="T9" fmla="*/ 0 h 9"/>
                  <a:gd name="T10" fmla="*/ 0 w 23"/>
                  <a:gd name="T11" fmla="*/ 1 h 9"/>
                  <a:gd name="T12" fmla="*/ 0 w 23"/>
                  <a:gd name="T13" fmla="*/ 3 h 9"/>
                  <a:gd name="T14" fmla="*/ 0 w 23"/>
                  <a:gd name="T15" fmla="*/ 5 h 9"/>
                  <a:gd name="T16" fmla="*/ 22 w 2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9">
                    <a:moveTo>
                      <a:pt x="22" y="9"/>
                    </a:moveTo>
                    <a:lnTo>
                      <a:pt x="22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19"/>
              <p:cNvSpPr>
                <a:spLocks/>
              </p:cNvSpPr>
              <p:nvPr/>
            </p:nvSpPr>
            <p:spPr bwMode="auto">
              <a:xfrm>
                <a:off x="5920" y="3064"/>
                <a:ext cx="24" cy="44"/>
              </a:xfrm>
              <a:custGeom>
                <a:avLst/>
                <a:gdLst>
                  <a:gd name="T0" fmla="*/ 23 w 24"/>
                  <a:gd name="T1" fmla="*/ 43 h 44"/>
                  <a:gd name="T2" fmla="*/ 23 w 24"/>
                  <a:gd name="T3" fmla="*/ 43 h 44"/>
                  <a:gd name="T4" fmla="*/ 23 w 24"/>
                  <a:gd name="T5" fmla="*/ 39 h 44"/>
                  <a:gd name="T6" fmla="*/ 23 w 24"/>
                  <a:gd name="T7" fmla="*/ 34 h 44"/>
                  <a:gd name="T8" fmla="*/ 23 w 24"/>
                  <a:gd name="T9" fmla="*/ 30 h 44"/>
                  <a:gd name="T10" fmla="*/ 23 w 24"/>
                  <a:gd name="T11" fmla="*/ 25 h 44"/>
                  <a:gd name="T12" fmla="*/ 23 w 24"/>
                  <a:gd name="T13" fmla="*/ 21 h 44"/>
                  <a:gd name="T14" fmla="*/ 23 w 24"/>
                  <a:gd name="T15" fmla="*/ 16 h 44"/>
                  <a:gd name="T16" fmla="*/ 23 w 24"/>
                  <a:gd name="T17" fmla="*/ 12 h 44"/>
                  <a:gd name="T18" fmla="*/ 23 w 24"/>
                  <a:gd name="T19" fmla="*/ 7 h 44"/>
                  <a:gd name="T20" fmla="*/ 24 w 24"/>
                  <a:gd name="T21" fmla="*/ 3 h 44"/>
                  <a:gd name="T22" fmla="*/ 24 w 24"/>
                  <a:gd name="T23" fmla="*/ 2 h 44"/>
                  <a:gd name="T24" fmla="*/ 1 w 24"/>
                  <a:gd name="T25" fmla="*/ 0 h 44"/>
                  <a:gd name="T26" fmla="*/ 1 w 24"/>
                  <a:gd name="T27" fmla="*/ 1 h 44"/>
                  <a:gd name="T28" fmla="*/ 1 w 24"/>
                  <a:gd name="T29" fmla="*/ 6 h 44"/>
                  <a:gd name="T30" fmla="*/ 0 w 24"/>
                  <a:gd name="T31" fmla="*/ 11 h 44"/>
                  <a:gd name="T32" fmla="*/ 0 w 24"/>
                  <a:gd name="T33" fmla="*/ 16 h 44"/>
                  <a:gd name="T34" fmla="*/ 0 w 24"/>
                  <a:gd name="T35" fmla="*/ 21 h 44"/>
                  <a:gd name="T36" fmla="*/ 0 w 24"/>
                  <a:gd name="T37" fmla="*/ 25 h 44"/>
                  <a:gd name="T38" fmla="*/ 0 w 24"/>
                  <a:gd name="T39" fmla="*/ 30 h 44"/>
                  <a:gd name="T40" fmla="*/ 0 w 24"/>
                  <a:gd name="T41" fmla="*/ 35 h 44"/>
                  <a:gd name="T42" fmla="*/ 0 w 24"/>
                  <a:gd name="T43" fmla="*/ 39 h 44"/>
                  <a:gd name="T44" fmla="*/ 0 w 24"/>
                  <a:gd name="T45" fmla="*/ 44 h 44"/>
                  <a:gd name="T46" fmla="*/ 0 w 24"/>
                  <a:gd name="T47" fmla="*/ 44 h 44"/>
                  <a:gd name="T48" fmla="*/ 23 w 24"/>
                  <a:gd name="T4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44">
                    <a:moveTo>
                      <a:pt x="23" y="43"/>
                    </a:moveTo>
                    <a:lnTo>
                      <a:pt x="23" y="43"/>
                    </a:lnTo>
                    <a:lnTo>
                      <a:pt x="23" y="39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3" y="16"/>
                    </a:lnTo>
                    <a:lnTo>
                      <a:pt x="23" y="12"/>
                    </a:lnTo>
                    <a:lnTo>
                      <a:pt x="23" y="7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20"/>
              <p:cNvSpPr>
                <a:spLocks/>
              </p:cNvSpPr>
              <p:nvPr/>
            </p:nvSpPr>
            <p:spPr bwMode="auto">
              <a:xfrm>
                <a:off x="5920" y="3107"/>
                <a:ext cx="23" cy="4"/>
              </a:xfrm>
              <a:custGeom>
                <a:avLst/>
                <a:gdLst>
                  <a:gd name="T0" fmla="*/ 23 w 23"/>
                  <a:gd name="T1" fmla="*/ 3 h 4"/>
                  <a:gd name="T2" fmla="*/ 1 w 23"/>
                  <a:gd name="T3" fmla="*/ 4 h 4"/>
                  <a:gd name="T4" fmla="*/ 0 w 23"/>
                  <a:gd name="T5" fmla="*/ 1 h 4"/>
                  <a:gd name="T6" fmla="*/ 23 w 23"/>
                  <a:gd name="T7" fmla="*/ 0 h 4"/>
                  <a:gd name="T8" fmla="*/ 23 w 2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23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23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21"/>
              <p:cNvSpPr>
                <a:spLocks/>
              </p:cNvSpPr>
              <p:nvPr/>
            </p:nvSpPr>
            <p:spPr bwMode="auto">
              <a:xfrm>
                <a:off x="5922" y="3132"/>
                <a:ext cx="25" cy="39"/>
              </a:xfrm>
              <a:custGeom>
                <a:avLst/>
                <a:gdLst>
                  <a:gd name="T0" fmla="*/ 25 w 25"/>
                  <a:gd name="T1" fmla="*/ 39 h 39"/>
                  <a:gd name="T2" fmla="*/ 25 w 25"/>
                  <a:gd name="T3" fmla="*/ 39 h 39"/>
                  <a:gd name="T4" fmla="*/ 25 w 25"/>
                  <a:gd name="T5" fmla="*/ 38 h 39"/>
                  <a:gd name="T6" fmla="*/ 25 w 25"/>
                  <a:gd name="T7" fmla="*/ 36 h 39"/>
                  <a:gd name="T8" fmla="*/ 25 w 25"/>
                  <a:gd name="T9" fmla="*/ 34 h 39"/>
                  <a:gd name="T10" fmla="*/ 25 w 25"/>
                  <a:gd name="T11" fmla="*/ 32 h 39"/>
                  <a:gd name="T12" fmla="*/ 25 w 25"/>
                  <a:gd name="T13" fmla="*/ 28 h 39"/>
                  <a:gd name="T14" fmla="*/ 25 w 25"/>
                  <a:gd name="T15" fmla="*/ 24 h 39"/>
                  <a:gd name="T16" fmla="*/ 24 w 25"/>
                  <a:gd name="T17" fmla="*/ 20 h 39"/>
                  <a:gd name="T18" fmla="*/ 24 w 25"/>
                  <a:gd name="T19" fmla="*/ 16 h 39"/>
                  <a:gd name="T20" fmla="*/ 24 w 25"/>
                  <a:gd name="T21" fmla="*/ 12 h 39"/>
                  <a:gd name="T22" fmla="*/ 24 w 25"/>
                  <a:gd name="T23" fmla="*/ 8 h 39"/>
                  <a:gd name="T24" fmla="*/ 23 w 25"/>
                  <a:gd name="T25" fmla="*/ 4 h 39"/>
                  <a:gd name="T26" fmla="*/ 23 w 25"/>
                  <a:gd name="T27" fmla="*/ 0 h 39"/>
                  <a:gd name="T28" fmla="*/ 23 w 25"/>
                  <a:gd name="T29" fmla="*/ 0 h 39"/>
                  <a:gd name="T30" fmla="*/ 0 w 25"/>
                  <a:gd name="T31" fmla="*/ 2 h 39"/>
                  <a:gd name="T32" fmla="*/ 0 w 25"/>
                  <a:gd name="T33" fmla="*/ 2 h 39"/>
                  <a:gd name="T34" fmla="*/ 1 w 25"/>
                  <a:gd name="T35" fmla="*/ 6 h 39"/>
                  <a:gd name="T36" fmla="*/ 1 w 25"/>
                  <a:gd name="T37" fmla="*/ 10 h 39"/>
                  <a:gd name="T38" fmla="*/ 1 w 25"/>
                  <a:gd name="T39" fmla="*/ 14 h 39"/>
                  <a:gd name="T40" fmla="*/ 1 w 25"/>
                  <a:gd name="T41" fmla="*/ 18 h 39"/>
                  <a:gd name="T42" fmla="*/ 2 w 25"/>
                  <a:gd name="T43" fmla="*/ 21 h 39"/>
                  <a:gd name="T44" fmla="*/ 2 w 25"/>
                  <a:gd name="T45" fmla="*/ 25 h 39"/>
                  <a:gd name="T46" fmla="*/ 2 w 25"/>
                  <a:gd name="T47" fmla="*/ 28 h 39"/>
                  <a:gd name="T48" fmla="*/ 2 w 25"/>
                  <a:gd name="T49" fmla="*/ 32 h 39"/>
                  <a:gd name="T50" fmla="*/ 2 w 25"/>
                  <a:gd name="T51" fmla="*/ 34 h 39"/>
                  <a:gd name="T52" fmla="*/ 2 w 25"/>
                  <a:gd name="T53" fmla="*/ 35 h 39"/>
                  <a:gd name="T54" fmla="*/ 2 w 25"/>
                  <a:gd name="T55" fmla="*/ 37 h 39"/>
                  <a:gd name="T56" fmla="*/ 2 w 25"/>
                  <a:gd name="T57" fmla="*/ 39 h 39"/>
                  <a:gd name="T58" fmla="*/ 2 w 25"/>
                  <a:gd name="T59" fmla="*/ 39 h 39"/>
                  <a:gd name="T60" fmla="*/ 25 w 25"/>
                  <a:gd name="T6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" h="39">
                    <a:moveTo>
                      <a:pt x="25" y="39"/>
                    </a:moveTo>
                    <a:lnTo>
                      <a:pt x="25" y="39"/>
                    </a:lnTo>
                    <a:lnTo>
                      <a:pt x="25" y="38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5" y="32"/>
                    </a:lnTo>
                    <a:lnTo>
                      <a:pt x="25" y="28"/>
                    </a:lnTo>
                    <a:lnTo>
                      <a:pt x="25" y="24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5" y="3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22"/>
              <p:cNvSpPr>
                <a:spLocks/>
              </p:cNvSpPr>
              <p:nvPr/>
            </p:nvSpPr>
            <p:spPr bwMode="auto">
              <a:xfrm>
                <a:off x="5924" y="3171"/>
                <a:ext cx="23" cy="8"/>
              </a:xfrm>
              <a:custGeom>
                <a:avLst/>
                <a:gdLst>
                  <a:gd name="T0" fmla="*/ 22 w 23"/>
                  <a:gd name="T1" fmla="*/ 8 h 8"/>
                  <a:gd name="T2" fmla="*/ 22 w 23"/>
                  <a:gd name="T3" fmla="*/ 8 h 8"/>
                  <a:gd name="T4" fmla="*/ 22 w 23"/>
                  <a:gd name="T5" fmla="*/ 6 h 8"/>
                  <a:gd name="T6" fmla="*/ 23 w 23"/>
                  <a:gd name="T7" fmla="*/ 4 h 8"/>
                  <a:gd name="T8" fmla="*/ 23 w 23"/>
                  <a:gd name="T9" fmla="*/ 2 h 8"/>
                  <a:gd name="T10" fmla="*/ 23 w 23"/>
                  <a:gd name="T11" fmla="*/ 0 h 8"/>
                  <a:gd name="T12" fmla="*/ 0 w 23"/>
                  <a:gd name="T13" fmla="*/ 0 h 8"/>
                  <a:gd name="T14" fmla="*/ 0 w 23"/>
                  <a:gd name="T15" fmla="*/ 1 h 8"/>
                  <a:gd name="T16" fmla="*/ 0 w 23"/>
                  <a:gd name="T17" fmla="*/ 3 h 8"/>
                  <a:gd name="T18" fmla="*/ 0 w 23"/>
                  <a:gd name="T19" fmla="*/ 4 h 8"/>
                  <a:gd name="T20" fmla="*/ 0 w 23"/>
                  <a:gd name="T21" fmla="*/ 6 h 8"/>
                  <a:gd name="T22" fmla="*/ 0 w 23"/>
                  <a:gd name="T23" fmla="*/ 6 h 8"/>
                  <a:gd name="T24" fmla="*/ 22 w 23"/>
                  <a:gd name="T2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8">
                    <a:moveTo>
                      <a:pt x="22" y="8"/>
                    </a:moveTo>
                    <a:lnTo>
                      <a:pt x="22" y="8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23"/>
              <p:cNvSpPr>
                <a:spLocks/>
              </p:cNvSpPr>
              <p:nvPr/>
            </p:nvSpPr>
            <p:spPr bwMode="auto">
              <a:xfrm>
                <a:off x="5909" y="3196"/>
                <a:ext cx="31" cy="31"/>
              </a:xfrm>
              <a:custGeom>
                <a:avLst/>
                <a:gdLst>
                  <a:gd name="T0" fmla="*/ 14 w 31"/>
                  <a:gd name="T1" fmla="*/ 31 h 31"/>
                  <a:gd name="T2" fmla="*/ 14 w 31"/>
                  <a:gd name="T3" fmla="*/ 31 h 31"/>
                  <a:gd name="T4" fmla="*/ 16 w 31"/>
                  <a:gd name="T5" fmla="*/ 30 h 31"/>
                  <a:gd name="T6" fmla="*/ 17 w 31"/>
                  <a:gd name="T7" fmla="*/ 29 h 31"/>
                  <a:gd name="T8" fmla="*/ 19 w 31"/>
                  <a:gd name="T9" fmla="*/ 27 h 31"/>
                  <a:gd name="T10" fmla="*/ 20 w 31"/>
                  <a:gd name="T11" fmla="*/ 26 h 31"/>
                  <a:gd name="T12" fmla="*/ 22 w 31"/>
                  <a:gd name="T13" fmla="*/ 24 h 31"/>
                  <a:gd name="T14" fmla="*/ 23 w 31"/>
                  <a:gd name="T15" fmla="*/ 23 h 31"/>
                  <a:gd name="T16" fmla="*/ 24 w 31"/>
                  <a:gd name="T17" fmla="*/ 21 h 31"/>
                  <a:gd name="T18" fmla="*/ 25 w 31"/>
                  <a:gd name="T19" fmla="*/ 19 h 31"/>
                  <a:gd name="T20" fmla="*/ 26 w 31"/>
                  <a:gd name="T21" fmla="*/ 18 h 31"/>
                  <a:gd name="T22" fmla="*/ 27 w 31"/>
                  <a:gd name="T23" fmla="*/ 16 h 31"/>
                  <a:gd name="T24" fmla="*/ 28 w 31"/>
                  <a:gd name="T25" fmla="*/ 14 h 31"/>
                  <a:gd name="T26" fmla="*/ 29 w 31"/>
                  <a:gd name="T27" fmla="*/ 13 h 31"/>
                  <a:gd name="T28" fmla="*/ 30 w 31"/>
                  <a:gd name="T29" fmla="*/ 11 h 31"/>
                  <a:gd name="T30" fmla="*/ 31 w 31"/>
                  <a:gd name="T31" fmla="*/ 9 h 31"/>
                  <a:gd name="T32" fmla="*/ 31 w 31"/>
                  <a:gd name="T33" fmla="*/ 8 h 31"/>
                  <a:gd name="T34" fmla="*/ 10 w 31"/>
                  <a:gd name="T35" fmla="*/ 0 h 31"/>
                  <a:gd name="T36" fmla="*/ 10 w 31"/>
                  <a:gd name="T37" fmla="*/ 0 h 31"/>
                  <a:gd name="T38" fmla="*/ 10 w 31"/>
                  <a:gd name="T39" fmla="*/ 1 h 31"/>
                  <a:gd name="T40" fmla="*/ 9 w 31"/>
                  <a:gd name="T41" fmla="*/ 2 h 31"/>
                  <a:gd name="T42" fmla="*/ 8 w 31"/>
                  <a:gd name="T43" fmla="*/ 3 h 31"/>
                  <a:gd name="T44" fmla="*/ 8 w 31"/>
                  <a:gd name="T45" fmla="*/ 4 h 31"/>
                  <a:gd name="T46" fmla="*/ 7 w 31"/>
                  <a:gd name="T47" fmla="*/ 5 h 31"/>
                  <a:gd name="T48" fmla="*/ 7 w 31"/>
                  <a:gd name="T49" fmla="*/ 7 h 31"/>
                  <a:gd name="T50" fmla="*/ 6 w 31"/>
                  <a:gd name="T51" fmla="*/ 7 h 31"/>
                  <a:gd name="T52" fmla="*/ 5 w 31"/>
                  <a:gd name="T53" fmla="*/ 8 h 31"/>
                  <a:gd name="T54" fmla="*/ 4 w 31"/>
                  <a:gd name="T55" fmla="*/ 9 h 31"/>
                  <a:gd name="T56" fmla="*/ 4 w 31"/>
                  <a:gd name="T57" fmla="*/ 10 h 31"/>
                  <a:gd name="T58" fmla="*/ 3 w 31"/>
                  <a:gd name="T59" fmla="*/ 11 h 31"/>
                  <a:gd name="T60" fmla="*/ 2 w 31"/>
                  <a:gd name="T61" fmla="*/ 12 h 31"/>
                  <a:gd name="T62" fmla="*/ 1 w 31"/>
                  <a:gd name="T63" fmla="*/ 13 h 31"/>
                  <a:gd name="T64" fmla="*/ 0 w 31"/>
                  <a:gd name="T65" fmla="*/ 13 h 31"/>
                  <a:gd name="T66" fmla="*/ 0 w 31"/>
                  <a:gd name="T67" fmla="*/ 13 h 31"/>
                  <a:gd name="T68" fmla="*/ 14 w 31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9" y="27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24"/>
              <p:cNvSpPr>
                <a:spLocks/>
              </p:cNvSpPr>
              <p:nvPr/>
            </p:nvSpPr>
            <p:spPr bwMode="auto">
              <a:xfrm>
                <a:off x="5892" y="3209"/>
                <a:ext cx="31" cy="31"/>
              </a:xfrm>
              <a:custGeom>
                <a:avLst/>
                <a:gdLst>
                  <a:gd name="T0" fmla="*/ 9 w 31"/>
                  <a:gd name="T1" fmla="*/ 31 h 31"/>
                  <a:gd name="T2" fmla="*/ 10 w 31"/>
                  <a:gd name="T3" fmla="*/ 30 h 31"/>
                  <a:gd name="T4" fmla="*/ 12 w 31"/>
                  <a:gd name="T5" fmla="*/ 29 h 31"/>
                  <a:gd name="T6" fmla="*/ 14 w 31"/>
                  <a:gd name="T7" fmla="*/ 29 h 31"/>
                  <a:gd name="T8" fmla="*/ 15 w 31"/>
                  <a:gd name="T9" fmla="*/ 28 h 31"/>
                  <a:gd name="T10" fmla="*/ 17 w 31"/>
                  <a:gd name="T11" fmla="*/ 27 h 31"/>
                  <a:gd name="T12" fmla="*/ 19 w 31"/>
                  <a:gd name="T13" fmla="*/ 26 h 31"/>
                  <a:gd name="T14" fmla="*/ 21 w 31"/>
                  <a:gd name="T15" fmla="*/ 25 h 31"/>
                  <a:gd name="T16" fmla="*/ 22 w 31"/>
                  <a:gd name="T17" fmla="*/ 24 h 31"/>
                  <a:gd name="T18" fmla="*/ 24 w 31"/>
                  <a:gd name="T19" fmla="*/ 23 h 31"/>
                  <a:gd name="T20" fmla="*/ 26 w 31"/>
                  <a:gd name="T21" fmla="*/ 22 h 31"/>
                  <a:gd name="T22" fmla="*/ 28 w 31"/>
                  <a:gd name="T23" fmla="*/ 21 h 31"/>
                  <a:gd name="T24" fmla="*/ 30 w 31"/>
                  <a:gd name="T25" fmla="*/ 19 h 31"/>
                  <a:gd name="T26" fmla="*/ 31 w 31"/>
                  <a:gd name="T27" fmla="*/ 18 h 31"/>
                  <a:gd name="T28" fmla="*/ 17 w 31"/>
                  <a:gd name="T29" fmla="*/ 0 h 31"/>
                  <a:gd name="T30" fmla="*/ 16 w 31"/>
                  <a:gd name="T31" fmla="*/ 1 h 31"/>
                  <a:gd name="T32" fmla="*/ 15 w 31"/>
                  <a:gd name="T33" fmla="*/ 2 h 31"/>
                  <a:gd name="T34" fmla="*/ 14 w 31"/>
                  <a:gd name="T35" fmla="*/ 3 h 31"/>
                  <a:gd name="T36" fmla="*/ 12 w 31"/>
                  <a:gd name="T37" fmla="*/ 4 h 31"/>
                  <a:gd name="T38" fmla="*/ 11 w 31"/>
                  <a:gd name="T39" fmla="*/ 4 h 31"/>
                  <a:gd name="T40" fmla="*/ 10 w 31"/>
                  <a:gd name="T41" fmla="*/ 5 h 31"/>
                  <a:gd name="T42" fmla="*/ 8 w 31"/>
                  <a:gd name="T43" fmla="*/ 6 h 31"/>
                  <a:gd name="T44" fmla="*/ 7 w 31"/>
                  <a:gd name="T45" fmla="*/ 6 h 31"/>
                  <a:gd name="T46" fmla="*/ 5 w 31"/>
                  <a:gd name="T47" fmla="*/ 7 h 31"/>
                  <a:gd name="T48" fmla="*/ 4 w 31"/>
                  <a:gd name="T49" fmla="*/ 8 h 31"/>
                  <a:gd name="T50" fmla="*/ 2 w 31"/>
                  <a:gd name="T51" fmla="*/ 9 h 31"/>
                  <a:gd name="T52" fmla="*/ 1 w 31"/>
                  <a:gd name="T53" fmla="*/ 10 h 31"/>
                  <a:gd name="T54" fmla="*/ 0 w 31"/>
                  <a:gd name="T55" fmla="*/ 10 h 31"/>
                  <a:gd name="T56" fmla="*/ 9 w 31"/>
                  <a:gd name="T5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" h="31">
                    <a:moveTo>
                      <a:pt x="9" y="31"/>
                    </a:moveTo>
                    <a:lnTo>
                      <a:pt x="10" y="30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5" y="28"/>
                    </a:lnTo>
                    <a:lnTo>
                      <a:pt x="17" y="27"/>
                    </a:lnTo>
                    <a:lnTo>
                      <a:pt x="19" y="26"/>
                    </a:lnTo>
                    <a:lnTo>
                      <a:pt x="21" y="25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6" y="22"/>
                    </a:lnTo>
                    <a:lnTo>
                      <a:pt x="28" y="21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25"/>
              <p:cNvSpPr>
                <a:spLocks/>
              </p:cNvSpPr>
              <p:nvPr/>
            </p:nvSpPr>
            <p:spPr bwMode="auto">
              <a:xfrm>
                <a:off x="5857" y="3229"/>
                <a:ext cx="24" cy="26"/>
              </a:xfrm>
              <a:custGeom>
                <a:avLst/>
                <a:gdLst>
                  <a:gd name="T0" fmla="*/ 14 w 24"/>
                  <a:gd name="T1" fmla="*/ 26 h 26"/>
                  <a:gd name="T2" fmla="*/ 14 w 24"/>
                  <a:gd name="T3" fmla="*/ 26 h 26"/>
                  <a:gd name="T4" fmla="*/ 15 w 24"/>
                  <a:gd name="T5" fmla="*/ 25 h 26"/>
                  <a:gd name="T6" fmla="*/ 17 w 24"/>
                  <a:gd name="T7" fmla="*/ 24 h 26"/>
                  <a:gd name="T8" fmla="*/ 18 w 24"/>
                  <a:gd name="T9" fmla="*/ 24 h 26"/>
                  <a:gd name="T10" fmla="*/ 19 w 24"/>
                  <a:gd name="T11" fmla="*/ 23 h 26"/>
                  <a:gd name="T12" fmla="*/ 20 w 24"/>
                  <a:gd name="T13" fmla="*/ 22 h 26"/>
                  <a:gd name="T14" fmla="*/ 22 w 24"/>
                  <a:gd name="T15" fmla="*/ 21 h 26"/>
                  <a:gd name="T16" fmla="*/ 23 w 24"/>
                  <a:gd name="T17" fmla="*/ 20 h 26"/>
                  <a:gd name="T18" fmla="*/ 24 w 24"/>
                  <a:gd name="T19" fmla="*/ 20 h 26"/>
                  <a:gd name="T20" fmla="*/ 14 w 24"/>
                  <a:gd name="T21" fmla="*/ 0 h 26"/>
                  <a:gd name="T22" fmla="*/ 12 w 24"/>
                  <a:gd name="T23" fmla="*/ 0 h 26"/>
                  <a:gd name="T24" fmla="*/ 10 w 24"/>
                  <a:gd name="T25" fmla="*/ 1 h 26"/>
                  <a:gd name="T26" fmla="*/ 9 w 24"/>
                  <a:gd name="T27" fmla="*/ 3 h 26"/>
                  <a:gd name="T28" fmla="*/ 7 w 24"/>
                  <a:gd name="T29" fmla="*/ 4 h 26"/>
                  <a:gd name="T30" fmla="*/ 5 w 24"/>
                  <a:gd name="T31" fmla="*/ 5 h 26"/>
                  <a:gd name="T32" fmla="*/ 3 w 24"/>
                  <a:gd name="T33" fmla="*/ 6 h 26"/>
                  <a:gd name="T34" fmla="*/ 1 w 24"/>
                  <a:gd name="T35" fmla="*/ 7 h 26"/>
                  <a:gd name="T36" fmla="*/ 0 w 24"/>
                  <a:gd name="T37" fmla="*/ 9 h 26"/>
                  <a:gd name="T38" fmla="*/ 0 w 24"/>
                  <a:gd name="T39" fmla="*/ 9 h 26"/>
                  <a:gd name="T40" fmla="*/ 14 w 24"/>
                  <a:gd name="T4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5" y="25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2" y="21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26"/>
              <p:cNvSpPr>
                <a:spLocks/>
              </p:cNvSpPr>
              <p:nvPr/>
            </p:nvSpPr>
            <p:spPr bwMode="auto">
              <a:xfrm>
                <a:off x="5836" y="3238"/>
                <a:ext cx="35" cy="38"/>
              </a:xfrm>
              <a:custGeom>
                <a:avLst/>
                <a:gdLst>
                  <a:gd name="T0" fmla="*/ 22 w 35"/>
                  <a:gd name="T1" fmla="*/ 38 h 38"/>
                  <a:gd name="T2" fmla="*/ 22 w 35"/>
                  <a:gd name="T3" fmla="*/ 38 h 38"/>
                  <a:gd name="T4" fmla="*/ 22 w 35"/>
                  <a:gd name="T5" fmla="*/ 36 h 38"/>
                  <a:gd name="T6" fmla="*/ 23 w 35"/>
                  <a:gd name="T7" fmla="*/ 35 h 38"/>
                  <a:gd name="T8" fmla="*/ 24 w 35"/>
                  <a:gd name="T9" fmla="*/ 34 h 38"/>
                  <a:gd name="T10" fmla="*/ 24 w 35"/>
                  <a:gd name="T11" fmla="*/ 32 h 38"/>
                  <a:gd name="T12" fmla="*/ 25 w 35"/>
                  <a:gd name="T13" fmla="*/ 31 h 38"/>
                  <a:gd name="T14" fmla="*/ 25 w 35"/>
                  <a:gd name="T15" fmla="*/ 30 h 38"/>
                  <a:gd name="T16" fmla="*/ 26 w 35"/>
                  <a:gd name="T17" fmla="*/ 29 h 38"/>
                  <a:gd name="T18" fmla="*/ 27 w 35"/>
                  <a:gd name="T19" fmla="*/ 27 h 38"/>
                  <a:gd name="T20" fmla="*/ 27 w 35"/>
                  <a:gd name="T21" fmla="*/ 26 h 38"/>
                  <a:gd name="T22" fmla="*/ 28 w 35"/>
                  <a:gd name="T23" fmla="*/ 25 h 38"/>
                  <a:gd name="T24" fmla="*/ 29 w 35"/>
                  <a:gd name="T25" fmla="*/ 24 h 38"/>
                  <a:gd name="T26" fmla="*/ 30 w 35"/>
                  <a:gd name="T27" fmla="*/ 23 h 38"/>
                  <a:gd name="T28" fmla="*/ 31 w 35"/>
                  <a:gd name="T29" fmla="*/ 22 h 38"/>
                  <a:gd name="T30" fmla="*/ 31 w 35"/>
                  <a:gd name="T31" fmla="*/ 21 h 38"/>
                  <a:gd name="T32" fmla="*/ 32 w 35"/>
                  <a:gd name="T33" fmla="*/ 20 h 38"/>
                  <a:gd name="T34" fmla="*/ 33 w 35"/>
                  <a:gd name="T35" fmla="*/ 19 h 38"/>
                  <a:gd name="T36" fmla="*/ 34 w 35"/>
                  <a:gd name="T37" fmla="*/ 18 h 38"/>
                  <a:gd name="T38" fmla="*/ 35 w 35"/>
                  <a:gd name="T39" fmla="*/ 17 h 38"/>
                  <a:gd name="T40" fmla="*/ 21 w 35"/>
                  <a:gd name="T41" fmla="*/ 0 h 38"/>
                  <a:gd name="T42" fmla="*/ 19 w 35"/>
                  <a:gd name="T43" fmla="*/ 1 h 38"/>
                  <a:gd name="T44" fmla="*/ 18 w 35"/>
                  <a:gd name="T45" fmla="*/ 3 h 38"/>
                  <a:gd name="T46" fmla="*/ 16 w 35"/>
                  <a:gd name="T47" fmla="*/ 4 h 38"/>
                  <a:gd name="T48" fmla="*/ 15 w 35"/>
                  <a:gd name="T49" fmla="*/ 6 h 38"/>
                  <a:gd name="T50" fmla="*/ 13 w 35"/>
                  <a:gd name="T51" fmla="*/ 7 h 38"/>
                  <a:gd name="T52" fmla="*/ 12 w 35"/>
                  <a:gd name="T53" fmla="*/ 9 h 38"/>
                  <a:gd name="T54" fmla="*/ 11 w 35"/>
                  <a:gd name="T55" fmla="*/ 11 h 38"/>
                  <a:gd name="T56" fmla="*/ 9 w 35"/>
                  <a:gd name="T57" fmla="*/ 12 h 38"/>
                  <a:gd name="T58" fmla="*/ 8 w 35"/>
                  <a:gd name="T59" fmla="*/ 14 h 38"/>
                  <a:gd name="T60" fmla="*/ 7 w 35"/>
                  <a:gd name="T61" fmla="*/ 16 h 38"/>
                  <a:gd name="T62" fmla="*/ 6 w 35"/>
                  <a:gd name="T63" fmla="*/ 17 h 38"/>
                  <a:gd name="T64" fmla="*/ 5 w 35"/>
                  <a:gd name="T65" fmla="*/ 19 h 38"/>
                  <a:gd name="T66" fmla="*/ 4 w 35"/>
                  <a:gd name="T67" fmla="*/ 21 h 38"/>
                  <a:gd name="T68" fmla="*/ 4 w 35"/>
                  <a:gd name="T69" fmla="*/ 23 h 38"/>
                  <a:gd name="T70" fmla="*/ 3 w 35"/>
                  <a:gd name="T71" fmla="*/ 25 h 38"/>
                  <a:gd name="T72" fmla="*/ 2 w 35"/>
                  <a:gd name="T73" fmla="*/ 26 h 38"/>
                  <a:gd name="T74" fmla="*/ 1 w 35"/>
                  <a:gd name="T75" fmla="*/ 28 h 38"/>
                  <a:gd name="T76" fmla="*/ 1 w 35"/>
                  <a:gd name="T77" fmla="*/ 30 h 38"/>
                  <a:gd name="T78" fmla="*/ 0 w 35"/>
                  <a:gd name="T79" fmla="*/ 30 h 38"/>
                  <a:gd name="T80" fmla="*/ 22 w 35"/>
                  <a:gd name="T8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" h="38">
                    <a:moveTo>
                      <a:pt x="22" y="38"/>
                    </a:moveTo>
                    <a:lnTo>
                      <a:pt x="22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6" y="29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2" y="20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6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27"/>
              <p:cNvSpPr>
                <a:spLocks/>
              </p:cNvSpPr>
              <p:nvPr/>
            </p:nvSpPr>
            <p:spPr bwMode="auto">
              <a:xfrm>
                <a:off x="5824" y="3292"/>
                <a:ext cx="28" cy="46"/>
              </a:xfrm>
              <a:custGeom>
                <a:avLst/>
                <a:gdLst>
                  <a:gd name="T0" fmla="*/ 21 w 28"/>
                  <a:gd name="T1" fmla="*/ 46 h 46"/>
                  <a:gd name="T2" fmla="*/ 21 w 28"/>
                  <a:gd name="T3" fmla="*/ 46 h 46"/>
                  <a:gd name="T4" fmla="*/ 21 w 28"/>
                  <a:gd name="T5" fmla="*/ 45 h 46"/>
                  <a:gd name="T6" fmla="*/ 22 w 28"/>
                  <a:gd name="T7" fmla="*/ 44 h 46"/>
                  <a:gd name="T8" fmla="*/ 22 w 28"/>
                  <a:gd name="T9" fmla="*/ 42 h 46"/>
                  <a:gd name="T10" fmla="*/ 23 w 28"/>
                  <a:gd name="T11" fmla="*/ 41 h 46"/>
                  <a:gd name="T12" fmla="*/ 23 w 28"/>
                  <a:gd name="T13" fmla="*/ 39 h 46"/>
                  <a:gd name="T14" fmla="*/ 23 w 28"/>
                  <a:gd name="T15" fmla="*/ 36 h 46"/>
                  <a:gd name="T16" fmla="*/ 24 w 28"/>
                  <a:gd name="T17" fmla="*/ 34 h 46"/>
                  <a:gd name="T18" fmla="*/ 24 w 28"/>
                  <a:gd name="T19" fmla="*/ 31 h 46"/>
                  <a:gd name="T20" fmla="*/ 25 w 28"/>
                  <a:gd name="T21" fmla="*/ 29 h 46"/>
                  <a:gd name="T22" fmla="*/ 25 w 28"/>
                  <a:gd name="T23" fmla="*/ 26 h 46"/>
                  <a:gd name="T24" fmla="*/ 26 w 28"/>
                  <a:gd name="T25" fmla="*/ 24 h 46"/>
                  <a:gd name="T26" fmla="*/ 26 w 28"/>
                  <a:gd name="T27" fmla="*/ 21 h 46"/>
                  <a:gd name="T28" fmla="*/ 26 w 28"/>
                  <a:gd name="T29" fmla="*/ 18 h 46"/>
                  <a:gd name="T30" fmla="*/ 27 w 28"/>
                  <a:gd name="T31" fmla="*/ 15 h 46"/>
                  <a:gd name="T32" fmla="*/ 27 w 28"/>
                  <a:gd name="T33" fmla="*/ 13 h 46"/>
                  <a:gd name="T34" fmla="*/ 28 w 28"/>
                  <a:gd name="T35" fmla="*/ 10 h 46"/>
                  <a:gd name="T36" fmla="*/ 28 w 28"/>
                  <a:gd name="T37" fmla="*/ 7 h 46"/>
                  <a:gd name="T38" fmla="*/ 28 w 28"/>
                  <a:gd name="T39" fmla="*/ 4 h 46"/>
                  <a:gd name="T40" fmla="*/ 6 w 28"/>
                  <a:gd name="T41" fmla="*/ 0 h 46"/>
                  <a:gd name="T42" fmla="*/ 6 w 28"/>
                  <a:gd name="T43" fmla="*/ 3 h 46"/>
                  <a:gd name="T44" fmla="*/ 5 w 28"/>
                  <a:gd name="T45" fmla="*/ 6 h 46"/>
                  <a:gd name="T46" fmla="*/ 5 w 28"/>
                  <a:gd name="T47" fmla="*/ 9 h 46"/>
                  <a:gd name="T48" fmla="*/ 4 w 28"/>
                  <a:gd name="T49" fmla="*/ 12 h 46"/>
                  <a:gd name="T50" fmla="*/ 4 w 28"/>
                  <a:gd name="T51" fmla="*/ 15 h 46"/>
                  <a:gd name="T52" fmla="*/ 3 w 28"/>
                  <a:gd name="T53" fmla="*/ 18 h 46"/>
                  <a:gd name="T54" fmla="*/ 3 w 28"/>
                  <a:gd name="T55" fmla="*/ 20 h 46"/>
                  <a:gd name="T56" fmla="*/ 3 w 28"/>
                  <a:gd name="T57" fmla="*/ 23 h 46"/>
                  <a:gd name="T58" fmla="*/ 2 w 28"/>
                  <a:gd name="T59" fmla="*/ 25 h 46"/>
                  <a:gd name="T60" fmla="*/ 2 w 28"/>
                  <a:gd name="T61" fmla="*/ 28 h 46"/>
                  <a:gd name="T62" fmla="*/ 2 w 28"/>
                  <a:gd name="T63" fmla="*/ 30 h 46"/>
                  <a:gd name="T64" fmla="*/ 1 w 28"/>
                  <a:gd name="T65" fmla="*/ 32 h 46"/>
                  <a:gd name="T66" fmla="*/ 1 w 28"/>
                  <a:gd name="T67" fmla="*/ 34 h 46"/>
                  <a:gd name="T68" fmla="*/ 1 w 28"/>
                  <a:gd name="T69" fmla="*/ 36 h 46"/>
                  <a:gd name="T70" fmla="*/ 0 w 28"/>
                  <a:gd name="T71" fmla="*/ 36 h 46"/>
                  <a:gd name="T72" fmla="*/ 0 w 28"/>
                  <a:gd name="T73" fmla="*/ 37 h 46"/>
                  <a:gd name="T74" fmla="*/ 0 w 28"/>
                  <a:gd name="T75" fmla="*/ 38 h 46"/>
                  <a:gd name="T76" fmla="*/ 0 w 28"/>
                  <a:gd name="T77" fmla="*/ 39 h 46"/>
                  <a:gd name="T78" fmla="*/ 0 w 28"/>
                  <a:gd name="T79" fmla="*/ 39 h 46"/>
                  <a:gd name="T80" fmla="*/ 21 w 28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46">
                    <a:moveTo>
                      <a:pt x="21" y="46"/>
                    </a:moveTo>
                    <a:lnTo>
                      <a:pt x="21" y="46"/>
                    </a:lnTo>
                    <a:lnTo>
                      <a:pt x="21" y="45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6"/>
                    </a:lnTo>
                    <a:lnTo>
                      <a:pt x="24" y="34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5" y="26"/>
                    </a:lnTo>
                    <a:lnTo>
                      <a:pt x="26" y="24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1" y="4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8"/>
              <p:cNvSpPr>
                <a:spLocks/>
              </p:cNvSpPr>
              <p:nvPr/>
            </p:nvSpPr>
            <p:spPr bwMode="auto">
              <a:xfrm>
                <a:off x="5822" y="3331"/>
                <a:ext cx="23" cy="12"/>
              </a:xfrm>
              <a:custGeom>
                <a:avLst/>
                <a:gdLst>
                  <a:gd name="T0" fmla="*/ 21 w 23"/>
                  <a:gd name="T1" fmla="*/ 12 h 12"/>
                  <a:gd name="T2" fmla="*/ 21 w 23"/>
                  <a:gd name="T3" fmla="*/ 12 h 12"/>
                  <a:gd name="T4" fmla="*/ 22 w 23"/>
                  <a:gd name="T5" fmla="*/ 11 h 12"/>
                  <a:gd name="T6" fmla="*/ 22 w 23"/>
                  <a:gd name="T7" fmla="*/ 9 h 12"/>
                  <a:gd name="T8" fmla="*/ 23 w 23"/>
                  <a:gd name="T9" fmla="*/ 8 h 12"/>
                  <a:gd name="T10" fmla="*/ 23 w 23"/>
                  <a:gd name="T11" fmla="*/ 7 h 12"/>
                  <a:gd name="T12" fmla="*/ 2 w 23"/>
                  <a:gd name="T13" fmla="*/ 0 h 12"/>
                  <a:gd name="T14" fmla="*/ 1 w 23"/>
                  <a:gd name="T15" fmla="*/ 0 h 12"/>
                  <a:gd name="T16" fmla="*/ 1 w 23"/>
                  <a:gd name="T17" fmla="*/ 1 h 12"/>
                  <a:gd name="T18" fmla="*/ 1 w 23"/>
                  <a:gd name="T19" fmla="*/ 2 h 12"/>
                  <a:gd name="T20" fmla="*/ 0 w 23"/>
                  <a:gd name="T21" fmla="*/ 2 h 12"/>
                  <a:gd name="T22" fmla="*/ 0 w 23"/>
                  <a:gd name="T23" fmla="*/ 3 h 12"/>
                  <a:gd name="T24" fmla="*/ 21 w 23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2">
                    <a:moveTo>
                      <a:pt x="21" y="12"/>
                    </a:moveTo>
                    <a:lnTo>
                      <a:pt x="21" y="12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29"/>
              <p:cNvSpPr>
                <a:spLocks/>
              </p:cNvSpPr>
              <p:nvPr/>
            </p:nvSpPr>
            <p:spPr bwMode="auto">
              <a:xfrm>
                <a:off x="5780" y="3338"/>
                <a:ext cx="36" cy="25"/>
              </a:xfrm>
              <a:custGeom>
                <a:avLst/>
                <a:gdLst>
                  <a:gd name="T0" fmla="*/ 7 w 36"/>
                  <a:gd name="T1" fmla="*/ 23 h 25"/>
                  <a:gd name="T2" fmla="*/ 7 w 36"/>
                  <a:gd name="T3" fmla="*/ 23 h 25"/>
                  <a:gd name="T4" fmla="*/ 8 w 36"/>
                  <a:gd name="T5" fmla="*/ 23 h 25"/>
                  <a:gd name="T6" fmla="*/ 8 w 36"/>
                  <a:gd name="T7" fmla="*/ 23 h 25"/>
                  <a:gd name="T8" fmla="*/ 9 w 36"/>
                  <a:gd name="T9" fmla="*/ 23 h 25"/>
                  <a:gd name="T10" fmla="*/ 9 w 36"/>
                  <a:gd name="T11" fmla="*/ 23 h 25"/>
                  <a:gd name="T12" fmla="*/ 10 w 36"/>
                  <a:gd name="T13" fmla="*/ 23 h 25"/>
                  <a:gd name="T14" fmla="*/ 10 w 36"/>
                  <a:gd name="T15" fmla="*/ 23 h 25"/>
                  <a:gd name="T16" fmla="*/ 11 w 36"/>
                  <a:gd name="T17" fmla="*/ 23 h 25"/>
                  <a:gd name="T18" fmla="*/ 12 w 36"/>
                  <a:gd name="T19" fmla="*/ 23 h 25"/>
                  <a:gd name="T20" fmla="*/ 12 w 36"/>
                  <a:gd name="T21" fmla="*/ 23 h 25"/>
                  <a:gd name="T22" fmla="*/ 13 w 36"/>
                  <a:gd name="T23" fmla="*/ 23 h 25"/>
                  <a:gd name="T24" fmla="*/ 14 w 36"/>
                  <a:gd name="T25" fmla="*/ 23 h 25"/>
                  <a:gd name="T26" fmla="*/ 15 w 36"/>
                  <a:gd name="T27" fmla="*/ 23 h 25"/>
                  <a:gd name="T28" fmla="*/ 16 w 36"/>
                  <a:gd name="T29" fmla="*/ 23 h 25"/>
                  <a:gd name="T30" fmla="*/ 18 w 36"/>
                  <a:gd name="T31" fmla="*/ 23 h 25"/>
                  <a:gd name="T32" fmla="*/ 20 w 36"/>
                  <a:gd name="T33" fmla="*/ 23 h 25"/>
                  <a:gd name="T34" fmla="*/ 22 w 36"/>
                  <a:gd name="T35" fmla="*/ 24 h 25"/>
                  <a:gd name="T36" fmla="*/ 24 w 36"/>
                  <a:gd name="T37" fmla="*/ 24 h 25"/>
                  <a:gd name="T38" fmla="*/ 26 w 36"/>
                  <a:gd name="T39" fmla="*/ 24 h 25"/>
                  <a:gd name="T40" fmla="*/ 29 w 36"/>
                  <a:gd name="T41" fmla="*/ 25 h 25"/>
                  <a:gd name="T42" fmla="*/ 31 w 36"/>
                  <a:gd name="T43" fmla="*/ 25 h 25"/>
                  <a:gd name="T44" fmla="*/ 32 w 36"/>
                  <a:gd name="T45" fmla="*/ 25 h 25"/>
                  <a:gd name="T46" fmla="*/ 33 w 36"/>
                  <a:gd name="T47" fmla="*/ 25 h 25"/>
                  <a:gd name="T48" fmla="*/ 35 w 36"/>
                  <a:gd name="T49" fmla="*/ 25 h 25"/>
                  <a:gd name="T50" fmla="*/ 36 w 36"/>
                  <a:gd name="T51" fmla="*/ 25 h 25"/>
                  <a:gd name="T52" fmla="*/ 35 w 36"/>
                  <a:gd name="T53" fmla="*/ 2 h 25"/>
                  <a:gd name="T54" fmla="*/ 34 w 36"/>
                  <a:gd name="T55" fmla="*/ 2 h 25"/>
                  <a:gd name="T56" fmla="*/ 34 w 36"/>
                  <a:gd name="T57" fmla="*/ 2 h 25"/>
                  <a:gd name="T58" fmla="*/ 33 w 36"/>
                  <a:gd name="T59" fmla="*/ 2 h 25"/>
                  <a:gd name="T60" fmla="*/ 33 w 36"/>
                  <a:gd name="T61" fmla="*/ 2 h 25"/>
                  <a:gd name="T62" fmla="*/ 31 w 36"/>
                  <a:gd name="T63" fmla="*/ 2 h 25"/>
                  <a:gd name="T64" fmla="*/ 30 w 36"/>
                  <a:gd name="T65" fmla="*/ 2 h 25"/>
                  <a:gd name="T66" fmla="*/ 28 w 36"/>
                  <a:gd name="T67" fmla="*/ 2 h 25"/>
                  <a:gd name="T68" fmla="*/ 26 w 36"/>
                  <a:gd name="T69" fmla="*/ 1 h 25"/>
                  <a:gd name="T70" fmla="*/ 24 w 36"/>
                  <a:gd name="T71" fmla="*/ 1 h 25"/>
                  <a:gd name="T72" fmla="*/ 22 w 36"/>
                  <a:gd name="T73" fmla="*/ 1 h 25"/>
                  <a:gd name="T74" fmla="*/ 19 w 36"/>
                  <a:gd name="T75" fmla="*/ 0 h 25"/>
                  <a:gd name="T76" fmla="*/ 17 w 36"/>
                  <a:gd name="T77" fmla="*/ 0 h 25"/>
                  <a:gd name="T78" fmla="*/ 15 w 36"/>
                  <a:gd name="T79" fmla="*/ 0 h 25"/>
                  <a:gd name="T80" fmla="*/ 14 w 36"/>
                  <a:gd name="T81" fmla="*/ 0 h 25"/>
                  <a:gd name="T82" fmla="*/ 13 w 36"/>
                  <a:gd name="T83" fmla="*/ 0 h 25"/>
                  <a:gd name="T84" fmla="*/ 11 w 36"/>
                  <a:gd name="T85" fmla="*/ 0 h 25"/>
                  <a:gd name="T86" fmla="*/ 10 w 36"/>
                  <a:gd name="T87" fmla="*/ 0 h 25"/>
                  <a:gd name="T88" fmla="*/ 9 w 36"/>
                  <a:gd name="T89" fmla="*/ 0 h 25"/>
                  <a:gd name="T90" fmla="*/ 7 w 36"/>
                  <a:gd name="T91" fmla="*/ 0 h 25"/>
                  <a:gd name="T92" fmla="*/ 6 w 36"/>
                  <a:gd name="T93" fmla="*/ 0 h 25"/>
                  <a:gd name="T94" fmla="*/ 4 w 36"/>
                  <a:gd name="T95" fmla="*/ 1 h 25"/>
                  <a:gd name="T96" fmla="*/ 3 w 36"/>
                  <a:gd name="T97" fmla="*/ 1 h 25"/>
                  <a:gd name="T98" fmla="*/ 1 w 36"/>
                  <a:gd name="T99" fmla="*/ 1 h 25"/>
                  <a:gd name="T100" fmla="*/ 0 w 36"/>
                  <a:gd name="T101" fmla="*/ 2 h 25"/>
                  <a:gd name="T102" fmla="*/ 0 w 36"/>
                  <a:gd name="T103" fmla="*/ 2 h 25"/>
                  <a:gd name="T104" fmla="*/ 7 w 36"/>
                  <a:gd name="T10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" h="25">
                    <a:moveTo>
                      <a:pt x="7" y="23"/>
                    </a:moveTo>
                    <a:lnTo>
                      <a:pt x="7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30"/>
              <p:cNvSpPr>
                <a:spLocks/>
              </p:cNvSpPr>
              <p:nvPr/>
            </p:nvSpPr>
            <p:spPr bwMode="auto">
              <a:xfrm>
                <a:off x="5765" y="3340"/>
                <a:ext cx="22" cy="26"/>
              </a:xfrm>
              <a:custGeom>
                <a:avLst/>
                <a:gdLst>
                  <a:gd name="T0" fmla="*/ 15 w 22"/>
                  <a:gd name="T1" fmla="*/ 26 h 26"/>
                  <a:gd name="T2" fmla="*/ 16 w 22"/>
                  <a:gd name="T3" fmla="*/ 26 h 26"/>
                  <a:gd name="T4" fmla="*/ 17 w 22"/>
                  <a:gd name="T5" fmla="*/ 25 h 26"/>
                  <a:gd name="T6" fmla="*/ 17 w 22"/>
                  <a:gd name="T7" fmla="*/ 25 h 26"/>
                  <a:gd name="T8" fmla="*/ 18 w 22"/>
                  <a:gd name="T9" fmla="*/ 24 h 26"/>
                  <a:gd name="T10" fmla="*/ 19 w 22"/>
                  <a:gd name="T11" fmla="*/ 23 h 26"/>
                  <a:gd name="T12" fmla="*/ 19 w 22"/>
                  <a:gd name="T13" fmla="*/ 23 h 26"/>
                  <a:gd name="T14" fmla="*/ 20 w 22"/>
                  <a:gd name="T15" fmla="*/ 22 h 26"/>
                  <a:gd name="T16" fmla="*/ 20 w 22"/>
                  <a:gd name="T17" fmla="*/ 22 h 26"/>
                  <a:gd name="T18" fmla="*/ 21 w 22"/>
                  <a:gd name="T19" fmla="*/ 22 h 26"/>
                  <a:gd name="T20" fmla="*/ 22 w 22"/>
                  <a:gd name="T21" fmla="*/ 22 h 26"/>
                  <a:gd name="T22" fmla="*/ 22 w 22"/>
                  <a:gd name="T23" fmla="*/ 21 h 26"/>
                  <a:gd name="T24" fmla="*/ 22 w 22"/>
                  <a:gd name="T25" fmla="*/ 21 h 26"/>
                  <a:gd name="T26" fmla="*/ 15 w 22"/>
                  <a:gd name="T27" fmla="*/ 0 h 26"/>
                  <a:gd name="T28" fmla="*/ 13 w 22"/>
                  <a:gd name="T29" fmla="*/ 0 h 26"/>
                  <a:gd name="T30" fmla="*/ 12 w 22"/>
                  <a:gd name="T31" fmla="*/ 1 h 26"/>
                  <a:gd name="T32" fmla="*/ 10 w 22"/>
                  <a:gd name="T33" fmla="*/ 2 h 26"/>
                  <a:gd name="T34" fmla="*/ 9 w 22"/>
                  <a:gd name="T35" fmla="*/ 2 h 26"/>
                  <a:gd name="T36" fmla="*/ 8 w 22"/>
                  <a:gd name="T37" fmla="*/ 3 h 26"/>
                  <a:gd name="T38" fmla="*/ 7 w 22"/>
                  <a:gd name="T39" fmla="*/ 4 h 26"/>
                  <a:gd name="T40" fmla="*/ 5 w 22"/>
                  <a:gd name="T41" fmla="*/ 5 h 26"/>
                  <a:gd name="T42" fmla="*/ 4 w 22"/>
                  <a:gd name="T43" fmla="*/ 6 h 26"/>
                  <a:gd name="T44" fmla="*/ 3 w 22"/>
                  <a:gd name="T45" fmla="*/ 7 h 26"/>
                  <a:gd name="T46" fmla="*/ 2 w 22"/>
                  <a:gd name="T47" fmla="*/ 7 h 26"/>
                  <a:gd name="T48" fmla="*/ 1 w 22"/>
                  <a:gd name="T49" fmla="*/ 8 h 26"/>
                  <a:gd name="T50" fmla="*/ 0 w 22"/>
                  <a:gd name="T51" fmla="*/ 9 h 26"/>
                  <a:gd name="T52" fmla="*/ 15 w 22"/>
                  <a:gd name="T5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6">
                    <a:moveTo>
                      <a:pt x="15" y="26"/>
                    </a:moveTo>
                    <a:lnTo>
                      <a:pt x="16" y="26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31"/>
              <p:cNvSpPr>
                <a:spLocks/>
              </p:cNvSpPr>
              <p:nvPr/>
            </p:nvSpPr>
            <p:spPr bwMode="auto">
              <a:xfrm>
                <a:off x="5746" y="3362"/>
                <a:ext cx="15" cy="22"/>
              </a:xfrm>
              <a:custGeom>
                <a:avLst/>
                <a:gdLst>
                  <a:gd name="T0" fmla="*/ 10 w 15"/>
                  <a:gd name="T1" fmla="*/ 22 h 22"/>
                  <a:gd name="T2" fmla="*/ 10 w 15"/>
                  <a:gd name="T3" fmla="*/ 22 h 22"/>
                  <a:gd name="T4" fmla="*/ 12 w 15"/>
                  <a:gd name="T5" fmla="*/ 21 h 22"/>
                  <a:gd name="T6" fmla="*/ 13 w 15"/>
                  <a:gd name="T7" fmla="*/ 20 h 22"/>
                  <a:gd name="T8" fmla="*/ 15 w 15"/>
                  <a:gd name="T9" fmla="*/ 20 h 22"/>
                  <a:gd name="T10" fmla="*/ 3 w 15"/>
                  <a:gd name="T11" fmla="*/ 0 h 22"/>
                  <a:gd name="T12" fmla="*/ 2 w 15"/>
                  <a:gd name="T13" fmla="*/ 1 h 22"/>
                  <a:gd name="T14" fmla="*/ 1 w 15"/>
                  <a:gd name="T15" fmla="*/ 1 h 22"/>
                  <a:gd name="T16" fmla="*/ 0 w 15"/>
                  <a:gd name="T17" fmla="*/ 2 h 22"/>
                  <a:gd name="T18" fmla="*/ 0 w 15"/>
                  <a:gd name="T19" fmla="*/ 2 h 22"/>
                  <a:gd name="T20" fmla="*/ 10 w 15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2"/>
              <p:cNvSpPr>
                <a:spLocks/>
              </p:cNvSpPr>
              <p:nvPr/>
            </p:nvSpPr>
            <p:spPr bwMode="auto">
              <a:xfrm>
                <a:off x="5710" y="3364"/>
                <a:ext cx="46" cy="27"/>
              </a:xfrm>
              <a:custGeom>
                <a:avLst/>
                <a:gdLst>
                  <a:gd name="T0" fmla="*/ 0 w 46"/>
                  <a:gd name="T1" fmla="*/ 27 h 27"/>
                  <a:gd name="T2" fmla="*/ 1 w 46"/>
                  <a:gd name="T3" fmla="*/ 27 h 27"/>
                  <a:gd name="T4" fmla="*/ 4 w 46"/>
                  <a:gd name="T5" fmla="*/ 27 h 27"/>
                  <a:gd name="T6" fmla="*/ 6 w 46"/>
                  <a:gd name="T7" fmla="*/ 27 h 27"/>
                  <a:gd name="T8" fmla="*/ 8 w 46"/>
                  <a:gd name="T9" fmla="*/ 27 h 27"/>
                  <a:gd name="T10" fmla="*/ 10 w 46"/>
                  <a:gd name="T11" fmla="*/ 27 h 27"/>
                  <a:gd name="T12" fmla="*/ 12 w 46"/>
                  <a:gd name="T13" fmla="*/ 27 h 27"/>
                  <a:gd name="T14" fmla="*/ 15 w 46"/>
                  <a:gd name="T15" fmla="*/ 27 h 27"/>
                  <a:gd name="T16" fmla="*/ 17 w 46"/>
                  <a:gd name="T17" fmla="*/ 27 h 27"/>
                  <a:gd name="T18" fmla="*/ 19 w 46"/>
                  <a:gd name="T19" fmla="*/ 27 h 27"/>
                  <a:gd name="T20" fmla="*/ 21 w 46"/>
                  <a:gd name="T21" fmla="*/ 27 h 27"/>
                  <a:gd name="T22" fmla="*/ 23 w 46"/>
                  <a:gd name="T23" fmla="*/ 27 h 27"/>
                  <a:gd name="T24" fmla="*/ 25 w 46"/>
                  <a:gd name="T25" fmla="*/ 26 h 27"/>
                  <a:gd name="T26" fmla="*/ 27 w 46"/>
                  <a:gd name="T27" fmla="*/ 26 h 27"/>
                  <a:gd name="T28" fmla="*/ 28 w 46"/>
                  <a:gd name="T29" fmla="*/ 26 h 27"/>
                  <a:gd name="T30" fmla="*/ 30 w 46"/>
                  <a:gd name="T31" fmla="*/ 26 h 27"/>
                  <a:gd name="T32" fmla="*/ 32 w 46"/>
                  <a:gd name="T33" fmla="*/ 25 h 27"/>
                  <a:gd name="T34" fmla="*/ 34 w 46"/>
                  <a:gd name="T35" fmla="*/ 25 h 27"/>
                  <a:gd name="T36" fmla="*/ 36 w 46"/>
                  <a:gd name="T37" fmla="*/ 24 h 27"/>
                  <a:gd name="T38" fmla="*/ 38 w 46"/>
                  <a:gd name="T39" fmla="*/ 24 h 27"/>
                  <a:gd name="T40" fmla="*/ 40 w 46"/>
                  <a:gd name="T41" fmla="*/ 23 h 27"/>
                  <a:gd name="T42" fmla="*/ 41 w 46"/>
                  <a:gd name="T43" fmla="*/ 22 h 27"/>
                  <a:gd name="T44" fmla="*/ 43 w 46"/>
                  <a:gd name="T45" fmla="*/ 22 h 27"/>
                  <a:gd name="T46" fmla="*/ 45 w 46"/>
                  <a:gd name="T47" fmla="*/ 21 h 27"/>
                  <a:gd name="T48" fmla="*/ 46 w 46"/>
                  <a:gd name="T49" fmla="*/ 20 h 27"/>
                  <a:gd name="T50" fmla="*/ 36 w 46"/>
                  <a:gd name="T51" fmla="*/ 0 h 27"/>
                  <a:gd name="T52" fmla="*/ 35 w 46"/>
                  <a:gd name="T53" fmla="*/ 0 h 27"/>
                  <a:gd name="T54" fmla="*/ 34 w 46"/>
                  <a:gd name="T55" fmla="*/ 1 h 27"/>
                  <a:gd name="T56" fmla="*/ 33 w 46"/>
                  <a:gd name="T57" fmla="*/ 1 h 27"/>
                  <a:gd name="T58" fmla="*/ 32 w 46"/>
                  <a:gd name="T59" fmla="*/ 2 h 27"/>
                  <a:gd name="T60" fmla="*/ 31 w 46"/>
                  <a:gd name="T61" fmla="*/ 2 h 27"/>
                  <a:gd name="T62" fmla="*/ 30 w 46"/>
                  <a:gd name="T63" fmla="*/ 2 h 27"/>
                  <a:gd name="T64" fmla="*/ 28 w 46"/>
                  <a:gd name="T65" fmla="*/ 3 h 27"/>
                  <a:gd name="T66" fmla="*/ 27 w 46"/>
                  <a:gd name="T67" fmla="*/ 3 h 27"/>
                  <a:gd name="T68" fmla="*/ 26 w 46"/>
                  <a:gd name="T69" fmla="*/ 3 h 27"/>
                  <a:gd name="T70" fmla="*/ 25 w 46"/>
                  <a:gd name="T71" fmla="*/ 3 h 27"/>
                  <a:gd name="T72" fmla="*/ 23 w 46"/>
                  <a:gd name="T73" fmla="*/ 4 h 27"/>
                  <a:gd name="T74" fmla="*/ 22 w 46"/>
                  <a:gd name="T75" fmla="*/ 4 h 27"/>
                  <a:gd name="T76" fmla="*/ 20 w 46"/>
                  <a:gd name="T77" fmla="*/ 4 h 27"/>
                  <a:gd name="T78" fmla="*/ 19 w 46"/>
                  <a:gd name="T79" fmla="*/ 4 h 27"/>
                  <a:gd name="T80" fmla="*/ 17 w 46"/>
                  <a:gd name="T81" fmla="*/ 4 h 27"/>
                  <a:gd name="T82" fmla="*/ 15 w 46"/>
                  <a:gd name="T83" fmla="*/ 4 h 27"/>
                  <a:gd name="T84" fmla="*/ 14 w 46"/>
                  <a:gd name="T85" fmla="*/ 5 h 27"/>
                  <a:gd name="T86" fmla="*/ 12 w 46"/>
                  <a:gd name="T87" fmla="*/ 5 h 27"/>
                  <a:gd name="T88" fmla="*/ 10 w 46"/>
                  <a:gd name="T89" fmla="*/ 5 h 27"/>
                  <a:gd name="T90" fmla="*/ 8 w 46"/>
                  <a:gd name="T91" fmla="*/ 5 h 27"/>
                  <a:gd name="T92" fmla="*/ 7 w 46"/>
                  <a:gd name="T93" fmla="*/ 5 h 27"/>
                  <a:gd name="T94" fmla="*/ 5 w 46"/>
                  <a:gd name="T95" fmla="*/ 4 h 27"/>
                  <a:gd name="T96" fmla="*/ 3 w 46"/>
                  <a:gd name="T97" fmla="*/ 4 h 27"/>
                  <a:gd name="T98" fmla="*/ 2 w 46"/>
                  <a:gd name="T99" fmla="*/ 4 h 27"/>
                  <a:gd name="T100" fmla="*/ 0 w 46"/>
                  <a:gd name="T10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27">
                    <a:moveTo>
                      <a:pt x="0" y="27"/>
                    </a:moveTo>
                    <a:lnTo>
                      <a:pt x="1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40" y="23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5" y="21"/>
                    </a:lnTo>
                    <a:lnTo>
                      <a:pt x="46" y="2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33"/>
              <p:cNvSpPr>
                <a:spLocks/>
              </p:cNvSpPr>
              <p:nvPr/>
            </p:nvSpPr>
            <p:spPr bwMode="auto">
              <a:xfrm>
                <a:off x="5642" y="3356"/>
                <a:ext cx="48" cy="32"/>
              </a:xfrm>
              <a:custGeom>
                <a:avLst/>
                <a:gdLst>
                  <a:gd name="T0" fmla="*/ 0 w 48"/>
                  <a:gd name="T1" fmla="*/ 23 h 32"/>
                  <a:gd name="T2" fmla="*/ 0 w 48"/>
                  <a:gd name="T3" fmla="*/ 23 h 32"/>
                  <a:gd name="T4" fmla="*/ 5 w 48"/>
                  <a:gd name="T5" fmla="*/ 24 h 32"/>
                  <a:gd name="T6" fmla="*/ 10 w 48"/>
                  <a:gd name="T7" fmla="*/ 25 h 32"/>
                  <a:gd name="T8" fmla="*/ 16 w 48"/>
                  <a:gd name="T9" fmla="*/ 26 h 32"/>
                  <a:gd name="T10" fmla="*/ 21 w 48"/>
                  <a:gd name="T11" fmla="*/ 27 h 32"/>
                  <a:gd name="T12" fmla="*/ 27 w 48"/>
                  <a:gd name="T13" fmla="*/ 28 h 32"/>
                  <a:gd name="T14" fmla="*/ 32 w 48"/>
                  <a:gd name="T15" fmla="*/ 29 h 32"/>
                  <a:gd name="T16" fmla="*/ 37 w 48"/>
                  <a:gd name="T17" fmla="*/ 31 h 32"/>
                  <a:gd name="T18" fmla="*/ 40 w 48"/>
                  <a:gd name="T19" fmla="*/ 31 h 32"/>
                  <a:gd name="T20" fmla="*/ 43 w 48"/>
                  <a:gd name="T21" fmla="*/ 31 h 32"/>
                  <a:gd name="T22" fmla="*/ 44 w 48"/>
                  <a:gd name="T23" fmla="*/ 32 h 32"/>
                  <a:gd name="T24" fmla="*/ 48 w 48"/>
                  <a:gd name="T25" fmla="*/ 9 h 32"/>
                  <a:gd name="T26" fmla="*/ 47 w 48"/>
                  <a:gd name="T27" fmla="*/ 9 h 32"/>
                  <a:gd name="T28" fmla="*/ 44 w 48"/>
                  <a:gd name="T29" fmla="*/ 9 h 32"/>
                  <a:gd name="T30" fmla="*/ 42 w 48"/>
                  <a:gd name="T31" fmla="*/ 8 h 32"/>
                  <a:gd name="T32" fmla="*/ 37 w 48"/>
                  <a:gd name="T33" fmla="*/ 7 h 32"/>
                  <a:gd name="T34" fmla="*/ 31 w 48"/>
                  <a:gd name="T35" fmla="*/ 6 h 32"/>
                  <a:gd name="T36" fmla="*/ 26 w 48"/>
                  <a:gd name="T37" fmla="*/ 5 h 32"/>
                  <a:gd name="T38" fmla="*/ 21 w 48"/>
                  <a:gd name="T39" fmla="*/ 4 h 32"/>
                  <a:gd name="T40" fmla="*/ 15 w 48"/>
                  <a:gd name="T41" fmla="*/ 3 h 32"/>
                  <a:gd name="T42" fmla="*/ 10 w 48"/>
                  <a:gd name="T43" fmla="*/ 1 h 32"/>
                  <a:gd name="T44" fmla="*/ 4 w 48"/>
                  <a:gd name="T45" fmla="*/ 0 h 32"/>
                  <a:gd name="T46" fmla="*/ 4 w 48"/>
                  <a:gd name="T47" fmla="*/ 0 h 32"/>
                  <a:gd name="T48" fmla="*/ 0 w 48"/>
                  <a:gd name="T4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32">
                    <a:moveTo>
                      <a:pt x="0" y="23"/>
                    </a:moveTo>
                    <a:lnTo>
                      <a:pt x="0" y="23"/>
                    </a:lnTo>
                    <a:lnTo>
                      <a:pt x="5" y="24"/>
                    </a:lnTo>
                    <a:lnTo>
                      <a:pt x="10" y="25"/>
                    </a:lnTo>
                    <a:lnTo>
                      <a:pt x="16" y="26"/>
                    </a:lnTo>
                    <a:lnTo>
                      <a:pt x="21" y="27"/>
                    </a:lnTo>
                    <a:lnTo>
                      <a:pt x="27" y="28"/>
                    </a:lnTo>
                    <a:lnTo>
                      <a:pt x="32" y="29"/>
                    </a:lnTo>
                    <a:lnTo>
                      <a:pt x="37" y="31"/>
                    </a:lnTo>
                    <a:lnTo>
                      <a:pt x="40" y="31"/>
                    </a:lnTo>
                    <a:lnTo>
                      <a:pt x="43" y="31"/>
                    </a:lnTo>
                    <a:lnTo>
                      <a:pt x="44" y="32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4" y="9"/>
                    </a:lnTo>
                    <a:lnTo>
                      <a:pt x="42" y="8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34"/>
              <p:cNvSpPr>
                <a:spLocks/>
              </p:cNvSpPr>
              <p:nvPr/>
            </p:nvSpPr>
            <p:spPr bwMode="auto">
              <a:xfrm>
                <a:off x="5607" y="3351"/>
                <a:ext cx="16" cy="24"/>
              </a:xfrm>
              <a:custGeom>
                <a:avLst/>
                <a:gdLst>
                  <a:gd name="T0" fmla="*/ 0 w 16"/>
                  <a:gd name="T1" fmla="*/ 23 h 24"/>
                  <a:gd name="T2" fmla="*/ 0 w 16"/>
                  <a:gd name="T3" fmla="*/ 23 h 24"/>
                  <a:gd name="T4" fmla="*/ 2 w 16"/>
                  <a:gd name="T5" fmla="*/ 23 h 24"/>
                  <a:gd name="T6" fmla="*/ 4 w 16"/>
                  <a:gd name="T7" fmla="*/ 23 h 24"/>
                  <a:gd name="T8" fmla="*/ 7 w 16"/>
                  <a:gd name="T9" fmla="*/ 23 h 24"/>
                  <a:gd name="T10" fmla="*/ 9 w 16"/>
                  <a:gd name="T11" fmla="*/ 24 h 24"/>
                  <a:gd name="T12" fmla="*/ 11 w 16"/>
                  <a:gd name="T13" fmla="*/ 24 h 24"/>
                  <a:gd name="T14" fmla="*/ 13 w 16"/>
                  <a:gd name="T15" fmla="*/ 24 h 24"/>
                  <a:gd name="T16" fmla="*/ 16 w 16"/>
                  <a:gd name="T17" fmla="*/ 1 h 24"/>
                  <a:gd name="T18" fmla="*/ 14 w 16"/>
                  <a:gd name="T19" fmla="*/ 1 h 24"/>
                  <a:gd name="T20" fmla="*/ 12 w 16"/>
                  <a:gd name="T21" fmla="*/ 1 h 24"/>
                  <a:gd name="T22" fmla="*/ 9 w 16"/>
                  <a:gd name="T23" fmla="*/ 1 h 24"/>
                  <a:gd name="T24" fmla="*/ 6 w 16"/>
                  <a:gd name="T25" fmla="*/ 0 h 24"/>
                  <a:gd name="T26" fmla="*/ 4 w 16"/>
                  <a:gd name="T27" fmla="*/ 0 h 24"/>
                  <a:gd name="T28" fmla="*/ 1 w 16"/>
                  <a:gd name="T29" fmla="*/ 0 h 24"/>
                  <a:gd name="T30" fmla="*/ 1 w 16"/>
                  <a:gd name="T31" fmla="*/ 0 h 24"/>
                  <a:gd name="T32" fmla="*/ 0 w 16"/>
                  <a:gd name="T3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0" y="23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5"/>
              <p:cNvSpPr>
                <a:spLocks/>
              </p:cNvSpPr>
              <p:nvPr/>
            </p:nvSpPr>
            <p:spPr bwMode="auto">
              <a:xfrm>
                <a:off x="5574" y="3351"/>
                <a:ext cx="34" cy="25"/>
              </a:xfrm>
              <a:custGeom>
                <a:avLst/>
                <a:gdLst>
                  <a:gd name="T0" fmla="*/ 4 w 34"/>
                  <a:gd name="T1" fmla="*/ 25 h 25"/>
                  <a:gd name="T2" fmla="*/ 6 w 34"/>
                  <a:gd name="T3" fmla="*/ 25 h 25"/>
                  <a:gd name="T4" fmla="*/ 10 w 34"/>
                  <a:gd name="T5" fmla="*/ 24 h 25"/>
                  <a:gd name="T6" fmla="*/ 12 w 34"/>
                  <a:gd name="T7" fmla="*/ 24 h 25"/>
                  <a:gd name="T8" fmla="*/ 13 w 34"/>
                  <a:gd name="T9" fmla="*/ 24 h 25"/>
                  <a:gd name="T10" fmla="*/ 15 w 34"/>
                  <a:gd name="T11" fmla="*/ 24 h 25"/>
                  <a:gd name="T12" fmla="*/ 17 w 34"/>
                  <a:gd name="T13" fmla="*/ 23 h 25"/>
                  <a:gd name="T14" fmla="*/ 19 w 34"/>
                  <a:gd name="T15" fmla="*/ 23 h 25"/>
                  <a:gd name="T16" fmla="*/ 21 w 34"/>
                  <a:gd name="T17" fmla="*/ 23 h 25"/>
                  <a:gd name="T18" fmla="*/ 23 w 34"/>
                  <a:gd name="T19" fmla="*/ 23 h 25"/>
                  <a:gd name="T20" fmla="*/ 25 w 34"/>
                  <a:gd name="T21" fmla="*/ 23 h 25"/>
                  <a:gd name="T22" fmla="*/ 27 w 34"/>
                  <a:gd name="T23" fmla="*/ 23 h 25"/>
                  <a:gd name="T24" fmla="*/ 29 w 34"/>
                  <a:gd name="T25" fmla="*/ 23 h 25"/>
                  <a:gd name="T26" fmla="*/ 31 w 34"/>
                  <a:gd name="T27" fmla="*/ 23 h 25"/>
                  <a:gd name="T28" fmla="*/ 33 w 34"/>
                  <a:gd name="T29" fmla="*/ 23 h 25"/>
                  <a:gd name="T30" fmla="*/ 34 w 34"/>
                  <a:gd name="T31" fmla="*/ 0 h 25"/>
                  <a:gd name="T32" fmla="*/ 32 w 34"/>
                  <a:gd name="T33" fmla="*/ 0 h 25"/>
                  <a:gd name="T34" fmla="*/ 29 w 34"/>
                  <a:gd name="T35" fmla="*/ 0 h 25"/>
                  <a:gd name="T36" fmla="*/ 27 w 34"/>
                  <a:gd name="T37" fmla="*/ 0 h 25"/>
                  <a:gd name="T38" fmla="*/ 24 w 34"/>
                  <a:gd name="T39" fmla="*/ 0 h 25"/>
                  <a:gd name="T40" fmla="*/ 22 w 34"/>
                  <a:gd name="T41" fmla="*/ 0 h 25"/>
                  <a:gd name="T42" fmla="*/ 19 w 34"/>
                  <a:gd name="T43" fmla="*/ 0 h 25"/>
                  <a:gd name="T44" fmla="*/ 17 w 34"/>
                  <a:gd name="T45" fmla="*/ 1 h 25"/>
                  <a:gd name="T46" fmla="*/ 15 w 34"/>
                  <a:gd name="T47" fmla="*/ 1 h 25"/>
                  <a:gd name="T48" fmla="*/ 13 w 34"/>
                  <a:gd name="T49" fmla="*/ 1 h 25"/>
                  <a:gd name="T50" fmla="*/ 10 w 34"/>
                  <a:gd name="T51" fmla="*/ 1 h 25"/>
                  <a:gd name="T52" fmla="*/ 8 w 34"/>
                  <a:gd name="T53" fmla="*/ 1 h 25"/>
                  <a:gd name="T54" fmla="*/ 6 w 34"/>
                  <a:gd name="T55" fmla="*/ 2 h 25"/>
                  <a:gd name="T56" fmla="*/ 2 w 34"/>
                  <a:gd name="T57" fmla="*/ 2 h 25"/>
                  <a:gd name="T58" fmla="*/ 0 w 34"/>
                  <a:gd name="T59" fmla="*/ 3 h 25"/>
                  <a:gd name="T60" fmla="*/ 4 w 34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25">
                    <a:moveTo>
                      <a:pt x="4" y="25"/>
                    </a:moveTo>
                    <a:lnTo>
                      <a:pt x="6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36"/>
              <p:cNvSpPr>
                <a:spLocks/>
              </p:cNvSpPr>
              <p:nvPr/>
            </p:nvSpPr>
            <p:spPr bwMode="auto">
              <a:xfrm>
                <a:off x="5550" y="3358"/>
                <a:ext cx="5" cy="22"/>
              </a:xfrm>
              <a:custGeom>
                <a:avLst/>
                <a:gdLst>
                  <a:gd name="T0" fmla="*/ 0 w 5"/>
                  <a:gd name="T1" fmla="*/ 22 h 22"/>
                  <a:gd name="T2" fmla="*/ 0 w 5"/>
                  <a:gd name="T3" fmla="*/ 22 h 22"/>
                  <a:gd name="T4" fmla="*/ 2 w 5"/>
                  <a:gd name="T5" fmla="*/ 22 h 22"/>
                  <a:gd name="T6" fmla="*/ 4 w 5"/>
                  <a:gd name="T7" fmla="*/ 22 h 22"/>
                  <a:gd name="T8" fmla="*/ 5 w 5"/>
                  <a:gd name="T9" fmla="*/ 22 h 22"/>
                  <a:gd name="T10" fmla="*/ 3 w 5"/>
                  <a:gd name="T11" fmla="*/ 0 h 22"/>
                  <a:gd name="T12" fmla="*/ 2 w 5"/>
                  <a:gd name="T13" fmla="*/ 0 h 22"/>
                  <a:gd name="T14" fmla="*/ 1 w 5"/>
                  <a:gd name="T15" fmla="*/ 0 h 22"/>
                  <a:gd name="T16" fmla="*/ 0 w 5"/>
                  <a:gd name="T17" fmla="*/ 0 h 22"/>
                  <a:gd name="T18" fmla="*/ 0 w 5"/>
                  <a:gd name="T19" fmla="*/ 0 h 22"/>
                  <a:gd name="T20" fmla="*/ 0 w 5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2">
                    <a:moveTo>
                      <a:pt x="0" y="22"/>
                    </a:moveTo>
                    <a:lnTo>
                      <a:pt x="0" y="22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37"/>
              <p:cNvSpPr>
                <a:spLocks/>
              </p:cNvSpPr>
              <p:nvPr/>
            </p:nvSpPr>
            <p:spPr bwMode="auto">
              <a:xfrm>
                <a:off x="5505" y="3355"/>
                <a:ext cx="45" cy="25"/>
              </a:xfrm>
              <a:custGeom>
                <a:avLst/>
                <a:gdLst>
                  <a:gd name="T0" fmla="*/ 7 w 45"/>
                  <a:gd name="T1" fmla="*/ 25 h 25"/>
                  <a:gd name="T2" fmla="*/ 8 w 45"/>
                  <a:gd name="T3" fmla="*/ 24 h 25"/>
                  <a:gd name="T4" fmla="*/ 9 w 45"/>
                  <a:gd name="T5" fmla="*/ 24 h 25"/>
                  <a:gd name="T6" fmla="*/ 10 w 45"/>
                  <a:gd name="T7" fmla="*/ 24 h 25"/>
                  <a:gd name="T8" fmla="*/ 11 w 45"/>
                  <a:gd name="T9" fmla="*/ 23 h 25"/>
                  <a:gd name="T10" fmla="*/ 12 w 45"/>
                  <a:gd name="T11" fmla="*/ 23 h 25"/>
                  <a:gd name="T12" fmla="*/ 13 w 45"/>
                  <a:gd name="T13" fmla="*/ 23 h 25"/>
                  <a:gd name="T14" fmla="*/ 14 w 45"/>
                  <a:gd name="T15" fmla="*/ 23 h 25"/>
                  <a:gd name="T16" fmla="*/ 15 w 45"/>
                  <a:gd name="T17" fmla="*/ 23 h 25"/>
                  <a:gd name="T18" fmla="*/ 16 w 45"/>
                  <a:gd name="T19" fmla="*/ 23 h 25"/>
                  <a:gd name="T20" fmla="*/ 17 w 45"/>
                  <a:gd name="T21" fmla="*/ 23 h 25"/>
                  <a:gd name="T22" fmla="*/ 19 w 45"/>
                  <a:gd name="T23" fmla="*/ 23 h 25"/>
                  <a:gd name="T24" fmla="*/ 19 w 45"/>
                  <a:gd name="T25" fmla="*/ 23 h 25"/>
                  <a:gd name="T26" fmla="*/ 21 w 45"/>
                  <a:gd name="T27" fmla="*/ 23 h 25"/>
                  <a:gd name="T28" fmla="*/ 21 w 45"/>
                  <a:gd name="T29" fmla="*/ 23 h 25"/>
                  <a:gd name="T30" fmla="*/ 23 w 45"/>
                  <a:gd name="T31" fmla="*/ 23 h 25"/>
                  <a:gd name="T32" fmla="*/ 24 w 45"/>
                  <a:gd name="T33" fmla="*/ 23 h 25"/>
                  <a:gd name="T34" fmla="*/ 26 w 45"/>
                  <a:gd name="T35" fmla="*/ 24 h 25"/>
                  <a:gd name="T36" fmla="*/ 28 w 45"/>
                  <a:gd name="T37" fmla="*/ 24 h 25"/>
                  <a:gd name="T38" fmla="*/ 31 w 45"/>
                  <a:gd name="T39" fmla="*/ 24 h 25"/>
                  <a:gd name="T40" fmla="*/ 33 w 45"/>
                  <a:gd name="T41" fmla="*/ 25 h 25"/>
                  <a:gd name="T42" fmla="*/ 35 w 45"/>
                  <a:gd name="T43" fmla="*/ 25 h 25"/>
                  <a:gd name="T44" fmla="*/ 36 w 45"/>
                  <a:gd name="T45" fmla="*/ 25 h 25"/>
                  <a:gd name="T46" fmla="*/ 37 w 45"/>
                  <a:gd name="T47" fmla="*/ 25 h 25"/>
                  <a:gd name="T48" fmla="*/ 39 w 45"/>
                  <a:gd name="T49" fmla="*/ 25 h 25"/>
                  <a:gd name="T50" fmla="*/ 41 w 45"/>
                  <a:gd name="T51" fmla="*/ 25 h 25"/>
                  <a:gd name="T52" fmla="*/ 42 w 45"/>
                  <a:gd name="T53" fmla="*/ 25 h 25"/>
                  <a:gd name="T54" fmla="*/ 44 w 45"/>
                  <a:gd name="T55" fmla="*/ 25 h 25"/>
                  <a:gd name="T56" fmla="*/ 45 w 45"/>
                  <a:gd name="T57" fmla="*/ 25 h 25"/>
                  <a:gd name="T58" fmla="*/ 45 w 45"/>
                  <a:gd name="T59" fmla="*/ 3 h 25"/>
                  <a:gd name="T60" fmla="*/ 44 w 45"/>
                  <a:gd name="T61" fmla="*/ 3 h 25"/>
                  <a:gd name="T62" fmla="*/ 43 w 45"/>
                  <a:gd name="T63" fmla="*/ 3 h 25"/>
                  <a:gd name="T64" fmla="*/ 42 w 45"/>
                  <a:gd name="T65" fmla="*/ 3 h 25"/>
                  <a:gd name="T66" fmla="*/ 41 w 45"/>
                  <a:gd name="T67" fmla="*/ 3 h 25"/>
                  <a:gd name="T68" fmla="*/ 40 w 45"/>
                  <a:gd name="T69" fmla="*/ 3 h 25"/>
                  <a:gd name="T70" fmla="*/ 39 w 45"/>
                  <a:gd name="T71" fmla="*/ 2 h 25"/>
                  <a:gd name="T72" fmla="*/ 38 w 45"/>
                  <a:gd name="T73" fmla="*/ 2 h 25"/>
                  <a:gd name="T74" fmla="*/ 36 w 45"/>
                  <a:gd name="T75" fmla="*/ 2 h 25"/>
                  <a:gd name="T76" fmla="*/ 34 w 45"/>
                  <a:gd name="T77" fmla="*/ 2 h 25"/>
                  <a:gd name="T78" fmla="*/ 32 w 45"/>
                  <a:gd name="T79" fmla="*/ 2 h 25"/>
                  <a:gd name="T80" fmla="*/ 29 w 45"/>
                  <a:gd name="T81" fmla="*/ 1 h 25"/>
                  <a:gd name="T82" fmla="*/ 26 w 45"/>
                  <a:gd name="T83" fmla="*/ 1 h 25"/>
                  <a:gd name="T84" fmla="*/ 25 w 45"/>
                  <a:gd name="T85" fmla="*/ 0 h 25"/>
                  <a:gd name="T86" fmla="*/ 24 w 45"/>
                  <a:gd name="T87" fmla="*/ 0 h 25"/>
                  <a:gd name="T88" fmla="*/ 22 w 45"/>
                  <a:gd name="T89" fmla="*/ 0 h 25"/>
                  <a:gd name="T90" fmla="*/ 21 w 45"/>
                  <a:gd name="T91" fmla="*/ 0 h 25"/>
                  <a:gd name="T92" fmla="*/ 19 w 45"/>
                  <a:gd name="T93" fmla="*/ 0 h 25"/>
                  <a:gd name="T94" fmla="*/ 17 w 45"/>
                  <a:gd name="T95" fmla="*/ 0 h 25"/>
                  <a:gd name="T96" fmla="*/ 16 w 45"/>
                  <a:gd name="T97" fmla="*/ 0 h 25"/>
                  <a:gd name="T98" fmla="*/ 14 w 45"/>
                  <a:gd name="T99" fmla="*/ 0 h 25"/>
                  <a:gd name="T100" fmla="*/ 12 w 45"/>
                  <a:gd name="T101" fmla="*/ 0 h 25"/>
                  <a:gd name="T102" fmla="*/ 10 w 45"/>
                  <a:gd name="T103" fmla="*/ 0 h 25"/>
                  <a:gd name="T104" fmla="*/ 9 w 45"/>
                  <a:gd name="T105" fmla="*/ 1 h 25"/>
                  <a:gd name="T106" fmla="*/ 7 w 45"/>
                  <a:gd name="T107" fmla="*/ 1 h 25"/>
                  <a:gd name="T108" fmla="*/ 5 w 45"/>
                  <a:gd name="T109" fmla="*/ 2 h 25"/>
                  <a:gd name="T110" fmla="*/ 3 w 45"/>
                  <a:gd name="T111" fmla="*/ 2 h 25"/>
                  <a:gd name="T112" fmla="*/ 1 w 45"/>
                  <a:gd name="T113" fmla="*/ 3 h 25"/>
                  <a:gd name="T114" fmla="*/ 0 w 45"/>
                  <a:gd name="T115" fmla="*/ 3 h 25"/>
                  <a:gd name="T116" fmla="*/ 7 w 45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" h="25">
                    <a:moveTo>
                      <a:pt x="7" y="25"/>
                    </a:move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31" y="24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38"/>
              <p:cNvSpPr>
                <a:spLocks/>
              </p:cNvSpPr>
              <p:nvPr/>
            </p:nvSpPr>
            <p:spPr bwMode="auto">
              <a:xfrm>
                <a:off x="5446" y="3369"/>
                <a:ext cx="49" cy="47"/>
              </a:xfrm>
              <a:custGeom>
                <a:avLst/>
                <a:gdLst>
                  <a:gd name="T0" fmla="*/ 16 w 49"/>
                  <a:gd name="T1" fmla="*/ 47 h 47"/>
                  <a:gd name="T2" fmla="*/ 16 w 49"/>
                  <a:gd name="T3" fmla="*/ 47 h 47"/>
                  <a:gd name="T4" fmla="*/ 18 w 49"/>
                  <a:gd name="T5" fmla="*/ 45 h 47"/>
                  <a:gd name="T6" fmla="*/ 20 w 49"/>
                  <a:gd name="T7" fmla="*/ 43 h 47"/>
                  <a:gd name="T8" fmla="*/ 21 w 49"/>
                  <a:gd name="T9" fmla="*/ 41 h 47"/>
                  <a:gd name="T10" fmla="*/ 23 w 49"/>
                  <a:gd name="T11" fmla="*/ 40 h 47"/>
                  <a:gd name="T12" fmla="*/ 25 w 49"/>
                  <a:gd name="T13" fmla="*/ 38 h 47"/>
                  <a:gd name="T14" fmla="*/ 26 w 49"/>
                  <a:gd name="T15" fmla="*/ 37 h 47"/>
                  <a:gd name="T16" fmla="*/ 28 w 49"/>
                  <a:gd name="T17" fmla="*/ 35 h 47"/>
                  <a:gd name="T18" fmla="*/ 30 w 49"/>
                  <a:gd name="T19" fmla="*/ 33 h 47"/>
                  <a:gd name="T20" fmla="*/ 32 w 49"/>
                  <a:gd name="T21" fmla="*/ 32 h 47"/>
                  <a:gd name="T22" fmla="*/ 34 w 49"/>
                  <a:gd name="T23" fmla="*/ 31 h 47"/>
                  <a:gd name="T24" fmla="*/ 36 w 49"/>
                  <a:gd name="T25" fmla="*/ 29 h 47"/>
                  <a:gd name="T26" fmla="*/ 37 w 49"/>
                  <a:gd name="T27" fmla="*/ 28 h 47"/>
                  <a:gd name="T28" fmla="*/ 39 w 49"/>
                  <a:gd name="T29" fmla="*/ 26 h 47"/>
                  <a:gd name="T30" fmla="*/ 41 w 49"/>
                  <a:gd name="T31" fmla="*/ 25 h 47"/>
                  <a:gd name="T32" fmla="*/ 43 w 49"/>
                  <a:gd name="T33" fmla="*/ 23 h 47"/>
                  <a:gd name="T34" fmla="*/ 45 w 49"/>
                  <a:gd name="T35" fmla="*/ 22 h 47"/>
                  <a:gd name="T36" fmla="*/ 46 w 49"/>
                  <a:gd name="T37" fmla="*/ 21 h 47"/>
                  <a:gd name="T38" fmla="*/ 48 w 49"/>
                  <a:gd name="T39" fmla="*/ 20 h 47"/>
                  <a:gd name="T40" fmla="*/ 49 w 49"/>
                  <a:gd name="T41" fmla="*/ 19 h 47"/>
                  <a:gd name="T42" fmla="*/ 36 w 49"/>
                  <a:gd name="T43" fmla="*/ 0 h 47"/>
                  <a:gd name="T44" fmla="*/ 36 w 49"/>
                  <a:gd name="T45" fmla="*/ 1 h 47"/>
                  <a:gd name="T46" fmla="*/ 34 w 49"/>
                  <a:gd name="T47" fmla="*/ 2 h 47"/>
                  <a:gd name="T48" fmla="*/ 32 w 49"/>
                  <a:gd name="T49" fmla="*/ 3 h 47"/>
                  <a:gd name="T50" fmla="*/ 30 w 49"/>
                  <a:gd name="T51" fmla="*/ 5 h 47"/>
                  <a:gd name="T52" fmla="*/ 28 w 49"/>
                  <a:gd name="T53" fmla="*/ 6 h 47"/>
                  <a:gd name="T54" fmla="*/ 26 w 49"/>
                  <a:gd name="T55" fmla="*/ 8 h 47"/>
                  <a:gd name="T56" fmla="*/ 23 w 49"/>
                  <a:gd name="T57" fmla="*/ 10 h 47"/>
                  <a:gd name="T58" fmla="*/ 21 w 49"/>
                  <a:gd name="T59" fmla="*/ 11 h 47"/>
                  <a:gd name="T60" fmla="*/ 19 w 49"/>
                  <a:gd name="T61" fmla="*/ 13 h 47"/>
                  <a:gd name="T62" fmla="*/ 17 w 49"/>
                  <a:gd name="T63" fmla="*/ 15 h 47"/>
                  <a:gd name="T64" fmla="*/ 15 w 49"/>
                  <a:gd name="T65" fmla="*/ 16 h 47"/>
                  <a:gd name="T66" fmla="*/ 13 w 49"/>
                  <a:gd name="T67" fmla="*/ 18 h 47"/>
                  <a:gd name="T68" fmla="*/ 11 w 49"/>
                  <a:gd name="T69" fmla="*/ 20 h 47"/>
                  <a:gd name="T70" fmla="*/ 9 w 49"/>
                  <a:gd name="T71" fmla="*/ 22 h 47"/>
                  <a:gd name="T72" fmla="*/ 7 w 49"/>
                  <a:gd name="T73" fmla="*/ 23 h 47"/>
                  <a:gd name="T74" fmla="*/ 6 w 49"/>
                  <a:gd name="T75" fmla="*/ 25 h 47"/>
                  <a:gd name="T76" fmla="*/ 3 w 49"/>
                  <a:gd name="T77" fmla="*/ 27 h 47"/>
                  <a:gd name="T78" fmla="*/ 2 w 49"/>
                  <a:gd name="T79" fmla="*/ 29 h 47"/>
                  <a:gd name="T80" fmla="*/ 0 w 49"/>
                  <a:gd name="T81" fmla="*/ 31 h 47"/>
                  <a:gd name="T82" fmla="*/ 0 w 49"/>
                  <a:gd name="T83" fmla="*/ 31 h 47"/>
                  <a:gd name="T84" fmla="*/ 16 w 49"/>
                  <a:gd name="T8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" h="47">
                    <a:moveTo>
                      <a:pt x="16" y="47"/>
                    </a:moveTo>
                    <a:lnTo>
                      <a:pt x="16" y="47"/>
                    </a:lnTo>
                    <a:lnTo>
                      <a:pt x="18" y="45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3" y="40"/>
                    </a:lnTo>
                    <a:lnTo>
                      <a:pt x="25" y="38"/>
                    </a:lnTo>
                    <a:lnTo>
                      <a:pt x="26" y="37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4" y="31"/>
                    </a:lnTo>
                    <a:lnTo>
                      <a:pt x="36" y="29"/>
                    </a:lnTo>
                    <a:lnTo>
                      <a:pt x="37" y="28"/>
                    </a:lnTo>
                    <a:lnTo>
                      <a:pt x="39" y="26"/>
                    </a:lnTo>
                    <a:lnTo>
                      <a:pt x="41" y="25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6" y="21"/>
                    </a:lnTo>
                    <a:lnTo>
                      <a:pt x="48" y="20"/>
                    </a:lnTo>
                    <a:lnTo>
                      <a:pt x="49" y="19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3"/>
                    </a:lnTo>
                    <a:lnTo>
                      <a:pt x="30" y="5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39"/>
              <p:cNvSpPr>
                <a:spLocks/>
              </p:cNvSpPr>
              <p:nvPr/>
            </p:nvSpPr>
            <p:spPr bwMode="auto">
              <a:xfrm>
                <a:off x="5405" y="3418"/>
                <a:ext cx="43" cy="51"/>
              </a:xfrm>
              <a:custGeom>
                <a:avLst/>
                <a:gdLst>
                  <a:gd name="T0" fmla="*/ 20 w 43"/>
                  <a:gd name="T1" fmla="*/ 51 h 51"/>
                  <a:gd name="T2" fmla="*/ 20 w 43"/>
                  <a:gd name="T3" fmla="*/ 50 h 51"/>
                  <a:gd name="T4" fmla="*/ 22 w 43"/>
                  <a:gd name="T5" fmla="*/ 47 h 51"/>
                  <a:gd name="T6" fmla="*/ 24 w 43"/>
                  <a:gd name="T7" fmla="*/ 44 h 51"/>
                  <a:gd name="T8" fmla="*/ 26 w 43"/>
                  <a:gd name="T9" fmla="*/ 40 h 51"/>
                  <a:gd name="T10" fmla="*/ 28 w 43"/>
                  <a:gd name="T11" fmla="*/ 37 h 51"/>
                  <a:gd name="T12" fmla="*/ 30 w 43"/>
                  <a:gd name="T13" fmla="*/ 34 h 51"/>
                  <a:gd name="T14" fmla="*/ 32 w 43"/>
                  <a:gd name="T15" fmla="*/ 30 h 51"/>
                  <a:gd name="T16" fmla="*/ 34 w 43"/>
                  <a:gd name="T17" fmla="*/ 27 h 51"/>
                  <a:gd name="T18" fmla="*/ 37 w 43"/>
                  <a:gd name="T19" fmla="*/ 23 h 51"/>
                  <a:gd name="T20" fmla="*/ 38 w 43"/>
                  <a:gd name="T21" fmla="*/ 22 h 51"/>
                  <a:gd name="T22" fmla="*/ 39 w 43"/>
                  <a:gd name="T23" fmla="*/ 20 h 51"/>
                  <a:gd name="T24" fmla="*/ 40 w 43"/>
                  <a:gd name="T25" fmla="*/ 18 h 51"/>
                  <a:gd name="T26" fmla="*/ 42 w 43"/>
                  <a:gd name="T27" fmla="*/ 17 h 51"/>
                  <a:gd name="T28" fmla="*/ 43 w 43"/>
                  <a:gd name="T29" fmla="*/ 15 h 51"/>
                  <a:gd name="T30" fmla="*/ 43 w 43"/>
                  <a:gd name="T31" fmla="*/ 14 h 51"/>
                  <a:gd name="T32" fmla="*/ 25 w 43"/>
                  <a:gd name="T33" fmla="*/ 0 h 51"/>
                  <a:gd name="T34" fmla="*/ 24 w 43"/>
                  <a:gd name="T35" fmla="*/ 1 h 51"/>
                  <a:gd name="T36" fmla="*/ 23 w 43"/>
                  <a:gd name="T37" fmla="*/ 3 h 51"/>
                  <a:gd name="T38" fmla="*/ 22 w 43"/>
                  <a:gd name="T39" fmla="*/ 5 h 51"/>
                  <a:gd name="T40" fmla="*/ 20 w 43"/>
                  <a:gd name="T41" fmla="*/ 7 h 51"/>
                  <a:gd name="T42" fmla="*/ 19 w 43"/>
                  <a:gd name="T43" fmla="*/ 9 h 51"/>
                  <a:gd name="T44" fmla="*/ 18 w 43"/>
                  <a:gd name="T45" fmla="*/ 11 h 51"/>
                  <a:gd name="T46" fmla="*/ 15 w 43"/>
                  <a:gd name="T47" fmla="*/ 14 h 51"/>
                  <a:gd name="T48" fmla="*/ 13 w 43"/>
                  <a:gd name="T49" fmla="*/ 18 h 51"/>
                  <a:gd name="T50" fmla="*/ 11 w 43"/>
                  <a:gd name="T51" fmla="*/ 22 h 51"/>
                  <a:gd name="T52" fmla="*/ 9 w 43"/>
                  <a:gd name="T53" fmla="*/ 25 h 51"/>
                  <a:gd name="T54" fmla="*/ 7 w 43"/>
                  <a:gd name="T55" fmla="*/ 29 h 51"/>
                  <a:gd name="T56" fmla="*/ 5 w 43"/>
                  <a:gd name="T57" fmla="*/ 32 h 51"/>
                  <a:gd name="T58" fmla="*/ 3 w 43"/>
                  <a:gd name="T59" fmla="*/ 35 h 51"/>
                  <a:gd name="T60" fmla="*/ 1 w 43"/>
                  <a:gd name="T61" fmla="*/ 38 h 51"/>
                  <a:gd name="T62" fmla="*/ 0 w 43"/>
                  <a:gd name="T63" fmla="*/ 40 h 51"/>
                  <a:gd name="T64" fmla="*/ 20 w 43"/>
                  <a:gd name="T6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1">
                    <a:moveTo>
                      <a:pt x="20" y="51"/>
                    </a:moveTo>
                    <a:lnTo>
                      <a:pt x="20" y="50"/>
                    </a:lnTo>
                    <a:lnTo>
                      <a:pt x="22" y="47"/>
                    </a:lnTo>
                    <a:lnTo>
                      <a:pt x="24" y="44"/>
                    </a:lnTo>
                    <a:lnTo>
                      <a:pt x="26" y="40"/>
                    </a:lnTo>
                    <a:lnTo>
                      <a:pt x="28" y="37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7"/>
                    </a:lnTo>
                    <a:lnTo>
                      <a:pt x="37" y="23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0" y="18"/>
                    </a:lnTo>
                    <a:lnTo>
                      <a:pt x="42" y="17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2" y="5"/>
                    </a:lnTo>
                    <a:lnTo>
                      <a:pt x="20" y="7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3" y="18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40"/>
              <p:cNvSpPr>
                <a:spLocks/>
              </p:cNvSpPr>
              <p:nvPr/>
            </p:nvSpPr>
            <p:spPr bwMode="auto">
              <a:xfrm>
                <a:off x="5367" y="3475"/>
                <a:ext cx="43" cy="38"/>
              </a:xfrm>
              <a:custGeom>
                <a:avLst/>
                <a:gdLst>
                  <a:gd name="T0" fmla="*/ 8 w 43"/>
                  <a:gd name="T1" fmla="*/ 38 h 38"/>
                  <a:gd name="T2" fmla="*/ 8 w 43"/>
                  <a:gd name="T3" fmla="*/ 38 h 38"/>
                  <a:gd name="T4" fmla="*/ 10 w 43"/>
                  <a:gd name="T5" fmla="*/ 37 h 38"/>
                  <a:gd name="T6" fmla="*/ 13 w 43"/>
                  <a:gd name="T7" fmla="*/ 36 h 38"/>
                  <a:gd name="T8" fmla="*/ 15 w 43"/>
                  <a:gd name="T9" fmla="*/ 35 h 38"/>
                  <a:gd name="T10" fmla="*/ 17 w 43"/>
                  <a:gd name="T11" fmla="*/ 34 h 38"/>
                  <a:gd name="T12" fmla="*/ 19 w 43"/>
                  <a:gd name="T13" fmla="*/ 33 h 38"/>
                  <a:gd name="T14" fmla="*/ 21 w 43"/>
                  <a:gd name="T15" fmla="*/ 32 h 38"/>
                  <a:gd name="T16" fmla="*/ 23 w 43"/>
                  <a:gd name="T17" fmla="*/ 31 h 38"/>
                  <a:gd name="T18" fmla="*/ 24 w 43"/>
                  <a:gd name="T19" fmla="*/ 30 h 38"/>
                  <a:gd name="T20" fmla="*/ 26 w 43"/>
                  <a:gd name="T21" fmla="*/ 29 h 38"/>
                  <a:gd name="T22" fmla="*/ 28 w 43"/>
                  <a:gd name="T23" fmla="*/ 28 h 38"/>
                  <a:gd name="T24" fmla="*/ 30 w 43"/>
                  <a:gd name="T25" fmla="*/ 27 h 38"/>
                  <a:gd name="T26" fmla="*/ 31 w 43"/>
                  <a:gd name="T27" fmla="*/ 26 h 38"/>
                  <a:gd name="T28" fmla="*/ 33 w 43"/>
                  <a:gd name="T29" fmla="*/ 25 h 38"/>
                  <a:gd name="T30" fmla="*/ 34 w 43"/>
                  <a:gd name="T31" fmla="*/ 23 h 38"/>
                  <a:gd name="T32" fmla="*/ 36 w 43"/>
                  <a:gd name="T33" fmla="*/ 22 h 38"/>
                  <a:gd name="T34" fmla="*/ 37 w 43"/>
                  <a:gd name="T35" fmla="*/ 21 h 38"/>
                  <a:gd name="T36" fmla="*/ 38 w 43"/>
                  <a:gd name="T37" fmla="*/ 20 h 38"/>
                  <a:gd name="T38" fmla="*/ 40 w 43"/>
                  <a:gd name="T39" fmla="*/ 19 h 38"/>
                  <a:gd name="T40" fmla="*/ 41 w 43"/>
                  <a:gd name="T41" fmla="*/ 17 h 38"/>
                  <a:gd name="T42" fmla="*/ 42 w 43"/>
                  <a:gd name="T43" fmla="*/ 16 h 38"/>
                  <a:gd name="T44" fmla="*/ 43 w 43"/>
                  <a:gd name="T45" fmla="*/ 15 h 38"/>
                  <a:gd name="T46" fmla="*/ 26 w 43"/>
                  <a:gd name="T47" fmla="*/ 0 h 38"/>
                  <a:gd name="T48" fmla="*/ 25 w 43"/>
                  <a:gd name="T49" fmla="*/ 1 h 38"/>
                  <a:gd name="T50" fmla="*/ 25 w 43"/>
                  <a:gd name="T51" fmla="*/ 2 h 38"/>
                  <a:gd name="T52" fmla="*/ 24 w 43"/>
                  <a:gd name="T53" fmla="*/ 2 h 38"/>
                  <a:gd name="T54" fmla="*/ 23 w 43"/>
                  <a:gd name="T55" fmla="*/ 3 h 38"/>
                  <a:gd name="T56" fmla="*/ 22 w 43"/>
                  <a:gd name="T57" fmla="*/ 4 h 38"/>
                  <a:gd name="T58" fmla="*/ 21 w 43"/>
                  <a:gd name="T59" fmla="*/ 5 h 38"/>
                  <a:gd name="T60" fmla="*/ 20 w 43"/>
                  <a:gd name="T61" fmla="*/ 6 h 38"/>
                  <a:gd name="T62" fmla="*/ 19 w 43"/>
                  <a:gd name="T63" fmla="*/ 7 h 38"/>
                  <a:gd name="T64" fmla="*/ 18 w 43"/>
                  <a:gd name="T65" fmla="*/ 7 h 38"/>
                  <a:gd name="T66" fmla="*/ 17 w 43"/>
                  <a:gd name="T67" fmla="*/ 8 h 38"/>
                  <a:gd name="T68" fmla="*/ 15 w 43"/>
                  <a:gd name="T69" fmla="*/ 9 h 38"/>
                  <a:gd name="T70" fmla="*/ 14 w 43"/>
                  <a:gd name="T71" fmla="*/ 10 h 38"/>
                  <a:gd name="T72" fmla="*/ 13 w 43"/>
                  <a:gd name="T73" fmla="*/ 10 h 38"/>
                  <a:gd name="T74" fmla="*/ 12 w 43"/>
                  <a:gd name="T75" fmla="*/ 11 h 38"/>
                  <a:gd name="T76" fmla="*/ 10 w 43"/>
                  <a:gd name="T77" fmla="*/ 12 h 38"/>
                  <a:gd name="T78" fmla="*/ 9 w 43"/>
                  <a:gd name="T79" fmla="*/ 13 h 38"/>
                  <a:gd name="T80" fmla="*/ 7 w 43"/>
                  <a:gd name="T81" fmla="*/ 14 h 38"/>
                  <a:gd name="T82" fmla="*/ 5 w 43"/>
                  <a:gd name="T83" fmla="*/ 14 h 38"/>
                  <a:gd name="T84" fmla="*/ 4 w 43"/>
                  <a:gd name="T85" fmla="*/ 15 h 38"/>
                  <a:gd name="T86" fmla="*/ 2 w 43"/>
                  <a:gd name="T87" fmla="*/ 16 h 38"/>
                  <a:gd name="T88" fmla="*/ 0 w 43"/>
                  <a:gd name="T89" fmla="*/ 17 h 38"/>
                  <a:gd name="T90" fmla="*/ 0 w 43"/>
                  <a:gd name="T91" fmla="*/ 17 h 38"/>
                  <a:gd name="T92" fmla="*/ 8 w 43"/>
                  <a:gd name="T9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" h="38">
                    <a:moveTo>
                      <a:pt x="8" y="38"/>
                    </a:moveTo>
                    <a:lnTo>
                      <a:pt x="8" y="38"/>
                    </a:lnTo>
                    <a:lnTo>
                      <a:pt x="10" y="37"/>
                    </a:lnTo>
                    <a:lnTo>
                      <a:pt x="13" y="36"/>
                    </a:lnTo>
                    <a:lnTo>
                      <a:pt x="15" y="35"/>
                    </a:lnTo>
                    <a:lnTo>
                      <a:pt x="17" y="34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1" y="26"/>
                    </a:lnTo>
                    <a:lnTo>
                      <a:pt x="33" y="25"/>
                    </a:lnTo>
                    <a:lnTo>
                      <a:pt x="34" y="23"/>
                    </a:lnTo>
                    <a:lnTo>
                      <a:pt x="36" y="22"/>
                    </a:lnTo>
                    <a:lnTo>
                      <a:pt x="37" y="21"/>
                    </a:lnTo>
                    <a:lnTo>
                      <a:pt x="38" y="20"/>
                    </a:lnTo>
                    <a:lnTo>
                      <a:pt x="40" y="19"/>
                    </a:lnTo>
                    <a:lnTo>
                      <a:pt x="41" y="17"/>
                    </a:lnTo>
                    <a:lnTo>
                      <a:pt x="42" y="16"/>
                    </a:lnTo>
                    <a:lnTo>
                      <a:pt x="43" y="15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6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1"/>
              <p:cNvSpPr>
                <a:spLocks/>
              </p:cNvSpPr>
              <p:nvPr/>
            </p:nvSpPr>
            <p:spPr bwMode="auto">
              <a:xfrm>
                <a:off x="5360" y="3492"/>
                <a:ext cx="15" cy="24"/>
              </a:xfrm>
              <a:custGeom>
                <a:avLst/>
                <a:gdLst>
                  <a:gd name="T0" fmla="*/ 7 w 15"/>
                  <a:gd name="T1" fmla="*/ 24 h 24"/>
                  <a:gd name="T2" fmla="*/ 8 w 15"/>
                  <a:gd name="T3" fmla="*/ 23 h 24"/>
                  <a:gd name="T4" fmla="*/ 10 w 15"/>
                  <a:gd name="T5" fmla="*/ 22 h 24"/>
                  <a:gd name="T6" fmla="*/ 13 w 15"/>
                  <a:gd name="T7" fmla="*/ 22 h 24"/>
                  <a:gd name="T8" fmla="*/ 15 w 15"/>
                  <a:gd name="T9" fmla="*/ 21 h 24"/>
                  <a:gd name="T10" fmla="*/ 7 w 15"/>
                  <a:gd name="T11" fmla="*/ 0 h 24"/>
                  <a:gd name="T12" fmla="*/ 5 w 15"/>
                  <a:gd name="T13" fmla="*/ 0 h 24"/>
                  <a:gd name="T14" fmla="*/ 3 w 15"/>
                  <a:gd name="T15" fmla="*/ 1 h 24"/>
                  <a:gd name="T16" fmla="*/ 0 w 15"/>
                  <a:gd name="T17" fmla="*/ 2 h 24"/>
                  <a:gd name="T18" fmla="*/ 0 w 15"/>
                  <a:gd name="T19" fmla="*/ 2 h 24"/>
                  <a:gd name="T20" fmla="*/ 7 w 15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4">
                    <a:moveTo>
                      <a:pt x="7" y="24"/>
                    </a:moveTo>
                    <a:lnTo>
                      <a:pt x="8" y="23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2"/>
              <p:cNvSpPr>
                <a:spLocks/>
              </p:cNvSpPr>
              <p:nvPr/>
            </p:nvSpPr>
            <p:spPr bwMode="auto">
              <a:xfrm>
                <a:off x="5295" y="3500"/>
                <a:ext cx="49" cy="31"/>
              </a:xfrm>
              <a:custGeom>
                <a:avLst/>
                <a:gdLst>
                  <a:gd name="T0" fmla="*/ 4 w 49"/>
                  <a:gd name="T1" fmla="*/ 31 h 31"/>
                  <a:gd name="T2" fmla="*/ 7 w 49"/>
                  <a:gd name="T3" fmla="*/ 30 h 31"/>
                  <a:gd name="T4" fmla="*/ 16 w 49"/>
                  <a:gd name="T5" fmla="*/ 29 h 31"/>
                  <a:gd name="T6" fmla="*/ 24 w 49"/>
                  <a:gd name="T7" fmla="*/ 27 h 31"/>
                  <a:gd name="T8" fmla="*/ 32 w 49"/>
                  <a:gd name="T9" fmla="*/ 26 h 31"/>
                  <a:gd name="T10" fmla="*/ 35 w 49"/>
                  <a:gd name="T11" fmla="*/ 25 h 31"/>
                  <a:gd name="T12" fmla="*/ 39 w 49"/>
                  <a:gd name="T13" fmla="*/ 24 h 31"/>
                  <a:gd name="T14" fmla="*/ 43 w 49"/>
                  <a:gd name="T15" fmla="*/ 23 h 31"/>
                  <a:gd name="T16" fmla="*/ 46 w 49"/>
                  <a:gd name="T17" fmla="*/ 23 h 31"/>
                  <a:gd name="T18" fmla="*/ 49 w 49"/>
                  <a:gd name="T19" fmla="*/ 22 h 31"/>
                  <a:gd name="T20" fmla="*/ 44 w 49"/>
                  <a:gd name="T21" fmla="*/ 0 h 31"/>
                  <a:gd name="T22" fmla="*/ 41 w 49"/>
                  <a:gd name="T23" fmla="*/ 0 h 31"/>
                  <a:gd name="T24" fmla="*/ 38 w 49"/>
                  <a:gd name="T25" fmla="*/ 1 h 31"/>
                  <a:gd name="T26" fmla="*/ 34 w 49"/>
                  <a:gd name="T27" fmla="*/ 2 h 31"/>
                  <a:gd name="T28" fmla="*/ 31 w 49"/>
                  <a:gd name="T29" fmla="*/ 3 h 31"/>
                  <a:gd name="T30" fmla="*/ 27 w 49"/>
                  <a:gd name="T31" fmla="*/ 3 h 31"/>
                  <a:gd name="T32" fmla="*/ 20 w 49"/>
                  <a:gd name="T33" fmla="*/ 5 h 31"/>
                  <a:gd name="T34" fmla="*/ 12 w 49"/>
                  <a:gd name="T35" fmla="*/ 7 h 31"/>
                  <a:gd name="T36" fmla="*/ 3 w 49"/>
                  <a:gd name="T37" fmla="*/ 8 h 31"/>
                  <a:gd name="T38" fmla="*/ 0 w 49"/>
                  <a:gd name="T39" fmla="*/ 9 h 31"/>
                  <a:gd name="T40" fmla="*/ 4 w 49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31">
                    <a:moveTo>
                      <a:pt x="4" y="31"/>
                    </a:moveTo>
                    <a:lnTo>
                      <a:pt x="7" y="30"/>
                    </a:lnTo>
                    <a:lnTo>
                      <a:pt x="16" y="29"/>
                    </a:lnTo>
                    <a:lnTo>
                      <a:pt x="24" y="27"/>
                    </a:lnTo>
                    <a:lnTo>
                      <a:pt x="32" y="26"/>
                    </a:lnTo>
                    <a:lnTo>
                      <a:pt x="35" y="25"/>
                    </a:lnTo>
                    <a:lnTo>
                      <a:pt x="39" y="24"/>
                    </a:lnTo>
                    <a:lnTo>
                      <a:pt x="43" y="23"/>
                    </a:lnTo>
                    <a:lnTo>
                      <a:pt x="46" y="23"/>
                    </a:lnTo>
                    <a:lnTo>
                      <a:pt x="49" y="22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31" y="3"/>
                    </a:lnTo>
                    <a:lnTo>
                      <a:pt x="27" y="3"/>
                    </a:lnTo>
                    <a:lnTo>
                      <a:pt x="20" y="5"/>
                    </a:lnTo>
                    <a:lnTo>
                      <a:pt x="12" y="7"/>
                    </a:lnTo>
                    <a:lnTo>
                      <a:pt x="3" y="8"/>
                    </a:lnTo>
                    <a:lnTo>
                      <a:pt x="0" y="9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3"/>
              <p:cNvSpPr>
                <a:spLocks/>
              </p:cNvSpPr>
              <p:nvPr/>
            </p:nvSpPr>
            <p:spPr bwMode="auto">
              <a:xfrm>
                <a:off x="5248" y="3512"/>
                <a:ext cx="28" cy="27"/>
              </a:xfrm>
              <a:custGeom>
                <a:avLst/>
                <a:gdLst>
                  <a:gd name="T0" fmla="*/ 3 w 28"/>
                  <a:gd name="T1" fmla="*/ 27 h 27"/>
                  <a:gd name="T2" fmla="*/ 3 w 28"/>
                  <a:gd name="T3" fmla="*/ 27 h 27"/>
                  <a:gd name="T4" fmla="*/ 14 w 28"/>
                  <a:gd name="T5" fmla="*/ 25 h 27"/>
                  <a:gd name="T6" fmla="*/ 25 w 28"/>
                  <a:gd name="T7" fmla="*/ 23 h 27"/>
                  <a:gd name="T8" fmla="*/ 28 w 28"/>
                  <a:gd name="T9" fmla="*/ 23 h 27"/>
                  <a:gd name="T10" fmla="*/ 24 w 28"/>
                  <a:gd name="T11" fmla="*/ 0 h 27"/>
                  <a:gd name="T12" fmla="*/ 21 w 28"/>
                  <a:gd name="T13" fmla="*/ 1 h 27"/>
                  <a:gd name="T14" fmla="*/ 11 w 28"/>
                  <a:gd name="T15" fmla="*/ 3 h 27"/>
                  <a:gd name="T16" fmla="*/ 0 w 28"/>
                  <a:gd name="T17" fmla="*/ 5 h 27"/>
                  <a:gd name="T18" fmla="*/ 0 w 28"/>
                  <a:gd name="T19" fmla="*/ 5 h 27"/>
                  <a:gd name="T20" fmla="*/ 3 w 28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7">
                    <a:moveTo>
                      <a:pt x="3" y="27"/>
                    </a:moveTo>
                    <a:lnTo>
                      <a:pt x="3" y="27"/>
                    </a:lnTo>
                    <a:lnTo>
                      <a:pt x="14" y="25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44"/>
              <p:cNvSpPr>
                <a:spLocks/>
              </p:cNvSpPr>
              <p:nvPr/>
            </p:nvSpPr>
            <p:spPr bwMode="auto">
              <a:xfrm>
                <a:off x="5228" y="3517"/>
                <a:ext cx="23" cy="25"/>
              </a:xfrm>
              <a:custGeom>
                <a:avLst/>
                <a:gdLst>
                  <a:gd name="T0" fmla="*/ 3 w 23"/>
                  <a:gd name="T1" fmla="*/ 25 h 25"/>
                  <a:gd name="T2" fmla="*/ 11 w 23"/>
                  <a:gd name="T3" fmla="*/ 24 h 25"/>
                  <a:gd name="T4" fmla="*/ 23 w 23"/>
                  <a:gd name="T5" fmla="*/ 22 h 25"/>
                  <a:gd name="T6" fmla="*/ 20 w 23"/>
                  <a:gd name="T7" fmla="*/ 0 h 25"/>
                  <a:gd name="T8" fmla="*/ 8 w 23"/>
                  <a:gd name="T9" fmla="*/ 1 h 25"/>
                  <a:gd name="T10" fmla="*/ 0 w 23"/>
                  <a:gd name="T11" fmla="*/ 3 h 25"/>
                  <a:gd name="T12" fmla="*/ 3 w 23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3" y="25"/>
                    </a:moveTo>
                    <a:lnTo>
                      <a:pt x="11" y="24"/>
                    </a:lnTo>
                    <a:lnTo>
                      <a:pt x="23" y="22"/>
                    </a:lnTo>
                    <a:lnTo>
                      <a:pt x="20" y="0"/>
                    </a:lnTo>
                    <a:lnTo>
                      <a:pt x="8" y="1"/>
                    </a:lnTo>
                    <a:lnTo>
                      <a:pt x="0" y="3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45"/>
              <p:cNvSpPr>
                <a:spLocks/>
              </p:cNvSpPr>
              <p:nvPr/>
            </p:nvSpPr>
            <p:spPr bwMode="auto">
              <a:xfrm>
                <a:off x="5160" y="3523"/>
                <a:ext cx="49" cy="30"/>
              </a:xfrm>
              <a:custGeom>
                <a:avLst/>
                <a:gdLst>
                  <a:gd name="T0" fmla="*/ 4 w 49"/>
                  <a:gd name="T1" fmla="*/ 30 h 30"/>
                  <a:gd name="T2" fmla="*/ 16 w 49"/>
                  <a:gd name="T3" fmla="*/ 28 h 30"/>
                  <a:gd name="T4" fmla="*/ 29 w 49"/>
                  <a:gd name="T5" fmla="*/ 26 h 30"/>
                  <a:gd name="T6" fmla="*/ 42 w 49"/>
                  <a:gd name="T7" fmla="*/ 24 h 30"/>
                  <a:gd name="T8" fmla="*/ 49 w 49"/>
                  <a:gd name="T9" fmla="*/ 23 h 30"/>
                  <a:gd name="T10" fmla="*/ 45 w 49"/>
                  <a:gd name="T11" fmla="*/ 0 h 30"/>
                  <a:gd name="T12" fmla="*/ 38 w 49"/>
                  <a:gd name="T13" fmla="*/ 1 h 30"/>
                  <a:gd name="T14" fmla="*/ 25 w 49"/>
                  <a:gd name="T15" fmla="*/ 3 h 30"/>
                  <a:gd name="T16" fmla="*/ 12 w 49"/>
                  <a:gd name="T17" fmla="*/ 6 h 30"/>
                  <a:gd name="T18" fmla="*/ 0 w 49"/>
                  <a:gd name="T19" fmla="*/ 7 h 30"/>
                  <a:gd name="T20" fmla="*/ 4 w 49"/>
                  <a:gd name="T2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0">
                    <a:moveTo>
                      <a:pt x="4" y="30"/>
                    </a:moveTo>
                    <a:lnTo>
                      <a:pt x="16" y="28"/>
                    </a:lnTo>
                    <a:lnTo>
                      <a:pt x="29" y="26"/>
                    </a:lnTo>
                    <a:lnTo>
                      <a:pt x="42" y="24"/>
                    </a:lnTo>
                    <a:lnTo>
                      <a:pt x="49" y="23"/>
                    </a:lnTo>
                    <a:lnTo>
                      <a:pt x="45" y="0"/>
                    </a:lnTo>
                    <a:lnTo>
                      <a:pt x="38" y="1"/>
                    </a:lnTo>
                    <a:lnTo>
                      <a:pt x="25" y="3"/>
                    </a:lnTo>
                    <a:lnTo>
                      <a:pt x="12" y="6"/>
                    </a:lnTo>
                    <a:lnTo>
                      <a:pt x="0" y="7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46"/>
              <p:cNvSpPr>
                <a:spLocks/>
              </p:cNvSpPr>
              <p:nvPr/>
            </p:nvSpPr>
            <p:spPr bwMode="auto">
              <a:xfrm>
                <a:off x="5093" y="3534"/>
                <a:ext cx="49" cy="31"/>
              </a:xfrm>
              <a:custGeom>
                <a:avLst/>
                <a:gdLst>
                  <a:gd name="T0" fmla="*/ 4 w 49"/>
                  <a:gd name="T1" fmla="*/ 31 h 31"/>
                  <a:gd name="T2" fmla="*/ 8 w 49"/>
                  <a:gd name="T3" fmla="*/ 30 h 31"/>
                  <a:gd name="T4" fmla="*/ 14 w 49"/>
                  <a:gd name="T5" fmla="*/ 29 h 31"/>
                  <a:gd name="T6" fmla="*/ 20 w 49"/>
                  <a:gd name="T7" fmla="*/ 28 h 31"/>
                  <a:gd name="T8" fmla="*/ 26 w 49"/>
                  <a:gd name="T9" fmla="*/ 27 h 31"/>
                  <a:gd name="T10" fmla="*/ 32 w 49"/>
                  <a:gd name="T11" fmla="*/ 26 h 31"/>
                  <a:gd name="T12" fmla="*/ 38 w 49"/>
                  <a:gd name="T13" fmla="*/ 25 h 31"/>
                  <a:gd name="T14" fmla="*/ 44 w 49"/>
                  <a:gd name="T15" fmla="*/ 23 h 31"/>
                  <a:gd name="T16" fmla="*/ 49 w 49"/>
                  <a:gd name="T17" fmla="*/ 23 h 31"/>
                  <a:gd name="T18" fmla="*/ 45 w 49"/>
                  <a:gd name="T19" fmla="*/ 0 h 31"/>
                  <a:gd name="T20" fmla="*/ 40 w 49"/>
                  <a:gd name="T21" fmla="*/ 1 h 31"/>
                  <a:gd name="T22" fmla="*/ 34 w 49"/>
                  <a:gd name="T23" fmla="*/ 2 h 31"/>
                  <a:gd name="T24" fmla="*/ 28 w 49"/>
                  <a:gd name="T25" fmla="*/ 3 h 31"/>
                  <a:gd name="T26" fmla="*/ 21 w 49"/>
                  <a:gd name="T27" fmla="*/ 5 h 31"/>
                  <a:gd name="T28" fmla="*/ 16 w 49"/>
                  <a:gd name="T29" fmla="*/ 6 h 31"/>
                  <a:gd name="T30" fmla="*/ 10 w 49"/>
                  <a:gd name="T31" fmla="*/ 7 h 31"/>
                  <a:gd name="T32" fmla="*/ 4 w 49"/>
                  <a:gd name="T33" fmla="*/ 8 h 31"/>
                  <a:gd name="T34" fmla="*/ 0 w 49"/>
                  <a:gd name="T35" fmla="*/ 9 h 31"/>
                  <a:gd name="T36" fmla="*/ 4 w 49"/>
                  <a:gd name="T3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31">
                    <a:moveTo>
                      <a:pt x="4" y="31"/>
                    </a:moveTo>
                    <a:lnTo>
                      <a:pt x="8" y="30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6" y="27"/>
                    </a:lnTo>
                    <a:lnTo>
                      <a:pt x="32" y="26"/>
                    </a:lnTo>
                    <a:lnTo>
                      <a:pt x="38" y="25"/>
                    </a:lnTo>
                    <a:lnTo>
                      <a:pt x="44" y="23"/>
                    </a:lnTo>
                    <a:lnTo>
                      <a:pt x="49" y="23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4" y="2"/>
                    </a:lnTo>
                    <a:lnTo>
                      <a:pt x="28" y="3"/>
                    </a:lnTo>
                    <a:lnTo>
                      <a:pt x="21" y="5"/>
                    </a:lnTo>
                    <a:lnTo>
                      <a:pt x="16" y="6"/>
                    </a:lnTo>
                    <a:lnTo>
                      <a:pt x="10" y="7"/>
                    </a:lnTo>
                    <a:lnTo>
                      <a:pt x="4" y="8"/>
                    </a:lnTo>
                    <a:lnTo>
                      <a:pt x="0" y="9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47"/>
              <p:cNvSpPr>
                <a:spLocks/>
              </p:cNvSpPr>
              <p:nvPr/>
            </p:nvSpPr>
            <p:spPr bwMode="auto">
              <a:xfrm>
                <a:off x="5057" y="3548"/>
                <a:ext cx="19" cy="26"/>
              </a:xfrm>
              <a:custGeom>
                <a:avLst/>
                <a:gdLst>
                  <a:gd name="T0" fmla="*/ 6 w 19"/>
                  <a:gd name="T1" fmla="*/ 26 h 26"/>
                  <a:gd name="T2" fmla="*/ 6 w 19"/>
                  <a:gd name="T3" fmla="*/ 26 h 26"/>
                  <a:gd name="T4" fmla="*/ 10 w 19"/>
                  <a:gd name="T5" fmla="*/ 25 h 26"/>
                  <a:gd name="T6" fmla="*/ 15 w 19"/>
                  <a:gd name="T7" fmla="*/ 24 h 26"/>
                  <a:gd name="T8" fmla="*/ 19 w 19"/>
                  <a:gd name="T9" fmla="*/ 22 h 26"/>
                  <a:gd name="T10" fmla="*/ 13 w 19"/>
                  <a:gd name="T11" fmla="*/ 0 h 26"/>
                  <a:gd name="T12" fmla="*/ 9 w 19"/>
                  <a:gd name="T13" fmla="*/ 1 h 26"/>
                  <a:gd name="T14" fmla="*/ 4 w 19"/>
                  <a:gd name="T15" fmla="*/ 3 h 26"/>
                  <a:gd name="T16" fmla="*/ 0 w 19"/>
                  <a:gd name="T17" fmla="*/ 4 h 26"/>
                  <a:gd name="T18" fmla="*/ 0 w 19"/>
                  <a:gd name="T19" fmla="*/ 4 h 26"/>
                  <a:gd name="T20" fmla="*/ 6 w 19"/>
                  <a:gd name="T2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6">
                    <a:moveTo>
                      <a:pt x="6" y="26"/>
                    </a:moveTo>
                    <a:lnTo>
                      <a:pt x="6" y="26"/>
                    </a:lnTo>
                    <a:lnTo>
                      <a:pt x="10" y="25"/>
                    </a:lnTo>
                    <a:lnTo>
                      <a:pt x="15" y="24"/>
                    </a:lnTo>
                    <a:lnTo>
                      <a:pt x="19" y="22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48"/>
              <p:cNvSpPr>
                <a:spLocks/>
              </p:cNvSpPr>
              <p:nvPr/>
            </p:nvSpPr>
            <p:spPr bwMode="auto">
              <a:xfrm>
                <a:off x="5024" y="3552"/>
                <a:ext cx="39" cy="33"/>
              </a:xfrm>
              <a:custGeom>
                <a:avLst/>
                <a:gdLst>
                  <a:gd name="T0" fmla="*/ 13 w 39"/>
                  <a:gd name="T1" fmla="*/ 33 h 33"/>
                  <a:gd name="T2" fmla="*/ 13 w 39"/>
                  <a:gd name="T3" fmla="*/ 33 h 33"/>
                  <a:gd name="T4" fmla="*/ 14 w 39"/>
                  <a:gd name="T5" fmla="*/ 32 h 33"/>
                  <a:gd name="T6" fmla="*/ 15 w 39"/>
                  <a:gd name="T7" fmla="*/ 32 h 33"/>
                  <a:gd name="T8" fmla="*/ 16 w 39"/>
                  <a:gd name="T9" fmla="*/ 31 h 33"/>
                  <a:gd name="T10" fmla="*/ 17 w 39"/>
                  <a:gd name="T11" fmla="*/ 31 h 33"/>
                  <a:gd name="T12" fmla="*/ 18 w 39"/>
                  <a:gd name="T13" fmla="*/ 30 h 33"/>
                  <a:gd name="T14" fmla="*/ 19 w 39"/>
                  <a:gd name="T15" fmla="*/ 30 h 33"/>
                  <a:gd name="T16" fmla="*/ 20 w 39"/>
                  <a:gd name="T17" fmla="*/ 29 h 33"/>
                  <a:gd name="T18" fmla="*/ 21 w 39"/>
                  <a:gd name="T19" fmla="*/ 29 h 33"/>
                  <a:gd name="T20" fmla="*/ 22 w 39"/>
                  <a:gd name="T21" fmla="*/ 28 h 33"/>
                  <a:gd name="T22" fmla="*/ 23 w 39"/>
                  <a:gd name="T23" fmla="*/ 28 h 33"/>
                  <a:gd name="T24" fmla="*/ 25 w 39"/>
                  <a:gd name="T25" fmla="*/ 27 h 33"/>
                  <a:gd name="T26" fmla="*/ 26 w 39"/>
                  <a:gd name="T27" fmla="*/ 27 h 33"/>
                  <a:gd name="T28" fmla="*/ 28 w 39"/>
                  <a:gd name="T29" fmla="*/ 26 h 33"/>
                  <a:gd name="T30" fmla="*/ 29 w 39"/>
                  <a:gd name="T31" fmla="*/ 25 h 33"/>
                  <a:gd name="T32" fmla="*/ 31 w 39"/>
                  <a:gd name="T33" fmla="*/ 25 h 33"/>
                  <a:gd name="T34" fmla="*/ 32 w 39"/>
                  <a:gd name="T35" fmla="*/ 24 h 33"/>
                  <a:gd name="T36" fmla="*/ 34 w 39"/>
                  <a:gd name="T37" fmla="*/ 24 h 33"/>
                  <a:gd name="T38" fmla="*/ 36 w 39"/>
                  <a:gd name="T39" fmla="*/ 23 h 33"/>
                  <a:gd name="T40" fmla="*/ 38 w 39"/>
                  <a:gd name="T41" fmla="*/ 22 h 33"/>
                  <a:gd name="T42" fmla="*/ 39 w 39"/>
                  <a:gd name="T43" fmla="*/ 22 h 33"/>
                  <a:gd name="T44" fmla="*/ 33 w 39"/>
                  <a:gd name="T45" fmla="*/ 0 h 33"/>
                  <a:gd name="T46" fmla="*/ 31 w 39"/>
                  <a:gd name="T47" fmla="*/ 1 h 33"/>
                  <a:gd name="T48" fmla="*/ 29 w 39"/>
                  <a:gd name="T49" fmla="*/ 1 h 33"/>
                  <a:gd name="T50" fmla="*/ 27 w 39"/>
                  <a:gd name="T51" fmla="*/ 2 h 33"/>
                  <a:gd name="T52" fmla="*/ 25 w 39"/>
                  <a:gd name="T53" fmla="*/ 3 h 33"/>
                  <a:gd name="T54" fmla="*/ 23 w 39"/>
                  <a:gd name="T55" fmla="*/ 3 h 33"/>
                  <a:gd name="T56" fmla="*/ 21 w 39"/>
                  <a:gd name="T57" fmla="*/ 4 h 33"/>
                  <a:gd name="T58" fmla="*/ 19 w 39"/>
                  <a:gd name="T59" fmla="*/ 5 h 33"/>
                  <a:gd name="T60" fmla="*/ 18 w 39"/>
                  <a:gd name="T61" fmla="*/ 5 h 33"/>
                  <a:gd name="T62" fmla="*/ 16 w 39"/>
                  <a:gd name="T63" fmla="*/ 6 h 33"/>
                  <a:gd name="T64" fmla="*/ 14 w 39"/>
                  <a:gd name="T65" fmla="*/ 7 h 33"/>
                  <a:gd name="T66" fmla="*/ 13 w 39"/>
                  <a:gd name="T67" fmla="*/ 7 h 33"/>
                  <a:gd name="T68" fmla="*/ 11 w 39"/>
                  <a:gd name="T69" fmla="*/ 8 h 33"/>
                  <a:gd name="T70" fmla="*/ 10 w 39"/>
                  <a:gd name="T71" fmla="*/ 9 h 33"/>
                  <a:gd name="T72" fmla="*/ 8 w 39"/>
                  <a:gd name="T73" fmla="*/ 10 h 33"/>
                  <a:gd name="T74" fmla="*/ 7 w 39"/>
                  <a:gd name="T75" fmla="*/ 10 h 33"/>
                  <a:gd name="T76" fmla="*/ 6 w 39"/>
                  <a:gd name="T77" fmla="*/ 11 h 33"/>
                  <a:gd name="T78" fmla="*/ 4 w 39"/>
                  <a:gd name="T79" fmla="*/ 12 h 33"/>
                  <a:gd name="T80" fmla="*/ 3 w 39"/>
                  <a:gd name="T81" fmla="*/ 13 h 33"/>
                  <a:gd name="T82" fmla="*/ 2 w 39"/>
                  <a:gd name="T83" fmla="*/ 13 h 33"/>
                  <a:gd name="T84" fmla="*/ 1 w 39"/>
                  <a:gd name="T85" fmla="*/ 14 h 33"/>
                  <a:gd name="T86" fmla="*/ 0 w 39"/>
                  <a:gd name="T87" fmla="*/ 14 h 33"/>
                  <a:gd name="T88" fmla="*/ 13 w 39"/>
                  <a:gd name="T8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" h="33">
                    <a:moveTo>
                      <a:pt x="13" y="33"/>
                    </a:moveTo>
                    <a:lnTo>
                      <a:pt x="13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3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49"/>
              <p:cNvSpPr>
                <a:spLocks/>
              </p:cNvSpPr>
              <p:nvPr/>
            </p:nvSpPr>
            <p:spPr bwMode="auto">
              <a:xfrm>
                <a:off x="5007" y="3593"/>
                <a:ext cx="24" cy="15"/>
              </a:xfrm>
              <a:custGeom>
                <a:avLst/>
                <a:gdLst>
                  <a:gd name="T0" fmla="*/ 24 w 24"/>
                  <a:gd name="T1" fmla="*/ 10 h 15"/>
                  <a:gd name="T2" fmla="*/ 24 w 24"/>
                  <a:gd name="T3" fmla="*/ 10 h 15"/>
                  <a:gd name="T4" fmla="*/ 24 w 24"/>
                  <a:gd name="T5" fmla="*/ 9 h 15"/>
                  <a:gd name="T6" fmla="*/ 23 w 24"/>
                  <a:gd name="T7" fmla="*/ 7 h 15"/>
                  <a:gd name="T8" fmla="*/ 23 w 24"/>
                  <a:gd name="T9" fmla="*/ 6 h 15"/>
                  <a:gd name="T10" fmla="*/ 23 w 24"/>
                  <a:gd name="T11" fmla="*/ 5 h 15"/>
                  <a:gd name="T12" fmla="*/ 23 w 24"/>
                  <a:gd name="T13" fmla="*/ 4 h 15"/>
                  <a:gd name="T14" fmla="*/ 23 w 24"/>
                  <a:gd name="T15" fmla="*/ 3 h 15"/>
                  <a:gd name="T16" fmla="*/ 23 w 24"/>
                  <a:gd name="T17" fmla="*/ 3 h 15"/>
                  <a:gd name="T18" fmla="*/ 23 w 24"/>
                  <a:gd name="T19" fmla="*/ 3 h 15"/>
                  <a:gd name="T20" fmla="*/ 23 w 24"/>
                  <a:gd name="T21" fmla="*/ 2 h 15"/>
                  <a:gd name="T22" fmla="*/ 23 w 24"/>
                  <a:gd name="T23" fmla="*/ 2 h 15"/>
                  <a:gd name="T24" fmla="*/ 23 w 24"/>
                  <a:gd name="T25" fmla="*/ 2 h 15"/>
                  <a:gd name="T26" fmla="*/ 0 w 24"/>
                  <a:gd name="T27" fmla="*/ 0 h 15"/>
                  <a:gd name="T28" fmla="*/ 0 w 24"/>
                  <a:gd name="T29" fmla="*/ 0 h 15"/>
                  <a:gd name="T30" fmla="*/ 0 w 24"/>
                  <a:gd name="T31" fmla="*/ 1 h 15"/>
                  <a:gd name="T32" fmla="*/ 0 w 24"/>
                  <a:gd name="T33" fmla="*/ 2 h 15"/>
                  <a:gd name="T34" fmla="*/ 0 w 24"/>
                  <a:gd name="T35" fmla="*/ 3 h 15"/>
                  <a:gd name="T36" fmla="*/ 0 w 24"/>
                  <a:gd name="T37" fmla="*/ 4 h 15"/>
                  <a:gd name="T38" fmla="*/ 0 w 24"/>
                  <a:gd name="T39" fmla="*/ 6 h 15"/>
                  <a:gd name="T40" fmla="*/ 1 w 24"/>
                  <a:gd name="T41" fmla="*/ 8 h 15"/>
                  <a:gd name="T42" fmla="*/ 1 w 24"/>
                  <a:gd name="T43" fmla="*/ 10 h 15"/>
                  <a:gd name="T44" fmla="*/ 1 w 24"/>
                  <a:gd name="T45" fmla="*/ 11 h 15"/>
                  <a:gd name="T46" fmla="*/ 2 w 24"/>
                  <a:gd name="T47" fmla="*/ 13 h 15"/>
                  <a:gd name="T48" fmla="*/ 2 w 24"/>
                  <a:gd name="T49" fmla="*/ 15 h 15"/>
                  <a:gd name="T50" fmla="*/ 2 w 24"/>
                  <a:gd name="T51" fmla="*/ 15 h 15"/>
                  <a:gd name="T52" fmla="*/ 24 w 24"/>
                  <a:gd name="T5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15">
                    <a:moveTo>
                      <a:pt x="24" y="10"/>
                    </a:moveTo>
                    <a:lnTo>
                      <a:pt x="24" y="10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50"/>
              <p:cNvSpPr>
                <a:spLocks/>
              </p:cNvSpPr>
              <p:nvPr/>
            </p:nvSpPr>
            <p:spPr bwMode="auto">
              <a:xfrm>
                <a:off x="5009" y="3603"/>
                <a:ext cx="32" cy="38"/>
              </a:xfrm>
              <a:custGeom>
                <a:avLst/>
                <a:gdLst>
                  <a:gd name="T0" fmla="*/ 32 w 32"/>
                  <a:gd name="T1" fmla="*/ 30 h 38"/>
                  <a:gd name="T2" fmla="*/ 32 w 32"/>
                  <a:gd name="T3" fmla="*/ 30 h 38"/>
                  <a:gd name="T4" fmla="*/ 31 w 32"/>
                  <a:gd name="T5" fmla="*/ 27 h 38"/>
                  <a:gd name="T6" fmla="*/ 30 w 32"/>
                  <a:gd name="T7" fmla="*/ 24 h 38"/>
                  <a:gd name="T8" fmla="*/ 29 w 32"/>
                  <a:gd name="T9" fmla="*/ 21 h 38"/>
                  <a:gd name="T10" fmla="*/ 28 w 32"/>
                  <a:gd name="T11" fmla="*/ 18 h 38"/>
                  <a:gd name="T12" fmla="*/ 27 w 32"/>
                  <a:gd name="T13" fmla="*/ 16 h 38"/>
                  <a:gd name="T14" fmla="*/ 26 w 32"/>
                  <a:gd name="T15" fmla="*/ 13 h 38"/>
                  <a:gd name="T16" fmla="*/ 25 w 32"/>
                  <a:gd name="T17" fmla="*/ 10 h 38"/>
                  <a:gd name="T18" fmla="*/ 24 w 32"/>
                  <a:gd name="T19" fmla="*/ 8 h 38"/>
                  <a:gd name="T20" fmla="*/ 23 w 32"/>
                  <a:gd name="T21" fmla="*/ 5 h 38"/>
                  <a:gd name="T22" fmla="*/ 23 w 32"/>
                  <a:gd name="T23" fmla="*/ 3 h 38"/>
                  <a:gd name="T24" fmla="*/ 23 w 32"/>
                  <a:gd name="T25" fmla="*/ 2 h 38"/>
                  <a:gd name="T26" fmla="*/ 22 w 32"/>
                  <a:gd name="T27" fmla="*/ 1 h 38"/>
                  <a:gd name="T28" fmla="*/ 22 w 32"/>
                  <a:gd name="T29" fmla="*/ 0 h 38"/>
                  <a:gd name="T30" fmla="*/ 0 w 32"/>
                  <a:gd name="T31" fmla="*/ 5 h 38"/>
                  <a:gd name="T32" fmla="*/ 0 w 32"/>
                  <a:gd name="T33" fmla="*/ 6 h 38"/>
                  <a:gd name="T34" fmla="*/ 0 w 32"/>
                  <a:gd name="T35" fmla="*/ 8 h 38"/>
                  <a:gd name="T36" fmla="*/ 1 w 32"/>
                  <a:gd name="T37" fmla="*/ 9 h 38"/>
                  <a:gd name="T38" fmla="*/ 1 w 32"/>
                  <a:gd name="T39" fmla="*/ 11 h 38"/>
                  <a:gd name="T40" fmla="*/ 2 w 32"/>
                  <a:gd name="T41" fmla="*/ 14 h 38"/>
                  <a:gd name="T42" fmla="*/ 3 w 32"/>
                  <a:gd name="T43" fmla="*/ 17 h 38"/>
                  <a:gd name="T44" fmla="*/ 4 w 32"/>
                  <a:gd name="T45" fmla="*/ 20 h 38"/>
                  <a:gd name="T46" fmla="*/ 5 w 32"/>
                  <a:gd name="T47" fmla="*/ 23 h 38"/>
                  <a:gd name="T48" fmla="*/ 7 w 32"/>
                  <a:gd name="T49" fmla="*/ 26 h 38"/>
                  <a:gd name="T50" fmla="*/ 8 w 32"/>
                  <a:gd name="T51" fmla="*/ 29 h 38"/>
                  <a:gd name="T52" fmla="*/ 9 w 32"/>
                  <a:gd name="T53" fmla="*/ 32 h 38"/>
                  <a:gd name="T54" fmla="*/ 10 w 32"/>
                  <a:gd name="T55" fmla="*/ 35 h 38"/>
                  <a:gd name="T56" fmla="*/ 11 w 32"/>
                  <a:gd name="T57" fmla="*/ 38 h 38"/>
                  <a:gd name="T58" fmla="*/ 11 w 32"/>
                  <a:gd name="T59" fmla="*/ 38 h 38"/>
                  <a:gd name="T60" fmla="*/ 32 w 32"/>
                  <a:gd name="T61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8">
                    <a:moveTo>
                      <a:pt x="32" y="30"/>
                    </a:moveTo>
                    <a:lnTo>
                      <a:pt x="32" y="30"/>
                    </a:lnTo>
                    <a:lnTo>
                      <a:pt x="31" y="27"/>
                    </a:lnTo>
                    <a:lnTo>
                      <a:pt x="30" y="24"/>
                    </a:lnTo>
                    <a:lnTo>
                      <a:pt x="29" y="21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6" y="13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7" y="26"/>
                    </a:lnTo>
                    <a:lnTo>
                      <a:pt x="8" y="29"/>
                    </a:lnTo>
                    <a:lnTo>
                      <a:pt x="9" y="32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51"/>
              <p:cNvSpPr>
                <a:spLocks/>
              </p:cNvSpPr>
              <p:nvPr/>
            </p:nvSpPr>
            <p:spPr bwMode="auto">
              <a:xfrm>
                <a:off x="5028" y="3655"/>
                <a:ext cx="26" cy="40"/>
              </a:xfrm>
              <a:custGeom>
                <a:avLst/>
                <a:gdLst>
                  <a:gd name="T0" fmla="*/ 25 w 26"/>
                  <a:gd name="T1" fmla="*/ 40 h 40"/>
                  <a:gd name="T2" fmla="*/ 25 w 26"/>
                  <a:gd name="T3" fmla="*/ 40 h 40"/>
                  <a:gd name="T4" fmla="*/ 25 w 26"/>
                  <a:gd name="T5" fmla="*/ 39 h 40"/>
                  <a:gd name="T6" fmla="*/ 26 w 26"/>
                  <a:gd name="T7" fmla="*/ 37 h 40"/>
                  <a:gd name="T8" fmla="*/ 26 w 26"/>
                  <a:gd name="T9" fmla="*/ 35 h 40"/>
                  <a:gd name="T10" fmla="*/ 26 w 26"/>
                  <a:gd name="T11" fmla="*/ 34 h 40"/>
                  <a:gd name="T12" fmla="*/ 26 w 26"/>
                  <a:gd name="T13" fmla="*/ 32 h 40"/>
                  <a:gd name="T14" fmla="*/ 26 w 26"/>
                  <a:gd name="T15" fmla="*/ 31 h 40"/>
                  <a:gd name="T16" fmla="*/ 26 w 26"/>
                  <a:gd name="T17" fmla="*/ 29 h 40"/>
                  <a:gd name="T18" fmla="*/ 26 w 26"/>
                  <a:gd name="T19" fmla="*/ 27 h 40"/>
                  <a:gd name="T20" fmla="*/ 26 w 26"/>
                  <a:gd name="T21" fmla="*/ 26 h 40"/>
                  <a:gd name="T22" fmla="*/ 26 w 26"/>
                  <a:gd name="T23" fmla="*/ 24 h 40"/>
                  <a:gd name="T24" fmla="*/ 26 w 26"/>
                  <a:gd name="T25" fmla="*/ 23 h 40"/>
                  <a:gd name="T26" fmla="*/ 26 w 26"/>
                  <a:gd name="T27" fmla="*/ 21 h 40"/>
                  <a:gd name="T28" fmla="*/ 26 w 26"/>
                  <a:gd name="T29" fmla="*/ 20 h 40"/>
                  <a:gd name="T30" fmla="*/ 25 w 26"/>
                  <a:gd name="T31" fmla="*/ 18 h 40"/>
                  <a:gd name="T32" fmla="*/ 25 w 26"/>
                  <a:gd name="T33" fmla="*/ 17 h 40"/>
                  <a:gd name="T34" fmla="*/ 25 w 26"/>
                  <a:gd name="T35" fmla="*/ 15 h 40"/>
                  <a:gd name="T36" fmla="*/ 25 w 26"/>
                  <a:gd name="T37" fmla="*/ 14 h 40"/>
                  <a:gd name="T38" fmla="*/ 24 w 26"/>
                  <a:gd name="T39" fmla="*/ 12 h 40"/>
                  <a:gd name="T40" fmla="*/ 24 w 26"/>
                  <a:gd name="T41" fmla="*/ 11 h 40"/>
                  <a:gd name="T42" fmla="*/ 24 w 26"/>
                  <a:gd name="T43" fmla="*/ 9 h 40"/>
                  <a:gd name="T44" fmla="*/ 23 w 26"/>
                  <a:gd name="T45" fmla="*/ 7 h 40"/>
                  <a:gd name="T46" fmla="*/ 22 w 26"/>
                  <a:gd name="T47" fmla="*/ 4 h 40"/>
                  <a:gd name="T48" fmla="*/ 21 w 26"/>
                  <a:gd name="T49" fmla="*/ 1 h 40"/>
                  <a:gd name="T50" fmla="*/ 21 w 26"/>
                  <a:gd name="T51" fmla="*/ 0 h 40"/>
                  <a:gd name="T52" fmla="*/ 0 w 26"/>
                  <a:gd name="T53" fmla="*/ 7 h 40"/>
                  <a:gd name="T54" fmla="*/ 0 w 26"/>
                  <a:gd name="T55" fmla="*/ 7 h 40"/>
                  <a:gd name="T56" fmla="*/ 1 w 26"/>
                  <a:gd name="T57" fmla="*/ 10 h 40"/>
                  <a:gd name="T58" fmla="*/ 1 w 26"/>
                  <a:gd name="T59" fmla="*/ 12 h 40"/>
                  <a:gd name="T60" fmla="*/ 2 w 26"/>
                  <a:gd name="T61" fmla="*/ 14 h 40"/>
                  <a:gd name="T62" fmla="*/ 2 w 26"/>
                  <a:gd name="T63" fmla="*/ 16 h 40"/>
                  <a:gd name="T64" fmla="*/ 2 w 26"/>
                  <a:gd name="T65" fmla="*/ 16 h 40"/>
                  <a:gd name="T66" fmla="*/ 2 w 26"/>
                  <a:gd name="T67" fmla="*/ 18 h 40"/>
                  <a:gd name="T68" fmla="*/ 2 w 26"/>
                  <a:gd name="T69" fmla="*/ 19 h 40"/>
                  <a:gd name="T70" fmla="*/ 3 w 26"/>
                  <a:gd name="T71" fmla="*/ 20 h 40"/>
                  <a:gd name="T72" fmla="*/ 3 w 26"/>
                  <a:gd name="T73" fmla="*/ 21 h 40"/>
                  <a:gd name="T74" fmla="*/ 3 w 26"/>
                  <a:gd name="T75" fmla="*/ 22 h 40"/>
                  <a:gd name="T76" fmla="*/ 3 w 26"/>
                  <a:gd name="T77" fmla="*/ 23 h 40"/>
                  <a:gd name="T78" fmla="*/ 3 w 26"/>
                  <a:gd name="T79" fmla="*/ 24 h 40"/>
                  <a:gd name="T80" fmla="*/ 3 w 26"/>
                  <a:gd name="T81" fmla="*/ 26 h 40"/>
                  <a:gd name="T82" fmla="*/ 3 w 26"/>
                  <a:gd name="T83" fmla="*/ 27 h 40"/>
                  <a:gd name="T84" fmla="*/ 3 w 26"/>
                  <a:gd name="T85" fmla="*/ 28 h 40"/>
                  <a:gd name="T86" fmla="*/ 3 w 26"/>
                  <a:gd name="T87" fmla="*/ 29 h 40"/>
                  <a:gd name="T88" fmla="*/ 3 w 26"/>
                  <a:gd name="T89" fmla="*/ 30 h 40"/>
                  <a:gd name="T90" fmla="*/ 3 w 26"/>
                  <a:gd name="T91" fmla="*/ 31 h 40"/>
                  <a:gd name="T92" fmla="*/ 3 w 26"/>
                  <a:gd name="T93" fmla="*/ 32 h 40"/>
                  <a:gd name="T94" fmla="*/ 3 w 26"/>
                  <a:gd name="T95" fmla="*/ 34 h 40"/>
                  <a:gd name="T96" fmla="*/ 3 w 26"/>
                  <a:gd name="T97" fmla="*/ 35 h 40"/>
                  <a:gd name="T98" fmla="*/ 3 w 26"/>
                  <a:gd name="T99" fmla="*/ 36 h 40"/>
                  <a:gd name="T100" fmla="*/ 3 w 26"/>
                  <a:gd name="T101" fmla="*/ 37 h 40"/>
                  <a:gd name="T102" fmla="*/ 3 w 26"/>
                  <a:gd name="T103" fmla="*/ 37 h 40"/>
                  <a:gd name="T104" fmla="*/ 25 w 26"/>
                  <a:gd name="T10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40">
                    <a:moveTo>
                      <a:pt x="25" y="40"/>
                    </a:moveTo>
                    <a:lnTo>
                      <a:pt x="25" y="40"/>
                    </a:lnTo>
                    <a:lnTo>
                      <a:pt x="25" y="39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6" y="29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2" y="4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52"/>
              <p:cNvSpPr>
                <a:spLocks/>
              </p:cNvSpPr>
              <p:nvPr/>
            </p:nvSpPr>
            <p:spPr bwMode="auto">
              <a:xfrm>
                <a:off x="5029" y="3692"/>
                <a:ext cx="24" cy="14"/>
              </a:xfrm>
              <a:custGeom>
                <a:avLst/>
                <a:gdLst>
                  <a:gd name="T0" fmla="*/ 22 w 24"/>
                  <a:gd name="T1" fmla="*/ 14 h 14"/>
                  <a:gd name="T2" fmla="*/ 23 w 24"/>
                  <a:gd name="T3" fmla="*/ 13 h 14"/>
                  <a:gd name="T4" fmla="*/ 23 w 24"/>
                  <a:gd name="T5" fmla="*/ 12 h 14"/>
                  <a:gd name="T6" fmla="*/ 23 w 24"/>
                  <a:gd name="T7" fmla="*/ 10 h 14"/>
                  <a:gd name="T8" fmla="*/ 23 w 24"/>
                  <a:gd name="T9" fmla="*/ 8 h 14"/>
                  <a:gd name="T10" fmla="*/ 24 w 24"/>
                  <a:gd name="T11" fmla="*/ 7 h 14"/>
                  <a:gd name="T12" fmla="*/ 24 w 24"/>
                  <a:gd name="T13" fmla="*/ 5 h 14"/>
                  <a:gd name="T14" fmla="*/ 24 w 24"/>
                  <a:gd name="T15" fmla="*/ 3 h 14"/>
                  <a:gd name="T16" fmla="*/ 2 w 24"/>
                  <a:gd name="T17" fmla="*/ 0 h 14"/>
                  <a:gd name="T18" fmla="*/ 2 w 24"/>
                  <a:gd name="T19" fmla="*/ 2 h 14"/>
                  <a:gd name="T20" fmla="*/ 1 w 24"/>
                  <a:gd name="T21" fmla="*/ 3 h 14"/>
                  <a:gd name="T22" fmla="*/ 1 w 24"/>
                  <a:gd name="T23" fmla="*/ 4 h 14"/>
                  <a:gd name="T24" fmla="*/ 1 w 24"/>
                  <a:gd name="T25" fmla="*/ 6 h 14"/>
                  <a:gd name="T26" fmla="*/ 1 w 24"/>
                  <a:gd name="T27" fmla="*/ 7 h 14"/>
                  <a:gd name="T28" fmla="*/ 0 w 24"/>
                  <a:gd name="T29" fmla="*/ 8 h 14"/>
                  <a:gd name="T30" fmla="*/ 0 w 24"/>
                  <a:gd name="T31" fmla="*/ 9 h 14"/>
                  <a:gd name="T32" fmla="*/ 22 w 24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lnTo>
                      <a:pt x="23" y="13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53"/>
              <p:cNvSpPr>
                <a:spLocks/>
              </p:cNvSpPr>
              <p:nvPr/>
            </p:nvSpPr>
            <p:spPr bwMode="auto">
              <a:xfrm>
                <a:off x="5011" y="3720"/>
                <a:ext cx="32" cy="31"/>
              </a:xfrm>
              <a:custGeom>
                <a:avLst/>
                <a:gdLst>
                  <a:gd name="T0" fmla="*/ 18 w 32"/>
                  <a:gd name="T1" fmla="*/ 31 h 31"/>
                  <a:gd name="T2" fmla="*/ 18 w 32"/>
                  <a:gd name="T3" fmla="*/ 31 h 31"/>
                  <a:gd name="T4" fmla="*/ 20 w 32"/>
                  <a:gd name="T5" fmla="*/ 30 h 31"/>
                  <a:gd name="T6" fmla="*/ 21 w 32"/>
                  <a:gd name="T7" fmla="*/ 28 h 31"/>
                  <a:gd name="T8" fmla="*/ 22 w 32"/>
                  <a:gd name="T9" fmla="*/ 26 h 31"/>
                  <a:gd name="T10" fmla="*/ 23 w 32"/>
                  <a:gd name="T11" fmla="*/ 24 h 31"/>
                  <a:gd name="T12" fmla="*/ 24 w 32"/>
                  <a:gd name="T13" fmla="*/ 23 h 31"/>
                  <a:gd name="T14" fmla="*/ 26 w 32"/>
                  <a:gd name="T15" fmla="*/ 21 h 31"/>
                  <a:gd name="T16" fmla="*/ 27 w 32"/>
                  <a:gd name="T17" fmla="*/ 19 h 31"/>
                  <a:gd name="T18" fmla="*/ 28 w 32"/>
                  <a:gd name="T19" fmla="*/ 17 h 31"/>
                  <a:gd name="T20" fmla="*/ 29 w 32"/>
                  <a:gd name="T21" fmla="*/ 16 h 31"/>
                  <a:gd name="T22" fmla="*/ 30 w 32"/>
                  <a:gd name="T23" fmla="*/ 14 h 31"/>
                  <a:gd name="T24" fmla="*/ 31 w 32"/>
                  <a:gd name="T25" fmla="*/ 12 h 31"/>
                  <a:gd name="T26" fmla="*/ 32 w 32"/>
                  <a:gd name="T27" fmla="*/ 10 h 31"/>
                  <a:gd name="T28" fmla="*/ 32 w 32"/>
                  <a:gd name="T29" fmla="*/ 10 h 31"/>
                  <a:gd name="T30" fmla="*/ 11 w 32"/>
                  <a:gd name="T31" fmla="*/ 0 h 31"/>
                  <a:gd name="T32" fmla="*/ 11 w 32"/>
                  <a:gd name="T33" fmla="*/ 0 h 31"/>
                  <a:gd name="T34" fmla="*/ 11 w 32"/>
                  <a:gd name="T35" fmla="*/ 1 h 31"/>
                  <a:gd name="T36" fmla="*/ 10 w 32"/>
                  <a:gd name="T37" fmla="*/ 3 h 31"/>
                  <a:gd name="T38" fmla="*/ 9 w 32"/>
                  <a:gd name="T39" fmla="*/ 4 h 31"/>
                  <a:gd name="T40" fmla="*/ 8 w 32"/>
                  <a:gd name="T41" fmla="*/ 6 h 31"/>
                  <a:gd name="T42" fmla="*/ 7 w 32"/>
                  <a:gd name="T43" fmla="*/ 7 h 31"/>
                  <a:gd name="T44" fmla="*/ 6 w 32"/>
                  <a:gd name="T45" fmla="*/ 9 h 31"/>
                  <a:gd name="T46" fmla="*/ 6 w 32"/>
                  <a:gd name="T47" fmla="*/ 10 h 31"/>
                  <a:gd name="T48" fmla="*/ 4 w 32"/>
                  <a:gd name="T49" fmla="*/ 12 h 31"/>
                  <a:gd name="T50" fmla="*/ 3 w 32"/>
                  <a:gd name="T51" fmla="*/ 13 h 31"/>
                  <a:gd name="T52" fmla="*/ 2 w 32"/>
                  <a:gd name="T53" fmla="*/ 15 h 31"/>
                  <a:gd name="T54" fmla="*/ 1 w 32"/>
                  <a:gd name="T55" fmla="*/ 16 h 31"/>
                  <a:gd name="T56" fmla="*/ 0 w 32"/>
                  <a:gd name="T57" fmla="*/ 18 h 31"/>
                  <a:gd name="T58" fmla="*/ 0 w 32"/>
                  <a:gd name="T59" fmla="*/ 18 h 31"/>
                  <a:gd name="T60" fmla="*/ 18 w 32"/>
                  <a:gd name="T6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1">
                    <a:moveTo>
                      <a:pt x="18" y="31"/>
                    </a:moveTo>
                    <a:lnTo>
                      <a:pt x="18" y="31"/>
                    </a:lnTo>
                    <a:lnTo>
                      <a:pt x="20" y="30"/>
                    </a:lnTo>
                    <a:lnTo>
                      <a:pt x="21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7" y="19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4"/>
              <p:cNvSpPr>
                <a:spLocks/>
              </p:cNvSpPr>
              <p:nvPr/>
            </p:nvSpPr>
            <p:spPr bwMode="auto">
              <a:xfrm>
                <a:off x="4997" y="3738"/>
                <a:ext cx="32" cy="31"/>
              </a:xfrm>
              <a:custGeom>
                <a:avLst/>
                <a:gdLst>
                  <a:gd name="T0" fmla="*/ 16 w 32"/>
                  <a:gd name="T1" fmla="*/ 31 h 31"/>
                  <a:gd name="T2" fmla="*/ 17 w 32"/>
                  <a:gd name="T3" fmla="*/ 30 h 31"/>
                  <a:gd name="T4" fmla="*/ 19 w 32"/>
                  <a:gd name="T5" fmla="*/ 28 h 31"/>
                  <a:gd name="T6" fmla="*/ 20 w 32"/>
                  <a:gd name="T7" fmla="*/ 27 h 31"/>
                  <a:gd name="T8" fmla="*/ 22 w 32"/>
                  <a:gd name="T9" fmla="*/ 25 h 31"/>
                  <a:gd name="T10" fmla="*/ 23 w 32"/>
                  <a:gd name="T11" fmla="*/ 24 h 31"/>
                  <a:gd name="T12" fmla="*/ 25 w 32"/>
                  <a:gd name="T13" fmla="*/ 22 h 31"/>
                  <a:gd name="T14" fmla="*/ 26 w 32"/>
                  <a:gd name="T15" fmla="*/ 20 h 31"/>
                  <a:gd name="T16" fmla="*/ 28 w 32"/>
                  <a:gd name="T17" fmla="*/ 19 h 31"/>
                  <a:gd name="T18" fmla="*/ 29 w 32"/>
                  <a:gd name="T19" fmla="*/ 17 h 31"/>
                  <a:gd name="T20" fmla="*/ 31 w 32"/>
                  <a:gd name="T21" fmla="*/ 15 h 31"/>
                  <a:gd name="T22" fmla="*/ 32 w 32"/>
                  <a:gd name="T23" fmla="*/ 13 h 31"/>
                  <a:gd name="T24" fmla="*/ 14 w 32"/>
                  <a:gd name="T25" fmla="*/ 0 h 31"/>
                  <a:gd name="T26" fmla="*/ 13 w 32"/>
                  <a:gd name="T27" fmla="*/ 1 h 31"/>
                  <a:gd name="T28" fmla="*/ 12 w 32"/>
                  <a:gd name="T29" fmla="*/ 2 h 31"/>
                  <a:gd name="T30" fmla="*/ 11 w 32"/>
                  <a:gd name="T31" fmla="*/ 4 h 31"/>
                  <a:gd name="T32" fmla="*/ 10 w 32"/>
                  <a:gd name="T33" fmla="*/ 5 h 31"/>
                  <a:gd name="T34" fmla="*/ 8 w 32"/>
                  <a:gd name="T35" fmla="*/ 7 h 31"/>
                  <a:gd name="T36" fmla="*/ 7 w 32"/>
                  <a:gd name="T37" fmla="*/ 8 h 31"/>
                  <a:gd name="T38" fmla="*/ 5 w 32"/>
                  <a:gd name="T39" fmla="*/ 10 h 31"/>
                  <a:gd name="T40" fmla="*/ 4 w 32"/>
                  <a:gd name="T41" fmla="*/ 11 h 31"/>
                  <a:gd name="T42" fmla="*/ 3 w 32"/>
                  <a:gd name="T43" fmla="*/ 12 h 31"/>
                  <a:gd name="T44" fmla="*/ 1 w 32"/>
                  <a:gd name="T45" fmla="*/ 14 h 31"/>
                  <a:gd name="T46" fmla="*/ 0 w 32"/>
                  <a:gd name="T47" fmla="*/ 15 h 31"/>
                  <a:gd name="T48" fmla="*/ 16 w 32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1">
                    <a:moveTo>
                      <a:pt x="16" y="31"/>
                    </a:moveTo>
                    <a:lnTo>
                      <a:pt x="17" y="30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5" y="22"/>
                    </a:lnTo>
                    <a:lnTo>
                      <a:pt x="26" y="20"/>
                    </a:lnTo>
                    <a:lnTo>
                      <a:pt x="28" y="19"/>
                    </a:lnTo>
                    <a:lnTo>
                      <a:pt x="29" y="17"/>
                    </a:lnTo>
                    <a:lnTo>
                      <a:pt x="31" y="15"/>
                    </a:lnTo>
                    <a:lnTo>
                      <a:pt x="32" y="13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55"/>
              <p:cNvSpPr>
                <a:spLocks/>
              </p:cNvSpPr>
              <p:nvPr/>
            </p:nvSpPr>
            <p:spPr bwMode="auto">
              <a:xfrm>
                <a:off x="4966" y="3767"/>
                <a:ext cx="29" cy="30"/>
              </a:xfrm>
              <a:custGeom>
                <a:avLst/>
                <a:gdLst>
                  <a:gd name="T0" fmla="*/ 13 w 29"/>
                  <a:gd name="T1" fmla="*/ 30 h 30"/>
                  <a:gd name="T2" fmla="*/ 13 w 29"/>
                  <a:gd name="T3" fmla="*/ 30 h 30"/>
                  <a:gd name="T4" fmla="*/ 16 w 29"/>
                  <a:gd name="T5" fmla="*/ 28 h 30"/>
                  <a:gd name="T6" fmla="*/ 19 w 29"/>
                  <a:gd name="T7" fmla="*/ 26 h 30"/>
                  <a:gd name="T8" fmla="*/ 22 w 29"/>
                  <a:gd name="T9" fmla="*/ 23 h 30"/>
                  <a:gd name="T10" fmla="*/ 25 w 29"/>
                  <a:gd name="T11" fmla="*/ 21 h 30"/>
                  <a:gd name="T12" fmla="*/ 28 w 29"/>
                  <a:gd name="T13" fmla="*/ 18 h 30"/>
                  <a:gd name="T14" fmla="*/ 29 w 29"/>
                  <a:gd name="T15" fmla="*/ 18 h 30"/>
                  <a:gd name="T16" fmla="*/ 15 w 29"/>
                  <a:gd name="T17" fmla="*/ 0 h 30"/>
                  <a:gd name="T18" fmla="*/ 14 w 29"/>
                  <a:gd name="T19" fmla="*/ 0 h 30"/>
                  <a:gd name="T20" fmla="*/ 11 w 29"/>
                  <a:gd name="T21" fmla="*/ 3 h 30"/>
                  <a:gd name="T22" fmla="*/ 8 w 29"/>
                  <a:gd name="T23" fmla="*/ 5 h 30"/>
                  <a:gd name="T24" fmla="*/ 5 w 29"/>
                  <a:gd name="T25" fmla="*/ 7 h 30"/>
                  <a:gd name="T26" fmla="*/ 3 w 29"/>
                  <a:gd name="T27" fmla="*/ 9 h 30"/>
                  <a:gd name="T28" fmla="*/ 0 w 29"/>
                  <a:gd name="T29" fmla="*/ 11 h 30"/>
                  <a:gd name="T30" fmla="*/ 0 w 29"/>
                  <a:gd name="T31" fmla="*/ 11 h 30"/>
                  <a:gd name="T32" fmla="*/ 13 w 29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0">
                    <a:moveTo>
                      <a:pt x="13" y="30"/>
                    </a:moveTo>
                    <a:lnTo>
                      <a:pt x="13" y="30"/>
                    </a:lnTo>
                    <a:lnTo>
                      <a:pt x="16" y="28"/>
                    </a:lnTo>
                    <a:lnTo>
                      <a:pt x="19" y="26"/>
                    </a:lnTo>
                    <a:lnTo>
                      <a:pt x="22" y="23"/>
                    </a:lnTo>
                    <a:lnTo>
                      <a:pt x="25" y="21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6"/>
              <p:cNvSpPr>
                <a:spLocks/>
              </p:cNvSpPr>
              <p:nvPr/>
            </p:nvSpPr>
            <p:spPr bwMode="auto">
              <a:xfrm>
                <a:off x="4945" y="3778"/>
                <a:ext cx="34" cy="34"/>
              </a:xfrm>
              <a:custGeom>
                <a:avLst/>
                <a:gdLst>
                  <a:gd name="T0" fmla="*/ 14 w 34"/>
                  <a:gd name="T1" fmla="*/ 34 h 34"/>
                  <a:gd name="T2" fmla="*/ 15 w 34"/>
                  <a:gd name="T3" fmla="*/ 33 h 34"/>
                  <a:gd name="T4" fmla="*/ 17 w 34"/>
                  <a:gd name="T5" fmla="*/ 32 h 34"/>
                  <a:gd name="T6" fmla="*/ 18 w 34"/>
                  <a:gd name="T7" fmla="*/ 30 h 34"/>
                  <a:gd name="T8" fmla="*/ 20 w 34"/>
                  <a:gd name="T9" fmla="*/ 29 h 34"/>
                  <a:gd name="T10" fmla="*/ 22 w 34"/>
                  <a:gd name="T11" fmla="*/ 28 h 34"/>
                  <a:gd name="T12" fmla="*/ 25 w 34"/>
                  <a:gd name="T13" fmla="*/ 26 h 34"/>
                  <a:gd name="T14" fmla="*/ 27 w 34"/>
                  <a:gd name="T15" fmla="*/ 24 h 34"/>
                  <a:gd name="T16" fmla="*/ 29 w 34"/>
                  <a:gd name="T17" fmla="*/ 23 h 34"/>
                  <a:gd name="T18" fmla="*/ 32 w 34"/>
                  <a:gd name="T19" fmla="*/ 21 h 34"/>
                  <a:gd name="T20" fmla="*/ 34 w 34"/>
                  <a:gd name="T21" fmla="*/ 19 h 34"/>
                  <a:gd name="T22" fmla="*/ 21 w 34"/>
                  <a:gd name="T23" fmla="*/ 0 h 34"/>
                  <a:gd name="T24" fmla="*/ 18 w 34"/>
                  <a:gd name="T25" fmla="*/ 2 h 34"/>
                  <a:gd name="T26" fmla="*/ 16 w 34"/>
                  <a:gd name="T27" fmla="*/ 4 h 34"/>
                  <a:gd name="T28" fmla="*/ 13 w 34"/>
                  <a:gd name="T29" fmla="*/ 6 h 34"/>
                  <a:gd name="T30" fmla="*/ 11 w 34"/>
                  <a:gd name="T31" fmla="*/ 8 h 34"/>
                  <a:gd name="T32" fmla="*/ 9 w 34"/>
                  <a:gd name="T33" fmla="*/ 9 h 34"/>
                  <a:gd name="T34" fmla="*/ 7 w 34"/>
                  <a:gd name="T35" fmla="*/ 11 h 34"/>
                  <a:gd name="T36" fmla="*/ 5 w 34"/>
                  <a:gd name="T37" fmla="*/ 13 h 34"/>
                  <a:gd name="T38" fmla="*/ 2 w 34"/>
                  <a:gd name="T39" fmla="*/ 14 h 34"/>
                  <a:gd name="T40" fmla="*/ 0 w 34"/>
                  <a:gd name="T41" fmla="*/ 16 h 34"/>
                  <a:gd name="T42" fmla="*/ 0 w 34"/>
                  <a:gd name="T43" fmla="*/ 16 h 34"/>
                  <a:gd name="T44" fmla="*/ 14 w 34"/>
                  <a:gd name="T4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34">
                    <a:moveTo>
                      <a:pt x="14" y="34"/>
                    </a:moveTo>
                    <a:lnTo>
                      <a:pt x="15" y="33"/>
                    </a:lnTo>
                    <a:lnTo>
                      <a:pt x="17" y="32"/>
                    </a:lnTo>
                    <a:lnTo>
                      <a:pt x="18" y="30"/>
                    </a:lnTo>
                    <a:lnTo>
                      <a:pt x="20" y="29"/>
                    </a:lnTo>
                    <a:lnTo>
                      <a:pt x="22" y="28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9" y="23"/>
                    </a:lnTo>
                    <a:lnTo>
                      <a:pt x="32" y="21"/>
                    </a:lnTo>
                    <a:lnTo>
                      <a:pt x="34" y="19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7"/>
              <p:cNvSpPr>
                <a:spLocks/>
              </p:cNvSpPr>
              <p:nvPr/>
            </p:nvSpPr>
            <p:spPr bwMode="auto">
              <a:xfrm>
                <a:off x="4906" y="3813"/>
                <a:ext cx="39" cy="51"/>
              </a:xfrm>
              <a:custGeom>
                <a:avLst/>
                <a:gdLst>
                  <a:gd name="T0" fmla="*/ 21 w 39"/>
                  <a:gd name="T1" fmla="*/ 51 h 51"/>
                  <a:gd name="T2" fmla="*/ 22 w 39"/>
                  <a:gd name="T3" fmla="*/ 50 h 51"/>
                  <a:gd name="T4" fmla="*/ 22 w 39"/>
                  <a:gd name="T5" fmla="*/ 48 h 51"/>
                  <a:gd name="T6" fmla="*/ 23 w 39"/>
                  <a:gd name="T7" fmla="*/ 46 h 51"/>
                  <a:gd name="T8" fmla="*/ 24 w 39"/>
                  <a:gd name="T9" fmla="*/ 44 h 51"/>
                  <a:gd name="T10" fmla="*/ 24 w 39"/>
                  <a:gd name="T11" fmla="*/ 42 h 51"/>
                  <a:gd name="T12" fmla="*/ 25 w 39"/>
                  <a:gd name="T13" fmla="*/ 40 h 51"/>
                  <a:gd name="T14" fmla="*/ 26 w 39"/>
                  <a:gd name="T15" fmla="*/ 39 h 51"/>
                  <a:gd name="T16" fmla="*/ 27 w 39"/>
                  <a:gd name="T17" fmla="*/ 37 h 51"/>
                  <a:gd name="T18" fmla="*/ 27 w 39"/>
                  <a:gd name="T19" fmla="*/ 35 h 51"/>
                  <a:gd name="T20" fmla="*/ 28 w 39"/>
                  <a:gd name="T21" fmla="*/ 33 h 51"/>
                  <a:gd name="T22" fmla="*/ 29 w 39"/>
                  <a:gd name="T23" fmla="*/ 32 h 51"/>
                  <a:gd name="T24" fmla="*/ 29 w 39"/>
                  <a:gd name="T25" fmla="*/ 30 h 51"/>
                  <a:gd name="T26" fmla="*/ 30 w 39"/>
                  <a:gd name="T27" fmla="*/ 29 h 51"/>
                  <a:gd name="T28" fmla="*/ 31 w 39"/>
                  <a:gd name="T29" fmla="*/ 27 h 51"/>
                  <a:gd name="T30" fmla="*/ 32 w 39"/>
                  <a:gd name="T31" fmla="*/ 26 h 51"/>
                  <a:gd name="T32" fmla="*/ 32 w 39"/>
                  <a:gd name="T33" fmla="*/ 25 h 51"/>
                  <a:gd name="T34" fmla="*/ 33 w 39"/>
                  <a:gd name="T35" fmla="*/ 23 h 51"/>
                  <a:gd name="T36" fmla="*/ 34 w 39"/>
                  <a:gd name="T37" fmla="*/ 22 h 51"/>
                  <a:gd name="T38" fmla="*/ 34 w 39"/>
                  <a:gd name="T39" fmla="*/ 21 h 51"/>
                  <a:gd name="T40" fmla="*/ 35 w 39"/>
                  <a:gd name="T41" fmla="*/ 20 h 51"/>
                  <a:gd name="T42" fmla="*/ 36 w 39"/>
                  <a:gd name="T43" fmla="*/ 18 h 51"/>
                  <a:gd name="T44" fmla="*/ 37 w 39"/>
                  <a:gd name="T45" fmla="*/ 17 h 51"/>
                  <a:gd name="T46" fmla="*/ 37 w 39"/>
                  <a:gd name="T47" fmla="*/ 16 h 51"/>
                  <a:gd name="T48" fmla="*/ 38 w 39"/>
                  <a:gd name="T49" fmla="*/ 15 h 51"/>
                  <a:gd name="T50" fmla="*/ 39 w 39"/>
                  <a:gd name="T51" fmla="*/ 14 h 51"/>
                  <a:gd name="T52" fmla="*/ 39 w 39"/>
                  <a:gd name="T53" fmla="*/ 13 h 51"/>
                  <a:gd name="T54" fmla="*/ 21 w 39"/>
                  <a:gd name="T55" fmla="*/ 0 h 51"/>
                  <a:gd name="T56" fmla="*/ 20 w 39"/>
                  <a:gd name="T57" fmla="*/ 1 h 51"/>
                  <a:gd name="T58" fmla="*/ 19 w 39"/>
                  <a:gd name="T59" fmla="*/ 2 h 51"/>
                  <a:gd name="T60" fmla="*/ 19 w 39"/>
                  <a:gd name="T61" fmla="*/ 3 h 51"/>
                  <a:gd name="T62" fmla="*/ 18 w 39"/>
                  <a:gd name="T63" fmla="*/ 5 h 51"/>
                  <a:gd name="T64" fmla="*/ 17 w 39"/>
                  <a:gd name="T65" fmla="*/ 6 h 51"/>
                  <a:gd name="T66" fmla="*/ 16 w 39"/>
                  <a:gd name="T67" fmla="*/ 8 h 51"/>
                  <a:gd name="T68" fmla="*/ 15 w 39"/>
                  <a:gd name="T69" fmla="*/ 9 h 51"/>
                  <a:gd name="T70" fmla="*/ 14 w 39"/>
                  <a:gd name="T71" fmla="*/ 11 h 51"/>
                  <a:gd name="T72" fmla="*/ 13 w 39"/>
                  <a:gd name="T73" fmla="*/ 12 h 51"/>
                  <a:gd name="T74" fmla="*/ 12 w 39"/>
                  <a:gd name="T75" fmla="*/ 14 h 51"/>
                  <a:gd name="T76" fmla="*/ 11 w 39"/>
                  <a:gd name="T77" fmla="*/ 15 h 51"/>
                  <a:gd name="T78" fmla="*/ 11 w 39"/>
                  <a:gd name="T79" fmla="*/ 17 h 51"/>
                  <a:gd name="T80" fmla="*/ 10 w 39"/>
                  <a:gd name="T81" fmla="*/ 19 h 51"/>
                  <a:gd name="T82" fmla="*/ 9 w 39"/>
                  <a:gd name="T83" fmla="*/ 21 h 51"/>
                  <a:gd name="T84" fmla="*/ 8 w 39"/>
                  <a:gd name="T85" fmla="*/ 23 h 51"/>
                  <a:gd name="T86" fmla="*/ 7 w 39"/>
                  <a:gd name="T87" fmla="*/ 24 h 51"/>
                  <a:gd name="T88" fmla="*/ 6 w 39"/>
                  <a:gd name="T89" fmla="*/ 26 h 51"/>
                  <a:gd name="T90" fmla="*/ 6 w 39"/>
                  <a:gd name="T91" fmla="*/ 28 h 51"/>
                  <a:gd name="T92" fmla="*/ 5 w 39"/>
                  <a:gd name="T93" fmla="*/ 30 h 51"/>
                  <a:gd name="T94" fmla="*/ 4 w 39"/>
                  <a:gd name="T95" fmla="*/ 32 h 51"/>
                  <a:gd name="T96" fmla="*/ 3 w 39"/>
                  <a:gd name="T97" fmla="*/ 34 h 51"/>
                  <a:gd name="T98" fmla="*/ 2 w 39"/>
                  <a:gd name="T99" fmla="*/ 36 h 51"/>
                  <a:gd name="T100" fmla="*/ 1 w 39"/>
                  <a:gd name="T101" fmla="*/ 39 h 51"/>
                  <a:gd name="T102" fmla="*/ 1 w 39"/>
                  <a:gd name="T103" fmla="*/ 41 h 51"/>
                  <a:gd name="T104" fmla="*/ 0 w 39"/>
                  <a:gd name="T105" fmla="*/ 43 h 51"/>
                  <a:gd name="T106" fmla="*/ 0 w 39"/>
                  <a:gd name="T107" fmla="*/ 44 h 51"/>
                  <a:gd name="T108" fmla="*/ 21 w 39"/>
                  <a:gd name="T10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" h="51">
                    <a:moveTo>
                      <a:pt x="21" y="51"/>
                    </a:moveTo>
                    <a:lnTo>
                      <a:pt x="22" y="50"/>
                    </a:lnTo>
                    <a:lnTo>
                      <a:pt x="22" y="48"/>
                    </a:lnTo>
                    <a:lnTo>
                      <a:pt x="23" y="46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5" y="40"/>
                    </a:lnTo>
                    <a:lnTo>
                      <a:pt x="26" y="39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8" y="33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0" y="29"/>
                    </a:lnTo>
                    <a:lnTo>
                      <a:pt x="31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6" y="18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7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5" y="30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6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58"/>
              <p:cNvSpPr>
                <a:spLocks/>
              </p:cNvSpPr>
              <p:nvPr/>
            </p:nvSpPr>
            <p:spPr bwMode="auto">
              <a:xfrm>
                <a:off x="4888" y="3879"/>
                <a:ext cx="33" cy="50"/>
              </a:xfrm>
              <a:custGeom>
                <a:avLst/>
                <a:gdLst>
                  <a:gd name="T0" fmla="*/ 22 w 33"/>
                  <a:gd name="T1" fmla="*/ 50 h 50"/>
                  <a:gd name="T2" fmla="*/ 23 w 33"/>
                  <a:gd name="T3" fmla="*/ 49 h 50"/>
                  <a:gd name="T4" fmla="*/ 24 w 33"/>
                  <a:gd name="T5" fmla="*/ 43 h 50"/>
                  <a:gd name="T6" fmla="*/ 26 w 33"/>
                  <a:gd name="T7" fmla="*/ 37 h 50"/>
                  <a:gd name="T8" fmla="*/ 27 w 33"/>
                  <a:gd name="T9" fmla="*/ 31 h 50"/>
                  <a:gd name="T10" fmla="*/ 29 w 33"/>
                  <a:gd name="T11" fmla="*/ 25 h 50"/>
                  <a:gd name="T12" fmla="*/ 30 w 33"/>
                  <a:gd name="T13" fmla="*/ 20 h 50"/>
                  <a:gd name="T14" fmla="*/ 31 w 33"/>
                  <a:gd name="T15" fmla="*/ 14 h 50"/>
                  <a:gd name="T16" fmla="*/ 33 w 33"/>
                  <a:gd name="T17" fmla="*/ 9 h 50"/>
                  <a:gd name="T18" fmla="*/ 33 w 33"/>
                  <a:gd name="T19" fmla="*/ 6 h 50"/>
                  <a:gd name="T20" fmla="*/ 11 w 33"/>
                  <a:gd name="T21" fmla="*/ 0 h 50"/>
                  <a:gd name="T22" fmla="*/ 11 w 33"/>
                  <a:gd name="T23" fmla="*/ 3 h 50"/>
                  <a:gd name="T24" fmla="*/ 9 w 33"/>
                  <a:gd name="T25" fmla="*/ 9 h 50"/>
                  <a:gd name="T26" fmla="*/ 8 w 33"/>
                  <a:gd name="T27" fmla="*/ 14 h 50"/>
                  <a:gd name="T28" fmla="*/ 6 w 33"/>
                  <a:gd name="T29" fmla="*/ 20 h 50"/>
                  <a:gd name="T30" fmla="*/ 5 w 33"/>
                  <a:gd name="T31" fmla="*/ 26 h 50"/>
                  <a:gd name="T32" fmla="*/ 4 w 33"/>
                  <a:gd name="T33" fmla="*/ 32 h 50"/>
                  <a:gd name="T34" fmla="*/ 2 w 33"/>
                  <a:gd name="T35" fmla="*/ 37 h 50"/>
                  <a:gd name="T36" fmla="*/ 1 w 33"/>
                  <a:gd name="T37" fmla="*/ 43 h 50"/>
                  <a:gd name="T38" fmla="*/ 0 w 33"/>
                  <a:gd name="T39" fmla="*/ 45 h 50"/>
                  <a:gd name="T40" fmla="*/ 22 w 33"/>
                  <a:gd name="T4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50">
                    <a:moveTo>
                      <a:pt x="22" y="50"/>
                    </a:moveTo>
                    <a:lnTo>
                      <a:pt x="23" y="49"/>
                    </a:lnTo>
                    <a:lnTo>
                      <a:pt x="24" y="43"/>
                    </a:lnTo>
                    <a:lnTo>
                      <a:pt x="26" y="37"/>
                    </a:lnTo>
                    <a:lnTo>
                      <a:pt x="27" y="31"/>
                    </a:lnTo>
                    <a:lnTo>
                      <a:pt x="29" y="25"/>
                    </a:lnTo>
                    <a:lnTo>
                      <a:pt x="30" y="20"/>
                    </a:lnTo>
                    <a:lnTo>
                      <a:pt x="31" y="14"/>
                    </a:lnTo>
                    <a:lnTo>
                      <a:pt x="33" y="9"/>
                    </a:lnTo>
                    <a:lnTo>
                      <a:pt x="33" y="6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9" y="9"/>
                    </a:lnTo>
                    <a:lnTo>
                      <a:pt x="8" y="14"/>
                    </a:lnTo>
                    <a:lnTo>
                      <a:pt x="6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3"/>
                    </a:lnTo>
                    <a:lnTo>
                      <a:pt x="0" y="45"/>
                    </a:ln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59"/>
              <p:cNvSpPr>
                <a:spLocks/>
              </p:cNvSpPr>
              <p:nvPr/>
            </p:nvSpPr>
            <p:spPr bwMode="auto">
              <a:xfrm>
                <a:off x="4882" y="3945"/>
                <a:ext cx="23" cy="11"/>
              </a:xfrm>
              <a:custGeom>
                <a:avLst/>
                <a:gdLst>
                  <a:gd name="T0" fmla="*/ 21 w 23"/>
                  <a:gd name="T1" fmla="*/ 11 h 11"/>
                  <a:gd name="T2" fmla="*/ 21 w 23"/>
                  <a:gd name="T3" fmla="*/ 11 h 11"/>
                  <a:gd name="T4" fmla="*/ 23 w 23"/>
                  <a:gd name="T5" fmla="*/ 6 h 11"/>
                  <a:gd name="T6" fmla="*/ 1 w 23"/>
                  <a:gd name="T7" fmla="*/ 0 h 11"/>
                  <a:gd name="T8" fmla="*/ 0 w 23"/>
                  <a:gd name="T9" fmla="*/ 5 h 11"/>
                  <a:gd name="T10" fmla="*/ 0 w 23"/>
                  <a:gd name="T11" fmla="*/ 5 h 11"/>
                  <a:gd name="T12" fmla="*/ 21 w 2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">
                    <a:moveTo>
                      <a:pt x="21" y="11"/>
                    </a:moveTo>
                    <a:lnTo>
                      <a:pt x="21" y="11"/>
                    </a:lnTo>
                    <a:lnTo>
                      <a:pt x="23" y="6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60"/>
              <p:cNvSpPr>
                <a:spLocks/>
              </p:cNvSpPr>
              <p:nvPr/>
            </p:nvSpPr>
            <p:spPr bwMode="auto">
              <a:xfrm>
                <a:off x="4869" y="3950"/>
                <a:ext cx="34" cy="46"/>
              </a:xfrm>
              <a:custGeom>
                <a:avLst/>
                <a:gdLst>
                  <a:gd name="T0" fmla="*/ 20 w 34"/>
                  <a:gd name="T1" fmla="*/ 46 h 46"/>
                  <a:gd name="T2" fmla="*/ 20 w 34"/>
                  <a:gd name="T3" fmla="*/ 46 h 46"/>
                  <a:gd name="T4" fmla="*/ 21 w 34"/>
                  <a:gd name="T5" fmla="*/ 44 h 46"/>
                  <a:gd name="T6" fmla="*/ 22 w 34"/>
                  <a:gd name="T7" fmla="*/ 41 h 46"/>
                  <a:gd name="T8" fmla="*/ 23 w 34"/>
                  <a:gd name="T9" fmla="*/ 39 h 46"/>
                  <a:gd name="T10" fmla="*/ 24 w 34"/>
                  <a:gd name="T11" fmla="*/ 37 h 46"/>
                  <a:gd name="T12" fmla="*/ 25 w 34"/>
                  <a:gd name="T13" fmla="*/ 35 h 46"/>
                  <a:gd name="T14" fmla="*/ 26 w 34"/>
                  <a:gd name="T15" fmla="*/ 32 h 46"/>
                  <a:gd name="T16" fmla="*/ 27 w 34"/>
                  <a:gd name="T17" fmla="*/ 30 h 46"/>
                  <a:gd name="T18" fmla="*/ 28 w 34"/>
                  <a:gd name="T19" fmla="*/ 27 h 46"/>
                  <a:gd name="T20" fmla="*/ 29 w 34"/>
                  <a:gd name="T21" fmla="*/ 25 h 46"/>
                  <a:gd name="T22" fmla="*/ 30 w 34"/>
                  <a:gd name="T23" fmla="*/ 22 h 46"/>
                  <a:gd name="T24" fmla="*/ 30 w 34"/>
                  <a:gd name="T25" fmla="*/ 20 h 46"/>
                  <a:gd name="T26" fmla="*/ 31 w 34"/>
                  <a:gd name="T27" fmla="*/ 17 h 46"/>
                  <a:gd name="T28" fmla="*/ 32 w 34"/>
                  <a:gd name="T29" fmla="*/ 14 h 46"/>
                  <a:gd name="T30" fmla="*/ 33 w 34"/>
                  <a:gd name="T31" fmla="*/ 12 h 46"/>
                  <a:gd name="T32" fmla="*/ 34 w 34"/>
                  <a:gd name="T33" fmla="*/ 9 h 46"/>
                  <a:gd name="T34" fmla="*/ 34 w 34"/>
                  <a:gd name="T35" fmla="*/ 6 h 46"/>
                  <a:gd name="T36" fmla="*/ 13 w 34"/>
                  <a:gd name="T37" fmla="*/ 0 h 46"/>
                  <a:gd name="T38" fmla="*/ 12 w 34"/>
                  <a:gd name="T39" fmla="*/ 3 h 46"/>
                  <a:gd name="T40" fmla="*/ 11 w 34"/>
                  <a:gd name="T41" fmla="*/ 5 h 46"/>
                  <a:gd name="T42" fmla="*/ 10 w 34"/>
                  <a:gd name="T43" fmla="*/ 8 h 46"/>
                  <a:gd name="T44" fmla="*/ 10 w 34"/>
                  <a:gd name="T45" fmla="*/ 10 h 46"/>
                  <a:gd name="T46" fmla="*/ 9 w 34"/>
                  <a:gd name="T47" fmla="*/ 13 h 46"/>
                  <a:gd name="T48" fmla="*/ 8 w 34"/>
                  <a:gd name="T49" fmla="*/ 15 h 46"/>
                  <a:gd name="T50" fmla="*/ 7 w 34"/>
                  <a:gd name="T51" fmla="*/ 17 h 46"/>
                  <a:gd name="T52" fmla="*/ 6 w 34"/>
                  <a:gd name="T53" fmla="*/ 20 h 46"/>
                  <a:gd name="T54" fmla="*/ 6 w 34"/>
                  <a:gd name="T55" fmla="*/ 22 h 46"/>
                  <a:gd name="T56" fmla="*/ 5 w 34"/>
                  <a:gd name="T57" fmla="*/ 24 h 46"/>
                  <a:gd name="T58" fmla="*/ 4 w 34"/>
                  <a:gd name="T59" fmla="*/ 26 h 46"/>
                  <a:gd name="T60" fmla="*/ 3 w 34"/>
                  <a:gd name="T61" fmla="*/ 28 h 46"/>
                  <a:gd name="T62" fmla="*/ 2 w 34"/>
                  <a:gd name="T63" fmla="*/ 30 h 46"/>
                  <a:gd name="T64" fmla="*/ 1 w 34"/>
                  <a:gd name="T65" fmla="*/ 32 h 46"/>
                  <a:gd name="T66" fmla="*/ 1 w 34"/>
                  <a:gd name="T67" fmla="*/ 34 h 46"/>
                  <a:gd name="T68" fmla="*/ 0 w 34"/>
                  <a:gd name="T69" fmla="*/ 36 h 46"/>
                  <a:gd name="T70" fmla="*/ 0 w 34"/>
                  <a:gd name="T71" fmla="*/ 36 h 46"/>
                  <a:gd name="T72" fmla="*/ 20 w 34"/>
                  <a:gd name="T7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20" y="46"/>
                    </a:moveTo>
                    <a:lnTo>
                      <a:pt x="20" y="46"/>
                    </a:lnTo>
                    <a:lnTo>
                      <a:pt x="21" y="44"/>
                    </a:lnTo>
                    <a:lnTo>
                      <a:pt x="22" y="41"/>
                    </a:lnTo>
                    <a:lnTo>
                      <a:pt x="23" y="39"/>
                    </a:lnTo>
                    <a:lnTo>
                      <a:pt x="24" y="37"/>
                    </a:lnTo>
                    <a:lnTo>
                      <a:pt x="25" y="35"/>
                    </a:lnTo>
                    <a:lnTo>
                      <a:pt x="26" y="32"/>
                    </a:lnTo>
                    <a:lnTo>
                      <a:pt x="27" y="30"/>
                    </a:lnTo>
                    <a:lnTo>
                      <a:pt x="28" y="27"/>
                    </a:lnTo>
                    <a:lnTo>
                      <a:pt x="29" y="25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1" y="17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4" y="9"/>
                    </a:lnTo>
                    <a:lnTo>
                      <a:pt x="34" y="6"/>
                    </a:lnTo>
                    <a:lnTo>
                      <a:pt x="13" y="0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6"/>
                    </a:lnTo>
                    <a:lnTo>
                      <a:pt x="3" y="28"/>
                    </a:lnTo>
                    <a:lnTo>
                      <a:pt x="2" y="30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0" y="4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61"/>
              <p:cNvSpPr>
                <a:spLocks/>
              </p:cNvSpPr>
              <p:nvPr/>
            </p:nvSpPr>
            <p:spPr bwMode="auto">
              <a:xfrm>
                <a:off x="4852" y="4004"/>
                <a:ext cx="24" cy="23"/>
              </a:xfrm>
              <a:custGeom>
                <a:avLst/>
                <a:gdLst>
                  <a:gd name="T0" fmla="*/ 16 w 24"/>
                  <a:gd name="T1" fmla="*/ 23 h 23"/>
                  <a:gd name="T2" fmla="*/ 16 w 24"/>
                  <a:gd name="T3" fmla="*/ 23 h 23"/>
                  <a:gd name="T4" fmla="*/ 17 w 24"/>
                  <a:gd name="T5" fmla="*/ 21 h 23"/>
                  <a:gd name="T6" fmla="*/ 19 w 24"/>
                  <a:gd name="T7" fmla="*/ 19 h 23"/>
                  <a:gd name="T8" fmla="*/ 21 w 24"/>
                  <a:gd name="T9" fmla="*/ 18 h 23"/>
                  <a:gd name="T10" fmla="*/ 22 w 24"/>
                  <a:gd name="T11" fmla="*/ 16 h 23"/>
                  <a:gd name="T12" fmla="*/ 23 w 24"/>
                  <a:gd name="T13" fmla="*/ 14 h 23"/>
                  <a:gd name="T14" fmla="*/ 24 w 24"/>
                  <a:gd name="T15" fmla="*/ 13 h 23"/>
                  <a:gd name="T16" fmla="*/ 6 w 24"/>
                  <a:gd name="T17" fmla="*/ 0 h 23"/>
                  <a:gd name="T18" fmla="*/ 6 w 24"/>
                  <a:gd name="T19" fmla="*/ 0 h 23"/>
                  <a:gd name="T20" fmla="*/ 5 w 24"/>
                  <a:gd name="T21" fmla="*/ 1 h 23"/>
                  <a:gd name="T22" fmla="*/ 3 w 24"/>
                  <a:gd name="T23" fmla="*/ 3 h 23"/>
                  <a:gd name="T24" fmla="*/ 2 w 24"/>
                  <a:gd name="T25" fmla="*/ 4 h 23"/>
                  <a:gd name="T26" fmla="*/ 1 w 24"/>
                  <a:gd name="T27" fmla="*/ 5 h 23"/>
                  <a:gd name="T28" fmla="*/ 0 w 24"/>
                  <a:gd name="T29" fmla="*/ 6 h 23"/>
                  <a:gd name="T30" fmla="*/ 0 w 24"/>
                  <a:gd name="T31" fmla="*/ 6 h 23"/>
                  <a:gd name="T32" fmla="*/ 16 w 24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3">
                    <a:moveTo>
                      <a:pt x="16" y="23"/>
                    </a:moveTo>
                    <a:lnTo>
                      <a:pt x="16" y="23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2" y="16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2"/>
              <p:cNvSpPr>
                <a:spLocks/>
              </p:cNvSpPr>
              <p:nvPr/>
            </p:nvSpPr>
            <p:spPr bwMode="auto">
              <a:xfrm>
                <a:off x="4826" y="4010"/>
                <a:ext cx="42" cy="37"/>
              </a:xfrm>
              <a:custGeom>
                <a:avLst/>
                <a:gdLst>
                  <a:gd name="T0" fmla="*/ 10 w 42"/>
                  <a:gd name="T1" fmla="*/ 37 h 37"/>
                  <a:gd name="T2" fmla="*/ 12 w 42"/>
                  <a:gd name="T3" fmla="*/ 37 h 37"/>
                  <a:gd name="T4" fmla="*/ 14 w 42"/>
                  <a:gd name="T5" fmla="*/ 35 h 37"/>
                  <a:gd name="T6" fmla="*/ 16 w 42"/>
                  <a:gd name="T7" fmla="*/ 35 h 37"/>
                  <a:gd name="T8" fmla="*/ 18 w 42"/>
                  <a:gd name="T9" fmla="*/ 33 h 37"/>
                  <a:gd name="T10" fmla="*/ 20 w 42"/>
                  <a:gd name="T11" fmla="*/ 32 h 37"/>
                  <a:gd name="T12" fmla="*/ 22 w 42"/>
                  <a:gd name="T13" fmla="*/ 31 h 37"/>
                  <a:gd name="T14" fmla="*/ 24 w 42"/>
                  <a:gd name="T15" fmla="*/ 30 h 37"/>
                  <a:gd name="T16" fmla="*/ 26 w 42"/>
                  <a:gd name="T17" fmla="*/ 29 h 37"/>
                  <a:gd name="T18" fmla="*/ 27 w 42"/>
                  <a:gd name="T19" fmla="*/ 28 h 37"/>
                  <a:gd name="T20" fmla="*/ 29 w 42"/>
                  <a:gd name="T21" fmla="*/ 26 h 37"/>
                  <a:gd name="T22" fmla="*/ 31 w 42"/>
                  <a:gd name="T23" fmla="*/ 25 h 37"/>
                  <a:gd name="T24" fmla="*/ 33 w 42"/>
                  <a:gd name="T25" fmla="*/ 24 h 37"/>
                  <a:gd name="T26" fmla="*/ 35 w 42"/>
                  <a:gd name="T27" fmla="*/ 23 h 37"/>
                  <a:gd name="T28" fmla="*/ 37 w 42"/>
                  <a:gd name="T29" fmla="*/ 21 h 37"/>
                  <a:gd name="T30" fmla="*/ 38 w 42"/>
                  <a:gd name="T31" fmla="*/ 20 h 37"/>
                  <a:gd name="T32" fmla="*/ 40 w 42"/>
                  <a:gd name="T33" fmla="*/ 18 h 37"/>
                  <a:gd name="T34" fmla="*/ 42 w 42"/>
                  <a:gd name="T35" fmla="*/ 17 h 37"/>
                  <a:gd name="T36" fmla="*/ 26 w 42"/>
                  <a:gd name="T37" fmla="*/ 0 h 37"/>
                  <a:gd name="T38" fmla="*/ 25 w 42"/>
                  <a:gd name="T39" fmla="*/ 1 h 37"/>
                  <a:gd name="T40" fmla="*/ 24 w 42"/>
                  <a:gd name="T41" fmla="*/ 2 h 37"/>
                  <a:gd name="T42" fmla="*/ 22 w 42"/>
                  <a:gd name="T43" fmla="*/ 3 h 37"/>
                  <a:gd name="T44" fmla="*/ 21 w 42"/>
                  <a:gd name="T45" fmla="*/ 5 h 37"/>
                  <a:gd name="T46" fmla="*/ 19 w 42"/>
                  <a:gd name="T47" fmla="*/ 5 h 37"/>
                  <a:gd name="T48" fmla="*/ 18 w 42"/>
                  <a:gd name="T49" fmla="*/ 7 h 37"/>
                  <a:gd name="T50" fmla="*/ 17 w 42"/>
                  <a:gd name="T51" fmla="*/ 8 h 37"/>
                  <a:gd name="T52" fmla="*/ 15 w 42"/>
                  <a:gd name="T53" fmla="*/ 9 h 37"/>
                  <a:gd name="T54" fmla="*/ 14 w 42"/>
                  <a:gd name="T55" fmla="*/ 10 h 37"/>
                  <a:gd name="T56" fmla="*/ 12 w 42"/>
                  <a:gd name="T57" fmla="*/ 10 h 37"/>
                  <a:gd name="T58" fmla="*/ 10 w 42"/>
                  <a:gd name="T59" fmla="*/ 11 h 37"/>
                  <a:gd name="T60" fmla="*/ 9 w 42"/>
                  <a:gd name="T61" fmla="*/ 12 h 37"/>
                  <a:gd name="T62" fmla="*/ 7 w 42"/>
                  <a:gd name="T63" fmla="*/ 13 h 37"/>
                  <a:gd name="T64" fmla="*/ 5 w 42"/>
                  <a:gd name="T65" fmla="*/ 14 h 37"/>
                  <a:gd name="T66" fmla="*/ 4 w 42"/>
                  <a:gd name="T67" fmla="*/ 15 h 37"/>
                  <a:gd name="T68" fmla="*/ 2 w 42"/>
                  <a:gd name="T69" fmla="*/ 16 h 37"/>
                  <a:gd name="T70" fmla="*/ 0 w 42"/>
                  <a:gd name="T71" fmla="*/ 17 h 37"/>
                  <a:gd name="T72" fmla="*/ 10 w 42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37">
                    <a:moveTo>
                      <a:pt x="10" y="37"/>
                    </a:moveTo>
                    <a:lnTo>
                      <a:pt x="12" y="37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0"/>
                    </a:lnTo>
                    <a:lnTo>
                      <a:pt x="26" y="29"/>
                    </a:lnTo>
                    <a:lnTo>
                      <a:pt x="27" y="28"/>
                    </a:lnTo>
                    <a:lnTo>
                      <a:pt x="29" y="26"/>
                    </a:lnTo>
                    <a:lnTo>
                      <a:pt x="31" y="25"/>
                    </a:lnTo>
                    <a:lnTo>
                      <a:pt x="33" y="24"/>
                    </a:lnTo>
                    <a:lnTo>
                      <a:pt x="35" y="23"/>
                    </a:lnTo>
                    <a:lnTo>
                      <a:pt x="37" y="21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2" y="17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63"/>
              <p:cNvSpPr>
                <a:spLocks/>
              </p:cNvSpPr>
              <p:nvPr/>
            </p:nvSpPr>
            <p:spPr bwMode="auto">
              <a:xfrm>
                <a:off x="4792" y="4036"/>
                <a:ext cx="22" cy="26"/>
              </a:xfrm>
              <a:custGeom>
                <a:avLst/>
                <a:gdLst>
                  <a:gd name="T0" fmla="*/ 9 w 22"/>
                  <a:gd name="T1" fmla="*/ 26 h 26"/>
                  <a:gd name="T2" fmla="*/ 9 w 22"/>
                  <a:gd name="T3" fmla="*/ 26 h 26"/>
                  <a:gd name="T4" fmla="*/ 14 w 22"/>
                  <a:gd name="T5" fmla="*/ 24 h 26"/>
                  <a:gd name="T6" fmla="*/ 18 w 22"/>
                  <a:gd name="T7" fmla="*/ 22 h 26"/>
                  <a:gd name="T8" fmla="*/ 22 w 22"/>
                  <a:gd name="T9" fmla="*/ 21 h 26"/>
                  <a:gd name="T10" fmla="*/ 14 w 22"/>
                  <a:gd name="T11" fmla="*/ 0 h 26"/>
                  <a:gd name="T12" fmla="*/ 10 w 22"/>
                  <a:gd name="T13" fmla="*/ 1 h 26"/>
                  <a:gd name="T14" fmla="*/ 5 w 22"/>
                  <a:gd name="T15" fmla="*/ 3 h 26"/>
                  <a:gd name="T16" fmla="*/ 0 w 22"/>
                  <a:gd name="T17" fmla="*/ 5 h 26"/>
                  <a:gd name="T18" fmla="*/ 0 w 22"/>
                  <a:gd name="T19" fmla="*/ 5 h 26"/>
                  <a:gd name="T20" fmla="*/ 9 w 22"/>
                  <a:gd name="T2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6">
                    <a:moveTo>
                      <a:pt x="9" y="26"/>
                    </a:moveTo>
                    <a:lnTo>
                      <a:pt x="9" y="26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2" y="2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64"/>
              <p:cNvSpPr>
                <a:spLocks/>
              </p:cNvSpPr>
              <p:nvPr/>
            </p:nvSpPr>
            <p:spPr bwMode="auto">
              <a:xfrm>
                <a:off x="4763" y="4041"/>
                <a:ext cx="38" cy="33"/>
              </a:xfrm>
              <a:custGeom>
                <a:avLst/>
                <a:gdLst>
                  <a:gd name="T0" fmla="*/ 10 w 38"/>
                  <a:gd name="T1" fmla="*/ 33 h 33"/>
                  <a:gd name="T2" fmla="*/ 11 w 38"/>
                  <a:gd name="T3" fmla="*/ 33 h 33"/>
                  <a:gd name="T4" fmla="*/ 17 w 38"/>
                  <a:gd name="T5" fmla="*/ 30 h 33"/>
                  <a:gd name="T6" fmla="*/ 22 w 38"/>
                  <a:gd name="T7" fmla="*/ 28 h 33"/>
                  <a:gd name="T8" fmla="*/ 27 w 38"/>
                  <a:gd name="T9" fmla="*/ 26 h 33"/>
                  <a:gd name="T10" fmla="*/ 33 w 38"/>
                  <a:gd name="T11" fmla="*/ 23 h 33"/>
                  <a:gd name="T12" fmla="*/ 38 w 38"/>
                  <a:gd name="T13" fmla="*/ 21 h 33"/>
                  <a:gd name="T14" fmla="*/ 29 w 38"/>
                  <a:gd name="T15" fmla="*/ 0 h 33"/>
                  <a:gd name="T16" fmla="*/ 24 w 38"/>
                  <a:gd name="T17" fmla="*/ 2 h 33"/>
                  <a:gd name="T18" fmla="*/ 18 w 38"/>
                  <a:gd name="T19" fmla="*/ 5 h 33"/>
                  <a:gd name="T20" fmla="*/ 13 w 38"/>
                  <a:gd name="T21" fmla="*/ 7 h 33"/>
                  <a:gd name="T22" fmla="*/ 7 w 38"/>
                  <a:gd name="T23" fmla="*/ 9 h 33"/>
                  <a:gd name="T24" fmla="*/ 2 w 38"/>
                  <a:gd name="T25" fmla="*/ 12 h 33"/>
                  <a:gd name="T26" fmla="*/ 0 w 38"/>
                  <a:gd name="T27" fmla="*/ 13 h 33"/>
                  <a:gd name="T28" fmla="*/ 10 w 38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3">
                    <a:moveTo>
                      <a:pt x="10" y="33"/>
                    </a:moveTo>
                    <a:lnTo>
                      <a:pt x="11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7" y="26"/>
                    </a:lnTo>
                    <a:lnTo>
                      <a:pt x="33" y="23"/>
                    </a:lnTo>
                    <a:lnTo>
                      <a:pt x="38" y="21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18" y="5"/>
                    </a:lnTo>
                    <a:lnTo>
                      <a:pt x="13" y="7"/>
                    </a:lnTo>
                    <a:lnTo>
                      <a:pt x="7" y="9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65"/>
              <p:cNvSpPr>
                <a:spLocks/>
              </p:cNvSpPr>
              <p:nvPr/>
            </p:nvSpPr>
            <p:spPr bwMode="auto">
              <a:xfrm>
                <a:off x="4713" y="4064"/>
                <a:ext cx="40" cy="36"/>
              </a:xfrm>
              <a:custGeom>
                <a:avLst/>
                <a:gdLst>
                  <a:gd name="T0" fmla="*/ 13 w 40"/>
                  <a:gd name="T1" fmla="*/ 36 h 36"/>
                  <a:gd name="T2" fmla="*/ 13 w 40"/>
                  <a:gd name="T3" fmla="*/ 36 h 36"/>
                  <a:gd name="T4" fmla="*/ 14 w 40"/>
                  <a:gd name="T5" fmla="*/ 34 h 36"/>
                  <a:gd name="T6" fmla="*/ 16 w 40"/>
                  <a:gd name="T7" fmla="*/ 33 h 36"/>
                  <a:gd name="T8" fmla="*/ 17 w 40"/>
                  <a:gd name="T9" fmla="*/ 32 h 36"/>
                  <a:gd name="T10" fmla="*/ 19 w 40"/>
                  <a:gd name="T11" fmla="*/ 31 h 36"/>
                  <a:gd name="T12" fmla="*/ 21 w 40"/>
                  <a:gd name="T13" fmla="*/ 30 h 36"/>
                  <a:gd name="T14" fmla="*/ 23 w 40"/>
                  <a:gd name="T15" fmla="*/ 29 h 36"/>
                  <a:gd name="T16" fmla="*/ 25 w 40"/>
                  <a:gd name="T17" fmla="*/ 28 h 36"/>
                  <a:gd name="T18" fmla="*/ 27 w 40"/>
                  <a:gd name="T19" fmla="*/ 27 h 36"/>
                  <a:gd name="T20" fmla="*/ 29 w 40"/>
                  <a:gd name="T21" fmla="*/ 26 h 36"/>
                  <a:gd name="T22" fmla="*/ 31 w 40"/>
                  <a:gd name="T23" fmla="*/ 24 h 36"/>
                  <a:gd name="T24" fmla="*/ 34 w 40"/>
                  <a:gd name="T25" fmla="*/ 23 h 36"/>
                  <a:gd name="T26" fmla="*/ 36 w 40"/>
                  <a:gd name="T27" fmla="*/ 22 h 36"/>
                  <a:gd name="T28" fmla="*/ 40 w 40"/>
                  <a:gd name="T29" fmla="*/ 20 h 36"/>
                  <a:gd name="T30" fmla="*/ 30 w 40"/>
                  <a:gd name="T31" fmla="*/ 0 h 36"/>
                  <a:gd name="T32" fmla="*/ 25 w 40"/>
                  <a:gd name="T33" fmla="*/ 2 h 36"/>
                  <a:gd name="T34" fmla="*/ 23 w 40"/>
                  <a:gd name="T35" fmla="*/ 3 h 36"/>
                  <a:gd name="T36" fmla="*/ 20 w 40"/>
                  <a:gd name="T37" fmla="*/ 4 h 36"/>
                  <a:gd name="T38" fmla="*/ 18 w 40"/>
                  <a:gd name="T39" fmla="*/ 6 h 36"/>
                  <a:gd name="T40" fmla="*/ 16 w 40"/>
                  <a:gd name="T41" fmla="*/ 7 h 36"/>
                  <a:gd name="T42" fmla="*/ 14 w 40"/>
                  <a:gd name="T43" fmla="*/ 8 h 36"/>
                  <a:gd name="T44" fmla="*/ 11 w 40"/>
                  <a:gd name="T45" fmla="*/ 9 h 36"/>
                  <a:gd name="T46" fmla="*/ 9 w 40"/>
                  <a:gd name="T47" fmla="*/ 11 h 36"/>
                  <a:gd name="T48" fmla="*/ 7 w 40"/>
                  <a:gd name="T49" fmla="*/ 12 h 36"/>
                  <a:gd name="T50" fmla="*/ 5 w 40"/>
                  <a:gd name="T51" fmla="*/ 13 h 36"/>
                  <a:gd name="T52" fmla="*/ 3 w 40"/>
                  <a:gd name="T53" fmla="*/ 14 h 36"/>
                  <a:gd name="T54" fmla="*/ 1 w 40"/>
                  <a:gd name="T55" fmla="*/ 16 h 36"/>
                  <a:gd name="T56" fmla="*/ 0 w 40"/>
                  <a:gd name="T57" fmla="*/ 17 h 36"/>
                  <a:gd name="T58" fmla="*/ 0 w 40"/>
                  <a:gd name="T59" fmla="*/ 17 h 36"/>
                  <a:gd name="T60" fmla="*/ 13 w 40"/>
                  <a:gd name="T6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" h="36">
                    <a:moveTo>
                      <a:pt x="13" y="36"/>
                    </a:moveTo>
                    <a:lnTo>
                      <a:pt x="13" y="36"/>
                    </a:lnTo>
                    <a:lnTo>
                      <a:pt x="14" y="34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9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5" y="28"/>
                    </a:lnTo>
                    <a:lnTo>
                      <a:pt x="27" y="27"/>
                    </a:lnTo>
                    <a:lnTo>
                      <a:pt x="29" y="26"/>
                    </a:lnTo>
                    <a:lnTo>
                      <a:pt x="31" y="24"/>
                    </a:lnTo>
                    <a:lnTo>
                      <a:pt x="34" y="23"/>
                    </a:lnTo>
                    <a:lnTo>
                      <a:pt x="36" y="22"/>
                    </a:lnTo>
                    <a:lnTo>
                      <a:pt x="40" y="2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3" y="3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66"/>
              <p:cNvSpPr>
                <a:spLocks/>
              </p:cNvSpPr>
              <p:nvPr/>
            </p:nvSpPr>
            <p:spPr bwMode="auto">
              <a:xfrm>
                <a:off x="4701" y="4081"/>
                <a:ext cx="25" cy="25"/>
              </a:xfrm>
              <a:custGeom>
                <a:avLst/>
                <a:gdLst>
                  <a:gd name="T0" fmla="*/ 18 w 25"/>
                  <a:gd name="T1" fmla="*/ 25 h 25"/>
                  <a:gd name="T2" fmla="*/ 18 w 25"/>
                  <a:gd name="T3" fmla="*/ 25 h 25"/>
                  <a:gd name="T4" fmla="*/ 18 w 25"/>
                  <a:gd name="T5" fmla="*/ 24 h 25"/>
                  <a:gd name="T6" fmla="*/ 19 w 25"/>
                  <a:gd name="T7" fmla="*/ 24 h 25"/>
                  <a:gd name="T8" fmla="*/ 19 w 25"/>
                  <a:gd name="T9" fmla="*/ 23 h 25"/>
                  <a:gd name="T10" fmla="*/ 20 w 25"/>
                  <a:gd name="T11" fmla="*/ 22 h 25"/>
                  <a:gd name="T12" fmla="*/ 21 w 25"/>
                  <a:gd name="T13" fmla="*/ 21 h 25"/>
                  <a:gd name="T14" fmla="*/ 22 w 25"/>
                  <a:gd name="T15" fmla="*/ 20 h 25"/>
                  <a:gd name="T16" fmla="*/ 23 w 25"/>
                  <a:gd name="T17" fmla="*/ 19 h 25"/>
                  <a:gd name="T18" fmla="*/ 25 w 25"/>
                  <a:gd name="T19" fmla="*/ 19 h 25"/>
                  <a:gd name="T20" fmla="*/ 12 w 25"/>
                  <a:gd name="T21" fmla="*/ 0 h 25"/>
                  <a:gd name="T22" fmla="*/ 10 w 25"/>
                  <a:gd name="T23" fmla="*/ 1 h 25"/>
                  <a:gd name="T24" fmla="*/ 8 w 25"/>
                  <a:gd name="T25" fmla="*/ 2 h 25"/>
                  <a:gd name="T26" fmla="*/ 7 w 25"/>
                  <a:gd name="T27" fmla="*/ 4 h 25"/>
                  <a:gd name="T28" fmla="*/ 5 w 25"/>
                  <a:gd name="T29" fmla="*/ 5 h 25"/>
                  <a:gd name="T30" fmla="*/ 4 w 25"/>
                  <a:gd name="T31" fmla="*/ 6 h 25"/>
                  <a:gd name="T32" fmla="*/ 3 w 25"/>
                  <a:gd name="T33" fmla="*/ 8 h 25"/>
                  <a:gd name="T34" fmla="*/ 1 w 25"/>
                  <a:gd name="T35" fmla="*/ 9 h 25"/>
                  <a:gd name="T36" fmla="*/ 0 w 25"/>
                  <a:gd name="T37" fmla="*/ 10 h 25"/>
                  <a:gd name="T38" fmla="*/ 0 w 25"/>
                  <a:gd name="T39" fmla="*/ 10 h 25"/>
                  <a:gd name="T40" fmla="*/ 18 w 25"/>
                  <a:gd name="T4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5">
                    <a:moveTo>
                      <a:pt x="18" y="25"/>
                    </a:moveTo>
                    <a:lnTo>
                      <a:pt x="18" y="25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1" y="21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67"/>
              <p:cNvSpPr>
                <a:spLocks/>
              </p:cNvSpPr>
              <p:nvPr/>
            </p:nvSpPr>
            <p:spPr bwMode="auto">
              <a:xfrm>
                <a:off x="4697" y="4116"/>
                <a:ext cx="23" cy="15"/>
              </a:xfrm>
              <a:custGeom>
                <a:avLst/>
                <a:gdLst>
                  <a:gd name="T0" fmla="*/ 23 w 23"/>
                  <a:gd name="T1" fmla="*/ 5 h 15"/>
                  <a:gd name="T2" fmla="*/ 23 w 23"/>
                  <a:gd name="T3" fmla="*/ 5 h 15"/>
                  <a:gd name="T4" fmla="*/ 23 w 23"/>
                  <a:gd name="T5" fmla="*/ 4 h 15"/>
                  <a:gd name="T6" fmla="*/ 22 w 23"/>
                  <a:gd name="T7" fmla="*/ 3 h 15"/>
                  <a:gd name="T8" fmla="*/ 22 w 23"/>
                  <a:gd name="T9" fmla="*/ 1 h 15"/>
                  <a:gd name="T10" fmla="*/ 21 w 23"/>
                  <a:gd name="T11" fmla="*/ 0 h 15"/>
                  <a:gd name="T12" fmla="*/ 21 w 23"/>
                  <a:gd name="T13" fmla="*/ 0 h 15"/>
                  <a:gd name="T14" fmla="*/ 0 w 23"/>
                  <a:gd name="T15" fmla="*/ 8 h 15"/>
                  <a:gd name="T16" fmla="*/ 0 w 23"/>
                  <a:gd name="T17" fmla="*/ 8 h 15"/>
                  <a:gd name="T18" fmla="*/ 1 w 23"/>
                  <a:gd name="T19" fmla="*/ 10 h 15"/>
                  <a:gd name="T20" fmla="*/ 1 w 23"/>
                  <a:gd name="T21" fmla="*/ 11 h 15"/>
                  <a:gd name="T22" fmla="*/ 2 w 23"/>
                  <a:gd name="T23" fmla="*/ 13 h 15"/>
                  <a:gd name="T24" fmla="*/ 3 w 23"/>
                  <a:gd name="T25" fmla="*/ 15 h 15"/>
                  <a:gd name="T26" fmla="*/ 3 w 23"/>
                  <a:gd name="T27" fmla="*/ 15 h 15"/>
                  <a:gd name="T28" fmla="*/ 23 w 23"/>
                  <a:gd name="T2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5">
                    <a:moveTo>
                      <a:pt x="23" y="5"/>
                    </a:moveTo>
                    <a:lnTo>
                      <a:pt x="23" y="5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68"/>
              <p:cNvSpPr>
                <a:spLocks/>
              </p:cNvSpPr>
              <p:nvPr/>
            </p:nvSpPr>
            <p:spPr bwMode="auto">
              <a:xfrm>
                <a:off x="4700" y="4121"/>
                <a:ext cx="38" cy="45"/>
              </a:xfrm>
              <a:custGeom>
                <a:avLst/>
                <a:gdLst>
                  <a:gd name="T0" fmla="*/ 38 w 38"/>
                  <a:gd name="T1" fmla="*/ 34 h 45"/>
                  <a:gd name="T2" fmla="*/ 36 w 38"/>
                  <a:gd name="T3" fmla="*/ 31 h 45"/>
                  <a:gd name="T4" fmla="*/ 34 w 38"/>
                  <a:gd name="T5" fmla="*/ 27 h 45"/>
                  <a:gd name="T6" fmla="*/ 32 w 38"/>
                  <a:gd name="T7" fmla="*/ 23 h 45"/>
                  <a:gd name="T8" fmla="*/ 30 w 38"/>
                  <a:gd name="T9" fmla="*/ 20 h 45"/>
                  <a:gd name="T10" fmla="*/ 28 w 38"/>
                  <a:gd name="T11" fmla="*/ 16 h 45"/>
                  <a:gd name="T12" fmla="*/ 26 w 38"/>
                  <a:gd name="T13" fmla="*/ 13 h 45"/>
                  <a:gd name="T14" fmla="*/ 25 w 38"/>
                  <a:gd name="T15" fmla="*/ 9 h 45"/>
                  <a:gd name="T16" fmla="*/ 23 w 38"/>
                  <a:gd name="T17" fmla="*/ 6 h 45"/>
                  <a:gd name="T18" fmla="*/ 21 w 38"/>
                  <a:gd name="T19" fmla="*/ 3 h 45"/>
                  <a:gd name="T20" fmla="*/ 20 w 38"/>
                  <a:gd name="T21" fmla="*/ 0 h 45"/>
                  <a:gd name="T22" fmla="*/ 0 w 38"/>
                  <a:gd name="T23" fmla="*/ 10 h 45"/>
                  <a:gd name="T24" fmla="*/ 1 w 38"/>
                  <a:gd name="T25" fmla="*/ 13 h 45"/>
                  <a:gd name="T26" fmla="*/ 3 w 38"/>
                  <a:gd name="T27" fmla="*/ 16 h 45"/>
                  <a:gd name="T28" fmla="*/ 5 w 38"/>
                  <a:gd name="T29" fmla="*/ 20 h 45"/>
                  <a:gd name="T30" fmla="*/ 6 w 38"/>
                  <a:gd name="T31" fmla="*/ 23 h 45"/>
                  <a:gd name="T32" fmla="*/ 8 w 38"/>
                  <a:gd name="T33" fmla="*/ 27 h 45"/>
                  <a:gd name="T34" fmla="*/ 10 w 38"/>
                  <a:gd name="T35" fmla="*/ 31 h 45"/>
                  <a:gd name="T36" fmla="*/ 12 w 38"/>
                  <a:gd name="T37" fmla="*/ 34 h 45"/>
                  <a:gd name="T38" fmla="*/ 14 w 38"/>
                  <a:gd name="T39" fmla="*/ 38 h 45"/>
                  <a:gd name="T40" fmla="*/ 16 w 38"/>
                  <a:gd name="T41" fmla="*/ 42 h 45"/>
                  <a:gd name="T42" fmla="*/ 18 w 38"/>
                  <a:gd name="T43" fmla="*/ 45 h 45"/>
                  <a:gd name="T44" fmla="*/ 38 w 38"/>
                  <a:gd name="T45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45">
                    <a:moveTo>
                      <a:pt x="38" y="34"/>
                    </a:moveTo>
                    <a:lnTo>
                      <a:pt x="36" y="31"/>
                    </a:lnTo>
                    <a:lnTo>
                      <a:pt x="34" y="27"/>
                    </a:lnTo>
                    <a:lnTo>
                      <a:pt x="32" y="23"/>
                    </a:lnTo>
                    <a:lnTo>
                      <a:pt x="30" y="20"/>
                    </a:lnTo>
                    <a:lnTo>
                      <a:pt x="28" y="16"/>
                    </a:lnTo>
                    <a:lnTo>
                      <a:pt x="26" y="13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6" y="23"/>
                    </a:lnTo>
                    <a:lnTo>
                      <a:pt x="8" y="27"/>
                    </a:lnTo>
                    <a:lnTo>
                      <a:pt x="10" y="31"/>
                    </a:lnTo>
                    <a:lnTo>
                      <a:pt x="12" y="34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8" y="45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69"/>
              <p:cNvSpPr>
                <a:spLocks/>
              </p:cNvSpPr>
              <p:nvPr/>
            </p:nvSpPr>
            <p:spPr bwMode="auto">
              <a:xfrm>
                <a:off x="4728" y="4176"/>
                <a:ext cx="22" cy="11"/>
              </a:xfrm>
              <a:custGeom>
                <a:avLst/>
                <a:gdLst>
                  <a:gd name="T0" fmla="*/ 22 w 22"/>
                  <a:gd name="T1" fmla="*/ 2 h 11"/>
                  <a:gd name="T2" fmla="*/ 22 w 22"/>
                  <a:gd name="T3" fmla="*/ 2 h 11"/>
                  <a:gd name="T4" fmla="*/ 21 w 22"/>
                  <a:gd name="T5" fmla="*/ 1 h 11"/>
                  <a:gd name="T6" fmla="*/ 21 w 22"/>
                  <a:gd name="T7" fmla="*/ 0 h 11"/>
                  <a:gd name="T8" fmla="*/ 0 w 22"/>
                  <a:gd name="T9" fmla="*/ 9 h 11"/>
                  <a:gd name="T10" fmla="*/ 0 w 22"/>
                  <a:gd name="T11" fmla="*/ 10 h 11"/>
                  <a:gd name="T12" fmla="*/ 1 w 22"/>
                  <a:gd name="T13" fmla="*/ 11 h 11"/>
                  <a:gd name="T14" fmla="*/ 1 w 22"/>
                  <a:gd name="T15" fmla="*/ 11 h 11"/>
                  <a:gd name="T16" fmla="*/ 22 w 22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1">
                    <a:moveTo>
                      <a:pt x="22" y="2"/>
                    </a:moveTo>
                    <a:lnTo>
                      <a:pt x="22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70"/>
              <p:cNvSpPr>
                <a:spLocks/>
              </p:cNvSpPr>
              <p:nvPr/>
            </p:nvSpPr>
            <p:spPr bwMode="auto">
              <a:xfrm>
                <a:off x="4729" y="4178"/>
                <a:ext cx="28" cy="51"/>
              </a:xfrm>
              <a:custGeom>
                <a:avLst/>
                <a:gdLst>
                  <a:gd name="T0" fmla="*/ 17 w 28"/>
                  <a:gd name="T1" fmla="*/ 51 h 51"/>
                  <a:gd name="T2" fmla="*/ 20 w 28"/>
                  <a:gd name="T3" fmla="*/ 49 h 51"/>
                  <a:gd name="T4" fmla="*/ 22 w 28"/>
                  <a:gd name="T5" fmla="*/ 46 h 51"/>
                  <a:gd name="T6" fmla="*/ 24 w 28"/>
                  <a:gd name="T7" fmla="*/ 43 h 51"/>
                  <a:gd name="T8" fmla="*/ 26 w 28"/>
                  <a:gd name="T9" fmla="*/ 40 h 51"/>
                  <a:gd name="T10" fmla="*/ 27 w 28"/>
                  <a:gd name="T11" fmla="*/ 37 h 51"/>
                  <a:gd name="T12" fmla="*/ 28 w 28"/>
                  <a:gd name="T13" fmla="*/ 34 h 51"/>
                  <a:gd name="T14" fmla="*/ 28 w 28"/>
                  <a:gd name="T15" fmla="*/ 30 h 51"/>
                  <a:gd name="T16" fmla="*/ 28 w 28"/>
                  <a:gd name="T17" fmla="*/ 27 h 51"/>
                  <a:gd name="T18" fmla="*/ 28 w 28"/>
                  <a:gd name="T19" fmla="*/ 24 h 51"/>
                  <a:gd name="T20" fmla="*/ 28 w 28"/>
                  <a:gd name="T21" fmla="*/ 21 h 51"/>
                  <a:gd name="T22" fmla="*/ 27 w 28"/>
                  <a:gd name="T23" fmla="*/ 17 h 51"/>
                  <a:gd name="T24" fmla="*/ 26 w 28"/>
                  <a:gd name="T25" fmla="*/ 14 h 51"/>
                  <a:gd name="T26" fmla="*/ 25 w 28"/>
                  <a:gd name="T27" fmla="*/ 11 h 51"/>
                  <a:gd name="T28" fmla="*/ 24 w 28"/>
                  <a:gd name="T29" fmla="*/ 7 h 51"/>
                  <a:gd name="T30" fmla="*/ 22 w 28"/>
                  <a:gd name="T31" fmla="*/ 4 h 51"/>
                  <a:gd name="T32" fmla="*/ 21 w 28"/>
                  <a:gd name="T33" fmla="*/ 0 h 51"/>
                  <a:gd name="T34" fmla="*/ 1 w 28"/>
                  <a:gd name="T35" fmla="*/ 11 h 51"/>
                  <a:gd name="T36" fmla="*/ 2 w 28"/>
                  <a:gd name="T37" fmla="*/ 14 h 51"/>
                  <a:gd name="T38" fmla="*/ 3 w 28"/>
                  <a:gd name="T39" fmla="*/ 17 h 51"/>
                  <a:gd name="T40" fmla="*/ 4 w 28"/>
                  <a:gd name="T41" fmla="*/ 19 h 51"/>
                  <a:gd name="T42" fmla="*/ 4 w 28"/>
                  <a:gd name="T43" fmla="*/ 22 h 51"/>
                  <a:gd name="T44" fmla="*/ 5 w 28"/>
                  <a:gd name="T45" fmla="*/ 24 h 51"/>
                  <a:gd name="T46" fmla="*/ 5 w 28"/>
                  <a:gd name="T47" fmla="*/ 26 h 51"/>
                  <a:gd name="T48" fmla="*/ 6 w 28"/>
                  <a:gd name="T49" fmla="*/ 27 h 51"/>
                  <a:gd name="T50" fmla="*/ 6 w 28"/>
                  <a:gd name="T51" fmla="*/ 29 h 51"/>
                  <a:gd name="T52" fmla="*/ 6 w 28"/>
                  <a:gd name="T53" fmla="*/ 30 h 51"/>
                  <a:gd name="T54" fmla="*/ 5 w 28"/>
                  <a:gd name="T55" fmla="*/ 30 h 51"/>
                  <a:gd name="T56" fmla="*/ 5 w 28"/>
                  <a:gd name="T57" fmla="*/ 31 h 51"/>
                  <a:gd name="T58" fmla="*/ 5 w 28"/>
                  <a:gd name="T59" fmla="*/ 31 h 51"/>
                  <a:gd name="T60" fmla="*/ 5 w 28"/>
                  <a:gd name="T61" fmla="*/ 31 h 51"/>
                  <a:gd name="T62" fmla="*/ 5 w 28"/>
                  <a:gd name="T63" fmla="*/ 31 h 51"/>
                  <a:gd name="T64" fmla="*/ 5 w 28"/>
                  <a:gd name="T65" fmla="*/ 31 h 51"/>
                  <a:gd name="T66" fmla="*/ 5 w 28"/>
                  <a:gd name="T67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51">
                    <a:moveTo>
                      <a:pt x="17" y="51"/>
                    </a:moveTo>
                    <a:lnTo>
                      <a:pt x="17" y="51"/>
                    </a:lnTo>
                    <a:lnTo>
                      <a:pt x="18" y="50"/>
                    </a:lnTo>
                    <a:lnTo>
                      <a:pt x="20" y="49"/>
                    </a:lnTo>
                    <a:lnTo>
                      <a:pt x="21" y="47"/>
                    </a:lnTo>
                    <a:lnTo>
                      <a:pt x="22" y="46"/>
                    </a:lnTo>
                    <a:lnTo>
                      <a:pt x="23" y="45"/>
                    </a:lnTo>
                    <a:lnTo>
                      <a:pt x="24" y="43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8" y="35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6" y="14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17" y="5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1"/>
              <p:cNvSpPr>
                <a:spLocks/>
              </p:cNvSpPr>
              <p:nvPr/>
            </p:nvSpPr>
            <p:spPr bwMode="auto">
              <a:xfrm>
                <a:off x="4732" y="4209"/>
                <a:ext cx="14" cy="22"/>
              </a:xfrm>
              <a:custGeom>
                <a:avLst/>
                <a:gdLst>
                  <a:gd name="T0" fmla="*/ 9 w 14"/>
                  <a:gd name="T1" fmla="*/ 22 h 22"/>
                  <a:gd name="T2" fmla="*/ 9 w 14"/>
                  <a:gd name="T3" fmla="*/ 22 h 22"/>
                  <a:gd name="T4" fmla="*/ 11 w 14"/>
                  <a:gd name="T5" fmla="*/ 21 h 22"/>
                  <a:gd name="T6" fmla="*/ 12 w 14"/>
                  <a:gd name="T7" fmla="*/ 20 h 22"/>
                  <a:gd name="T8" fmla="*/ 14 w 14"/>
                  <a:gd name="T9" fmla="*/ 20 h 22"/>
                  <a:gd name="T10" fmla="*/ 2 w 14"/>
                  <a:gd name="T11" fmla="*/ 0 h 22"/>
                  <a:gd name="T12" fmla="*/ 1 w 14"/>
                  <a:gd name="T13" fmla="*/ 0 h 22"/>
                  <a:gd name="T14" fmla="*/ 1 w 14"/>
                  <a:gd name="T15" fmla="*/ 1 h 22"/>
                  <a:gd name="T16" fmla="*/ 1 w 14"/>
                  <a:gd name="T17" fmla="*/ 1 h 22"/>
                  <a:gd name="T18" fmla="*/ 0 w 14"/>
                  <a:gd name="T19" fmla="*/ 1 h 22"/>
                  <a:gd name="T20" fmla="*/ 9 w 14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2">
                    <a:moveTo>
                      <a:pt x="9" y="22"/>
                    </a:moveTo>
                    <a:lnTo>
                      <a:pt x="9" y="22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72"/>
              <p:cNvSpPr>
                <a:spLocks/>
              </p:cNvSpPr>
              <p:nvPr/>
            </p:nvSpPr>
            <p:spPr bwMode="auto">
              <a:xfrm>
                <a:off x="4692" y="4215"/>
                <a:ext cx="26" cy="28"/>
              </a:xfrm>
              <a:custGeom>
                <a:avLst/>
                <a:gdLst>
                  <a:gd name="T0" fmla="*/ 15 w 26"/>
                  <a:gd name="T1" fmla="*/ 28 h 28"/>
                  <a:gd name="T2" fmla="*/ 15 w 26"/>
                  <a:gd name="T3" fmla="*/ 28 h 28"/>
                  <a:gd name="T4" fmla="*/ 15 w 26"/>
                  <a:gd name="T5" fmla="*/ 28 h 28"/>
                  <a:gd name="T6" fmla="*/ 16 w 26"/>
                  <a:gd name="T7" fmla="*/ 27 h 28"/>
                  <a:gd name="T8" fmla="*/ 16 w 26"/>
                  <a:gd name="T9" fmla="*/ 27 h 28"/>
                  <a:gd name="T10" fmla="*/ 17 w 26"/>
                  <a:gd name="T11" fmla="*/ 27 h 28"/>
                  <a:gd name="T12" fmla="*/ 17 w 26"/>
                  <a:gd name="T13" fmla="*/ 26 h 28"/>
                  <a:gd name="T14" fmla="*/ 18 w 26"/>
                  <a:gd name="T15" fmla="*/ 26 h 28"/>
                  <a:gd name="T16" fmla="*/ 19 w 26"/>
                  <a:gd name="T17" fmla="*/ 25 h 28"/>
                  <a:gd name="T18" fmla="*/ 20 w 26"/>
                  <a:gd name="T19" fmla="*/ 24 h 28"/>
                  <a:gd name="T20" fmla="*/ 21 w 26"/>
                  <a:gd name="T21" fmla="*/ 24 h 28"/>
                  <a:gd name="T22" fmla="*/ 22 w 26"/>
                  <a:gd name="T23" fmla="*/ 24 h 28"/>
                  <a:gd name="T24" fmla="*/ 23 w 26"/>
                  <a:gd name="T25" fmla="*/ 23 h 28"/>
                  <a:gd name="T26" fmla="*/ 24 w 26"/>
                  <a:gd name="T27" fmla="*/ 23 h 28"/>
                  <a:gd name="T28" fmla="*/ 25 w 26"/>
                  <a:gd name="T29" fmla="*/ 22 h 28"/>
                  <a:gd name="T30" fmla="*/ 26 w 26"/>
                  <a:gd name="T31" fmla="*/ 22 h 28"/>
                  <a:gd name="T32" fmla="*/ 19 w 26"/>
                  <a:gd name="T33" fmla="*/ 0 h 28"/>
                  <a:gd name="T34" fmla="*/ 18 w 26"/>
                  <a:gd name="T35" fmla="*/ 1 h 28"/>
                  <a:gd name="T36" fmla="*/ 17 w 26"/>
                  <a:gd name="T37" fmla="*/ 1 h 28"/>
                  <a:gd name="T38" fmla="*/ 15 w 26"/>
                  <a:gd name="T39" fmla="*/ 2 h 28"/>
                  <a:gd name="T40" fmla="*/ 13 w 26"/>
                  <a:gd name="T41" fmla="*/ 3 h 28"/>
                  <a:gd name="T42" fmla="*/ 12 w 26"/>
                  <a:gd name="T43" fmla="*/ 3 h 28"/>
                  <a:gd name="T44" fmla="*/ 10 w 26"/>
                  <a:gd name="T45" fmla="*/ 4 h 28"/>
                  <a:gd name="T46" fmla="*/ 8 w 26"/>
                  <a:gd name="T47" fmla="*/ 5 h 28"/>
                  <a:gd name="T48" fmla="*/ 6 w 26"/>
                  <a:gd name="T49" fmla="*/ 6 h 28"/>
                  <a:gd name="T50" fmla="*/ 4 w 26"/>
                  <a:gd name="T51" fmla="*/ 7 h 28"/>
                  <a:gd name="T52" fmla="*/ 3 w 26"/>
                  <a:gd name="T53" fmla="*/ 8 h 28"/>
                  <a:gd name="T54" fmla="*/ 2 w 26"/>
                  <a:gd name="T55" fmla="*/ 9 h 28"/>
                  <a:gd name="T56" fmla="*/ 1 w 26"/>
                  <a:gd name="T57" fmla="*/ 10 h 28"/>
                  <a:gd name="T58" fmla="*/ 0 w 26"/>
                  <a:gd name="T59" fmla="*/ 10 h 28"/>
                  <a:gd name="T60" fmla="*/ 0 w 26"/>
                  <a:gd name="T61" fmla="*/ 11 h 28"/>
                  <a:gd name="T62" fmla="*/ 0 w 26"/>
                  <a:gd name="T63" fmla="*/ 11 h 28"/>
                  <a:gd name="T64" fmla="*/ 15 w 26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8">
                    <a:moveTo>
                      <a:pt x="15" y="28"/>
                    </a:moveTo>
                    <a:lnTo>
                      <a:pt x="15" y="28"/>
                    </a:lnTo>
                    <a:lnTo>
                      <a:pt x="15" y="28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5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73"/>
              <p:cNvSpPr>
                <a:spLocks/>
              </p:cNvSpPr>
              <p:nvPr/>
            </p:nvSpPr>
            <p:spPr bwMode="auto">
              <a:xfrm>
                <a:off x="4674" y="4226"/>
                <a:ext cx="33" cy="37"/>
              </a:xfrm>
              <a:custGeom>
                <a:avLst/>
                <a:gdLst>
                  <a:gd name="T0" fmla="*/ 21 w 33"/>
                  <a:gd name="T1" fmla="*/ 37 h 37"/>
                  <a:gd name="T2" fmla="*/ 21 w 33"/>
                  <a:gd name="T3" fmla="*/ 37 h 37"/>
                  <a:gd name="T4" fmla="*/ 23 w 33"/>
                  <a:gd name="T5" fmla="*/ 33 h 37"/>
                  <a:gd name="T6" fmla="*/ 24 w 33"/>
                  <a:gd name="T7" fmla="*/ 30 h 37"/>
                  <a:gd name="T8" fmla="*/ 25 w 33"/>
                  <a:gd name="T9" fmla="*/ 29 h 37"/>
                  <a:gd name="T10" fmla="*/ 26 w 33"/>
                  <a:gd name="T11" fmla="*/ 28 h 37"/>
                  <a:gd name="T12" fmla="*/ 26 w 33"/>
                  <a:gd name="T13" fmla="*/ 26 h 37"/>
                  <a:gd name="T14" fmla="*/ 27 w 33"/>
                  <a:gd name="T15" fmla="*/ 25 h 37"/>
                  <a:gd name="T16" fmla="*/ 28 w 33"/>
                  <a:gd name="T17" fmla="*/ 23 h 37"/>
                  <a:gd name="T18" fmla="*/ 29 w 33"/>
                  <a:gd name="T19" fmla="*/ 22 h 37"/>
                  <a:gd name="T20" fmla="*/ 29 w 33"/>
                  <a:gd name="T21" fmla="*/ 21 h 37"/>
                  <a:gd name="T22" fmla="*/ 30 w 33"/>
                  <a:gd name="T23" fmla="*/ 20 h 37"/>
                  <a:gd name="T24" fmla="*/ 31 w 33"/>
                  <a:gd name="T25" fmla="*/ 19 h 37"/>
                  <a:gd name="T26" fmla="*/ 32 w 33"/>
                  <a:gd name="T27" fmla="*/ 18 h 37"/>
                  <a:gd name="T28" fmla="*/ 32 w 33"/>
                  <a:gd name="T29" fmla="*/ 18 h 37"/>
                  <a:gd name="T30" fmla="*/ 32 w 33"/>
                  <a:gd name="T31" fmla="*/ 18 h 37"/>
                  <a:gd name="T32" fmla="*/ 33 w 33"/>
                  <a:gd name="T33" fmla="*/ 17 h 37"/>
                  <a:gd name="T34" fmla="*/ 33 w 33"/>
                  <a:gd name="T35" fmla="*/ 17 h 37"/>
                  <a:gd name="T36" fmla="*/ 18 w 33"/>
                  <a:gd name="T37" fmla="*/ 0 h 37"/>
                  <a:gd name="T38" fmla="*/ 17 w 33"/>
                  <a:gd name="T39" fmla="*/ 1 h 37"/>
                  <a:gd name="T40" fmla="*/ 16 w 33"/>
                  <a:gd name="T41" fmla="*/ 2 h 37"/>
                  <a:gd name="T42" fmla="*/ 15 w 33"/>
                  <a:gd name="T43" fmla="*/ 3 h 37"/>
                  <a:gd name="T44" fmla="*/ 15 w 33"/>
                  <a:gd name="T45" fmla="*/ 3 h 37"/>
                  <a:gd name="T46" fmla="*/ 13 w 33"/>
                  <a:gd name="T47" fmla="*/ 5 h 37"/>
                  <a:gd name="T48" fmla="*/ 12 w 33"/>
                  <a:gd name="T49" fmla="*/ 6 h 37"/>
                  <a:gd name="T50" fmla="*/ 11 w 33"/>
                  <a:gd name="T51" fmla="*/ 8 h 37"/>
                  <a:gd name="T52" fmla="*/ 10 w 33"/>
                  <a:gd name="T53" fmla="*/ 10 h 37"/>
                  <a:gd name="T54" fmla="*/ 9 w 33"/>
                  <a:gd name="T55" fmla="*/ 12 h 37"/>
                  <a:gd name="T56" fmla="*/ 7 w 33"/>
                  <a:gd name="T57" fmla="*/ 13 h 37"/>
                  <a:gd name="T58" fmla="*/ 7 w 33"/>
                  <a:gd name="T59" fmla="*/ 15 h 37"/>
                  <a:gd name="T60" fmla="*/ 6 w 33"/>
                  <a:gd name="T61" fmla="*/ 17 h 37"/>
                  <a:gd name="T62" fmla="*/ 5 w 33"/>
                  <a:gd name="T63" fmla="*/ 19 h 37"/>
                  <a:gd name="T64" fmla="*/ 4 w 33"/>
                  <a:gd name="T65" fmla="*/ 21 h 37"/>
                  <a:gd name="T66" fmla="*/ 2 w 33"/>
                  <a:gd name="T67" fmla="*/ 24 h 37"/>
                  <a:gd name="T68" fmla="*/ 0 w 33"/>
                  <a:gd name="T69" fmla="*/ 28 h 37"/>
                  <a:gd name="T70" fmla="*/ 0 w 33"/>
                  <a:gd name="T71" fmla="*/ 28 h 37"/>
                  <a:gd name="T72" fmla="*/ 21 w 33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" h="37">
                    <a:moveTo>
                      <a:pt x="21" y="37"/>
                    </a:moveTo>
                    <a:lnTo>
                      <a:pt x="21" y="37"/>
                    </a:lnTo>
                    <a:lnTo>
                      <a:pt x="23" y="33"/>
                    </a:lnTo>
                    <a:lnTo>
                      <a:pt x="24" y="30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7" y="25"/>
                    </a:lnTo>
                    <a:lnTo>
                      <a:pt x="28" y="23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30" y="20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4"/>
              <p:cNvSpPr>
                <a:spLocks/>
              </p:cNvSpPr>
              <p:nvPr/>
            </p:nvSpPr>
            <p:spPr bwMode="auto">
              <a:xfrm>
                <a:off x="4664" y="4273"/>
                <a:ext cx="21" cy="16"/>
              </a:xfrm>
              <a:custGeom>
                <a:avLst/>
                <a:gdLst>
                  <a:gd name="T0" fmla="*/ 18 w 21"/>
                  <a:gd name="T1" fmla="*/ 16 h 16"/>
                  <a:gd name="T2" fmla="*/ 18 w 21"/>
                  <a:gd name="T3" fmla="*/ 16 h 16"/>
                  <a:gd name="T4" fmla="*/ 19 w 21"/>
                  <a:gd name="T5" fmla="*/ 15 h 16"/>
                  <a:gd name="T6" fmla="*/ 20 w 21"/>
                  <a:gd name="T7" fmla="*/ 13 h 16"/>
                  <a:gd name="T8" fmla="*/ 21 w 21"/>
                  <a:gd name="T9" fmla="*/ 11 h 16"/>
                  <a:gd name="T10" fmla="*/ 1 w 21"/>
                  <a:gd name="T11" fmla="*/ 0 h 16"/>
                  <a:gd name="T12" fmla="*/ 1 w 21"/>
                  <a:gd name="T13" fmla="*/ 1 h 16"/>
                  <a:gd name="T14" fmla="*/ 0 w 21"/>
                  <a:gd name="T15" fmla="*/ 2 h 16"/>
                  <a:gd name="T16" fmla="*/ 0 w 21"/>
                  <a:gd name="T17" fmla="*/ 3 h 16"/>
                  <a:gd name="T18" fmla="*/ 0 w 21"/>
                  <a:gd name="T19" fmla="*/ 3 h 16"/>
                  <a:gd name="T20" fmla="*/ 18 w 21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6">
                    <a:moveTo>
                      <a:pt x="18" y="16"/>
                    </a:moveTo>
                    <a:lnTo>
                      <a:pt x="18" y="16"/>
                    </a:lnTo>
                    <a:lnTo>
                      <a:pt x="19" y="15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75"/>
              <p:cNvSpPr>
                <a:spLocks/>
              </p:cNvSpPr>
              <p:nvPr/>
            </p:nvSpPr>
            <p:spPr bwMode="auto">
              <a:xfrm>
                <a:off x="4638" y="4276"/>
                <a:ext cx="44" cy="34"/>
              </a:xfrm>
              <a:custGeom>
                <a:avLst/>
                <a:gdLst>
                  <a:gd name="T0" fmla="*/ 6 w 44"/>
                  <a:gd name="T1" fmla="*/ 34 h 34"/>
                  <a:gd name="T2" fmla="*/ 6 w 44"/>
                  <a:gd name="T3" fmla="*/ 34 h 34"/>
                  <a:gd name="T4" fmla="*/ 8 w 44"/>
                  <a:gd name="T5" fmla="*/ 34 h 34"/>
                  <a:gd name="T6" fmla="*/ 10 w 44"/>
                  <a:gd name="T7" fmla="*/ 33 h 34"/>
                  <a:gd name="T8" fmla="*/ 12 w 44"/>
                  <a:gd name="T9" fmla="*/ 33 h 34"/>
                  <a:gd name="T10" fmla="*/ 14 w 44"/>
                  <a:gd name="T11" fmla="*/ 33 h 34"/>
                  <a:gd name="T12" fmla="*/ 16 w 44"/>
                  <a:gd name="T13" fmla="*/ 32 h 34"/>
                  <a:gd name="T14" fmla="*/ 18 w 44"/>
                  <a:gd name="T15" fmla="*/ 31 h 34"/>
                  <a:gd name="T16" fmla="*/ 20 w 44"/>
                  <a:gd name="T17" fmla="*/ 31 h 34"/>
                  <a:gd name="T18" fmla="*/ 21 w 44"/>
                  <a:gd name="T19" fmla="*/ 30 h 34"/>
                  <a:gd name="T20" fmla="*/ 22 w 44"/>
                  <a:gd name="T21" fmla="*/ 30 h 34"/>
                  <a:gd name="T22" fmla="*/ 23 w 44"/>
                  <a:gd name="T23" fmla="*/ 29 h 34"/>
                  <a:gd name="T24" fmla="*/ 25 w 44"/>
                  <a:gd name="T25" fmla="*/ 29 h 34"/>
                  <a:gd name="T26" fmla="*/ 26 w 44"/>
                  <a:gd name="T27" fmla="*/ 28 h 34"/>
                  <a:gd name="T28" fmla="*/ 27 w 44"/>
                  <a:gd name="T29" fmla="*/ 28 h 34"/>
                  <a:gd name="T30" fmla="*/ 29 w 44"/>
                  <a:gd name="T31" fmla="*/ 27 h 34"/>
                  <a:gd name="T32" fmla="*/ 30 w 44"/>
                  <a:gd name="T33" fmla="*/ 26 h 34"/>
                  <a:gd name="T34" fmla="*/ 31 w 44"/>
                  <a:gd name="T35" fmla="*/ 25 h 34"/>
                  <a:gd name="T36" fmla="*/ 33 w 44"/>
                  <a:gd name="T37" fmla="*/ 24 h 34"/>
                  <a:gd name="T38" fmla="*/ 34 w 44"/>
                  <a:gd name="T39" fmla="*/ 23 h 34"/>
                  <a:gd name="T40" fmla="*/ 35 w 44"/>
                  <a:gd name="T41" fmla="*/ 22 h 34"/>
                  <a:gd name="T42" fmla="*/ 37 w 44"/>
                  <a:gd name="T43" fmla="*/ 21 h 34"/>
                  <a:gd name="T44" fmla="*/ 38 w 44"/>
                  <a:gd name="T45" fmla="*/ 20 h 34"/>
                  <a:gd name="T46" fmla="*/ 39 w 44"/>
                  <a:gd name="T47" fmla="*/ 19 h 34"/>
                  <a:gd name="T48" fmla="*/ 41 w 44"/>
                  <a:gd name="T49" fmla="*/ 18 h 34"/>
                  <a:gd name="T50" fmla="*/ 42 w 44"/>
                  <a:gd name="T51" fmla="*/ 16 h 34"/>
                  <a:gd name="T52" fmla="*/ 43 w 44"/>
                  <a:gd name="T53" fmla="*/ 15 h 34"/>
                  <a:gd name="T54" fmla="*/ 44 w 44"/>
                  <a:gd name="T55" fmla="*/ 13 h 34"/>
                  <a:gd name="T56" fmla="*/ 26 w 44"/>
                  <a:gd name="T57" fmla="*/ 0 h 34"/>
                  <a:gd name="T58" fmla="*/ 25 w 44"/>
                  <a:gd name="T59" fmla="*/ 1 h 34"/>
                  <a:gd name="T60" fmla="*/ 24 w 44"/>
                  <a:gd name="T61" fmla="*/ 2 h 34"/>
                  <a:gd name="T62" fmla="*/ 24 w 44"/>
                  <a:gd name="T63" fmla="*/ 2 h 34"/>
                  <a:gd name="T64" fmla="*/ 23 w 44"/>
                  <a:gd name="T65" fmla="*/ 3 h 34"/>
                  <a:gd name="T66" fmla="*/ 22 w 44"/>
                  <a:gd name="T67" fmla="*/ 3 h 34"/>
                  <a:gd name="T68" fmla="*/ 22 w 44"/>
                  <a:gd name="T69" fmla="*/ 4 h 34"/>
                  <a:gd name="T70" fmla="*/ 21 w 44"/>
                  <a:gd name="T71" fmla="*/ 5 h 34"/>
                  <a:gd name="T72" fmla="*/ 21 w 44"/>
                  <a:gd name="T73" fmla="*/ 5 h 34"/>
                  <a:gd name="T74" fmla="*/ 20 w 44"/>
                  <a:gd name="T75" fmla="*/ 6 h 34"/>
                  <a:gd name="T76" fmla="*/ 19 w 44"/>
                  <a:gd name="T77" fmla="*/ 6 h 34"/>
                  <a:gd name="T78" fmla="*/ 18 w 44"/>
                  <a:gd name="T79" fmla="*/ 6 h 34"/>
                  <a:gd name="T80" fmla="*/ 18 w 44"/>
                  <a:gd name="T81" fmla="*/ 7 h 34"/>
                  <a:gd name="T82" fmla="*/ 17 w 44"/>
                  <a:gd name="T83" fmla="*/ 7 h 34"/>
                  <a:gd name="T84" fmla="*/ 16 w 44"/>
                  <a:gd name="T85" fmla="*/ 8 h 34"/>
                  <a:gd name="T86" fmla="*/ 16 w 44"/>
                  <a:gd name="T87" fmla="*/ 8 h 34"/>
                  <a:gd name="T88" fmla="*/ 15 w 44"/>
                  <a:gd name="T89" fmla="*/ 8 h 34"/>
                  <a:gd name="T90" fmla="*/ 14 w 44"/>
                  <a:gd name="T91" fmla="*/ 9 h 34"/>
                  <a:gd name="T92" fmla="*/ 13 w 44"/>
                  <a:gd name="T93" fmla="*/ 9 h 34"/>
                  <a:gd name="T94" fmla="*/ 12 w 44"/>
                  <a:gd name="T95" fmla="*/ 9 h 34"/>
                  <a:gd name="T96" fmla="*/ 12 w 44"/>
                  <a:gd name="T97" fmla="*/ 9 h 34"/>
                  <a:gd name="T98" fmla="*/ 10 w 44"/>
                  <a:gd name="T99" fmla="*/ 10 h 34"/>
                  <a:gd name="T100" fmla="*/ 8 w 44"/>
                  <a:gd name="T101" fmla="*/ 11 h 34"/>
                  <a:gd name="T102" fmla="*/ 6 w 44"/>
                  <a:gd name="T103" fmla="*/ 11 h 34"/>
                  <a:gd name="T104" fmla="*/ 4 w 44"/>
                  <a:gd name="T105" fmla="*/ 11 h 34"/>
                  <a:gd name="T106" fmla="*/ 2 w 44"/>
                  <a:gd name="T107" fmla="*/ 12 h 34"/>
                  <a:gd name="T108" fmla="*/ 0 w 44"/>
                  <a:gd name="T109" fmla="*/ 12 h 34"/>
                  <a:gd name="T110" fmla="*/ 0 w 44"/>
                  <a:gd name="T111" fmla="*/ 12 h 34"/>
                  <a:gd name="T112" fmla="*/ 6 w 44"/>
                  <a:gd name="T1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34">
                    <a:moveTo>
                      <a:pt x="6" y="34"/>
                    </a:moveTo>
                    <a:lnTo>
                      <a:pt x="6" y="34"/>
                    </a:lnTo>
                    <a:lnTo>
                      <a:pt x="8" y="34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9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3" y="24"/>
                    </a:lnTo>
                    <a:lnTo>
                      <a:pt x="34" y="23"/>
                    </a:lnTo>
                    <a:lnTo>
                      <a:pt x="35" y="22"/>
                    </a:lnTo>
                    <a:lnTo>
                      <a:pt x="37" y="21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3" y="15"/>
                    </a:lnTo>
                    <a:lnTo>
                      <a:pt x="44" y="13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76"/>
              <p:cNvSpPr>
                <a:spLocks/>
              </p:cNvSpPr>
              <p:nvPr/>
            </p:nvSpPr>
            <p:spPr bwMode="auto">
              <a:xfrm>
                <a:off x="4634" y="4288"/>
                <a:ext cx="10" cy="24"/>
              </a:xfrm>
              <a:custGeom>
                <a:avLst/>
                <a:gdLst>
                  <a:gd name="T0" fmla="*/ 7 w 10"/>
                  <a:gd name="T1" fmla="*/ 24 h 24"/>
                  <a:gd name="T2" fmla="*/ 7 w 10"/>
                  <a:gd name="T3" fmla="*/ 23 h 24"/>
                  <a:gd name="T4" fmla="*/ 9 w 10"/>
                  <a:gd name="T5" fmla="*/ 23 h 24"/>
                  <a:gd name="T6" fmla="*/ 10 w 10"/>
                  <a:gd name="T7" fmla="*/ 22 h 24"/>
                  <a:gd name="T8" fmla="*/ 4 w 10"/>
                  <a:gd name="T9" fmla="*/ 0 h 24"/>
                  <a:gd name="T10" fmla="*/ 2 w 10"/>
                  <a:gd name="T11" fmla="*/ 1 h 24"/>
                  <a:gd name="T12" fmla="*/ 1 w 10"/>
                  <a:gd name="T13" fmla="*/ 1 h 24"/>
                  <a:gd name="T14" fmla="*/ 0 w 10"/>
                  <a:gd name="T15" fmla="*/ 2 h 24"/>
                  <a:gd name="T16" fmla="*/ 7 w 10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4">
                    <a:moveTo>
                      <a:pt x="7" y="24"/>
                    </a:moveTo>
                    <a:lnTo>
                      <a:pt x="7" y="23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77"/>
              <p:cNvSpPr>
                <a:spLocks/>
              </p:cNvSpPr>
              <p:nvPr/>
            </p:nvSpPr>
            <p:spPr bwMode="auto">
              <a:xfrm>
                <a:off x="4608" y="4291"/>
                <a:ext cx="9" cy="23"/>
              </a:xfrm>
              <a:custGeom>
                <a:avLst/>
                <a:gdLst>
                  <a:gd name="T0" fmla="*/ 0 w 9"/>
                  <a:gd name="T1" fmla="*/ 22 h 23"/>
                  <a:gd name="T2" fmla="*/ 0 w 9"/>
                  <a:gd name="T3" fmla="*/ 22 h 23"/>
                  <a:gd name="T4" fmla="*/ 2 w 9"/>
                  <a:gd name="T5" fmla="*/ 23 h 23"/>
                  <a:gd name="T6" fmla="*/ 4 w 9"/>
                  <a:gd name="T7" fmla="*/ 23 h 23"/>
                  <a:gd name="T8" fmla="*/ 5 w 9"/>
                  <a:gd name="T9" fmla="*/ 23 h 23"/>
                  <a:gd name="T10" fmla="*/ 9 w 9"/>
                  <a:gd name="T11" fmla="*/ 1 h 23"/>
                  <a:gd name="T12" fmla="*/ 8 w 9"/>
                  <a:gd name="T13" fmla="*/ 1 h 23"/>
                  <a:gd name="T14" fmla="*/ 6 w 9"/>
                  <a:gd name="T15" fmla="*/ 0 h 23"/>
                  <a:gd name="T16" fmla="*/ 5 w 9"/>
                  <a:gd name="T17" fmla="*/ 0 h 23"/>
                  <a:gd name="T18" fmla="*/ 5 w 9"/>
                  <a:gd name="T19" fmla="*/ 0 h 23"/>
                  <a:gd name="T20" fmla="*/ 0 w 9"/>
                  <a:gd name="T2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23">
                    <a:moveTo>
                      <a:pt x="0" y="22"/>
                    </a:moveTo>
                    <a:lnTo>
                      <a:pt x="0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78"/>
              <p:cNvSpPr>
                <a:spLocks/>
              </p:cNvSpPr>
              <p:nvPr/>
            </p:nvSpPr>
            <p:spPr bwMode="auto">
              <a:xfrm>
                <a:off x="4567" y="4277"/>
                <a:ext cx="46" cy="36"/>
              </a:xfrm>
              <a:custGeom>
                <a:avLst/>
                <a:gdLst>
                  <a:gd name="T0" fmla="*/ 0 w 46"/>
                  <a:gd name="T1" fmla="*/ 19 h 36"/>
                  <a:gd name="T2" fmla="*/ 1 w 46"/>
                  <a:gd name="T3" fmla="*/ 19 h 36"/>
                  <a:gd name="T4" fmla="*/ 2 w 46"/>
                  <a:gd name="T5" fmla="*/ 21 h 36"/>
                  <a:gd name="T6" fmla="*/ 5 w 46"/>
                  <a:gd name="T7" fmla="*/ 22 h 36"/>
                  <a:gd name="T8" fmla="*/ 7 w 46"/>
                  <a:gd name="T9" fmla="*/ 23 h 36"/>
                  <a:gd name="T10" fmla="*/ 9 w 46"/>
                  <a:gd name="T11" fmla="*/ 24 h 36"/>
                  <a:gd name="T12" fmla="*/ 11 w 46"/>
                  <a:gd name="T13" fmla="*/ 25 h 36"/>
                  <a:gd name="T14" fmla="*/ 12 w 46"/>
                  <a:gd name="T15" fmla="*/ 26 h 36"/>
                  <a:gd name="T16" fmla="*/ 15 w 46"/>
                  <a:gd name="T17" fmla="*/ 27 h 36"/>
                  <a:gd name="T18" fmla="*/ 17 w 46"/>
                  <a:gd name="T19" fmla="*/ 28 h 36"/>
                  <a:gd name="T20" fmla="*/ 19 w 46"/>
                  <a:gd name="T21" fmla="*/ 29 h 36"/>
                  <a:gd name="T22" fmla="*/ 21 w 46"/>
                  <a:gd name="T23" fmla="*/ 30 h 36"/>
                  <a:gd name="T24" fmla="*/ 23 w 46"/>
                  <a:gd name="T25" fmla="*/ 30 h 36"/>
                  <a:gd name="T26" fmla="*/ 25 w 46"/>
                  <a:gd name="T27" fmla="*/ 31 h 36"/>
                  <a:gd name="T28" fmla="*/ 27 w 46"/>
                  <a:gd name="T29" fmla="*/ 32 h 36"/>
                  <a:gd name="T30" fmla="*/ 29 w 46"/>
                  <a:gd name="T31" fmla="*/ 32 h 36"/>
                  <a:gd name="T32" fmla="*/ 30 w 46"/>
                  <a:gd name="T33" fmla="*/ 33 h 36"/>
                  <a:gd name="T34" fmla="*/ 32 w 46"/>
                  <a:gd name="T35" fmla="*/ 34 h 36"/>
                  <a:gd name="T36" fmla="*/ 34 w 46"/>
                  <a:gd name="T37" fmla="*/ 34 h 36"/>
                  <a:gd name="T38" fmla="*/ 36 w 46"/>
                  <a:gd name="T39" fmla="*/ 35 h 36"/>
                  <a:gd name="T40" fmla="*/ 38 w 46"/>
                  <a:gd name="T41" fmla="*/ 35 h 36"/>
                  <a:gd name="T42" fmla="*/ 40 w 46"/>
                  <a:gd name="T43" fmla="*/ 36 h 36"/>
                  <a:gd name="T44" fmla="*/ 41 w 46"/>
                  <a:gd name="T45" fmla="*/ 36 h 36"/>
                  <a:gd name="T46" fmla="*/ 46 w 46"/>
                  <a:gd name="T47" fmla="*/ 14 h 36"/>
                  <a:gd name="T48" fmla="*/ 45 w 46"/>
                  <a:gd name="T49" fmla="*/ 14 h 36"/>
                  <a:gd name="T50" fmla="*/ 44 w 46"/>
                  <a:gd name="T51" fmla="*/ 13 h 36"/>
                  <a:gd name="T52" fmla="*/ 42 w 46"/>
                  <a:gd name="T53" fmla="*/ 13 h 36"/>
                  <a:gd name="T54" fmla="*/ 41 w 46"/>
                  <a:gd name="T55" fmla="*/ 12 h 36"/>
                  <a:gd name="T56" fmla="*/ 39 w 46"/>
                  <a:gd name="T57" fmla="*/ 12 h 36"/>
                  <a:gd name="T58" fmla="*/ 37 w 46"/>
                  <a:gd name="T59" fmla="*/ 12 h 36"/>
                  <a:gd name="T60" fmla="*/ 36 w 46"/>
                  <a:gd name="T61" fmla="*/ 11 h 36"/>
                  <a:gd name="T62" fmla="*/ 34 w 46"/>
                  <a:gd name="T63" fmla="*/ 10 h 36"/>
                  <a:gd name="T64" fmla="*/ 33 w 46"/>
                  <a:gd name="T65" fmla="*/ 10 h 36"/>
                  <a:gd name="T66" fmla="*/ 31 w 46"/>
                  <a:gd name="T67" fmla="*/ 9 h 36"/>
                  <a:gd name="T68" fmla="*/ 29 w 46"/>
                  <a:gd name="T69" fmla="*/ 9 h 36"/>
                  <a:gd name="T70" fmla="*/ 27 w 46"/>
                  <a:gd name="T71" fmla="*/ 8 h 36"/>
                  <a:gd name="T72" fmla="*/ 26 w 46"/>
                  <a:gd name="T73" fmla="*/ 7 h 36"/>
                  <a:gd name="T74" fmla="*/ 24 w 46"/>
                  <a:gd name="T75" fmla="*/ 6 h 36"/>
                  <a:gd name="T76" fmla="*/ 22 w 46"/>
                  <a:gd name="T77" fmla="*/ 5 h 36"/>
                  <a:gd name="T78" fmla="*/ 21 w 46"/>
                  <a:gd name="T79" fmla="*/ 5 h 36"/>
                  <a:gd name="T80" fmla="*/ 19 w 46"/>
                  <a:gd name="T81" fmla="*/ 4 h 36"/>
                  <a:gd name="T82" fmla="*/ 17 w 46"/>
                  <a:gd name="T83" fmla="*/ 3 h 36"/>
                  <a:gd name="T84" fmla="*/ 16 w 46"/>
                  <a:gd name="T85" fmla="*/ 2 h 36"/>
                  <a:gd name="T86" fmla="*/ 14 w 46"/>
                  <a:gd name="T87" fmla="*/ 1 h 36"/>
                  <a:gd name="T88" fmla="*/ 13 w 46"/>
                  <a:gd name="T89" fmla="*/ 0 h 36"/>
                  <a:gd name="T90" fmla="*/ 12 w 46"/>
                  <a:gd name="T91" fmla="*/ 0 h 36"/>
                  <a:gd name="T92" fmla="*/ 0 w 46"/>
                  <a:gd name="T93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36">
                    <a:moveTo>
                      <a:pt x="0" y="19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9" y="29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5" y="31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30" y="33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79"/>
              <p:cNvSpPr>
                <a:spLocks/>
              </p:cNvSpPr>
              <p:nvPr/>
            </p:nvSpPr>
            <p:spPr bwMode="auto">
              <a:xfrm>
                <a:off x="4538" y="4226"/>
                <a:ext cx="28" cy="51"/>
              </a:xfrm>
              <a:custGeom>
                <a:avLst/>
                <a:gdLst>
                  <a:gd name="T0" fmla="*/ 1 w 28"/>
                  <a:gd name="T1" fmla="*/ 0 h 51"/>
                  <a:gd name="T2" fmla="*/ 1 w 28"/>
                  <a:gd name="T3" fmla="*/ 0 h 51"/>
                  <a:gd name="T4" fmla="*/ 0 w 28"/>
                  <a:gd name="T5" fmla="*/ 3 h 51"/>
                  <a:gd name="T6" fmla="*/ 0 w 28"/>
                  <a:gd name="T7" fmla="*/ 7 h 51"/>
                  <a:gd name="T8" fmla="*/ 0 w 28"/>
                  <a:gd name="T9" fmla="*/ 9 h 51"/>
                  <a:gd name="T10" fmla="*/ 0 w 28"/>
                  <a:gd name="T11" fmla="*/ 11 h 51"/>
                  <a:gd name="T12" fmla="*/ 0 w 28"/>
                  <a:gd name="T13" fmla="*/ 13 h 51"/>
                  <a:gd name="T14" fmla="*/ 0 w 28"/>
                  <a:gd name="T15" fmla="*/ 15 h 51"/>
                  <a:gd name="T16" fmla="*/ 0 w 28"/>
                  <a:gd name="T17" fmla="*/ 16 h 51"/>
                  <a:gd name="T18" fmla="*/ 0 w 28"/>
                  <a:gd name="T19" fmla="*/ 18 h 51"/>
                  <a:gd name="T20" fmla="*/ 0 w 28"/>
                  <a:gd name="T21" fmla="*/ 20 h 51"/>
                  <a:gd name="T22" fmla="*/ 0 w 28"/>
                  <a:gd name="T23" fmla="*/ 22 h 51"/>
                  <a:gd name="T24" fmla="*/ 0 w 28"/>
                  <a:gd name="T25" fmla="*/ 24 h 51"/>
                  <a:gd name="T26" fmla="*/ 0 w 28"/>
                  <a:gd name="T27" fmla="*/ 26 h 51"/>
                  <a:gd name="T28" fmla="*/ 0 w 28"/>
                  <a:gd name="T29" fmla="*/ 28 h 51"/>
                  <a:gd name="T30" fmla="*/ 1 w 28"/>
                  <a:gd name="T31" fmla="*/ 30 h 51"/>
                  <a:gd name="T32" fmla="*/ 1 w 28"/>
                  <a:gd name="T33" fmla="*/ 32 h 51"/>
                  <a:gd name="T34" fmla="*/ 2 w 28"/>
                  <a:gd name="T35" fmla="*/ 34 h 51"/>
                  <a:gd name="T36" fmla="*/ 2 w 28"/>
                  <a:gd name="T37" fmla="*/ 36 h 51"/>
                  <a:gd name="T38" fmla="*/ 3 w 28"/>
                  <a:gd name="T39" fmla="*/ 38 h 51"/>
                  <a:gd name="T40" fmla="*/ 3 w 28"/>
                  <a:gd name="T41" fmla="*/ 40 h 51"/>
                  <a:gd name="T42" fmla="*/ 4 w 28"/>
                  <a:gd name="T43" fmla="*/ 42 h 51"/>
                  <a:gd name="T44" fmla="*/ 5 w 28"/>
                  <a:gd name="T45" fmla="*/ 44 h 51"/>
                  <a:gd name="T46" fmla="*/ 6 w 28"/>
                  <a:gd name="T47" fmla="*/ 46 h 51"/>
                  <a:gd name="T48" fmla="*/ 6 w 28"/>
                  <a:gd name="T49" fmla="*/ 47 h 51"/>
                  <a:gd name="T50" fmla="*/ 7 w 28"/>
                  <a:gd name="T51" fmla="*/ 48 h 51"/>
                  <a:gd name="T52" fmla="*/ 7 w 28"/>
                  <a:gd name="T53" fmla="*/ 49 h 51"/>
                  <a:gd name="T54" fmla="*/ 8 w 28"/>
                  <a:gd name="T55" fmla="*/ 50 h 51"/>
                  <a:gd name="T56" fmla="*/ 9 w 28"/>
                  <a:gd name="T57" fmla="*/ 51 h 51"/>
                  <a:gd name="T58" fmla="*/ 9 w 28"/>
                  <a:gd name="T59" fmla="*/ 51 h 51"/>
                  <a:gd name="T60" fmla="*/ 28 w 28"/>
                  <a:gd name="T61" fmla="*/ 38 h 51"/>
                  <a:gd name="T62" fmla="*/ 28 w 28"/>
                  <a:gd name="T63" fmla="*/ 38 h 51"/>
                  <a:gd name="T64" fmla="*/ 27 w 28"/>
                  <a:gd name="T65" fmla="*/ 38 h 51"/>
                  <a:gd name="T66" fmla="*/ 27 w 28"/>
                  <a:gd name="T67" fmla="*/ 37 h 51"/>
                  <a:gd name="T68" fmla="*/ 27 w 28"/>
                  <a:gd name="T69" fmla="*/ 37 h 51"/>
                  <a:gd name="T70" fmla="*/ 26 w 28"/>
                  <a:gd name="T71" fmla="*/ 36 h 51"/>
                  <a:gd name="T72" fmla="*/ 26 w 28"/>
                  <a:gd name="T73" fmla="*/ 36 h 51"/>
                  <a:gd name="T74" fmla="*/ 26 w 28"/>
                  <a:gd name="T75" fmla="*/ 35 h 51"/>
                  <a:gd name="T76" fmla="*/ 25 w 28"/>
                  <a:gd name="T77" fmla="*/ 34 h 51"/>
                  <a:gd name="T78" fmla="*/ 25 w 28"/>
                  <a:gd name="T79" fmla="*/ 33 h 51"/>
                  <a:gd name="T80" fmla="*/ 24 w 28"/>
                  <a:gd name="T81" fmla="*/ 31 h 51"/>
                  <a:gd name="T82" fmla="*/ 24 w 28"/>
                  <a:gd name="T83" fmla="*/ 30 h 51"/>
                  <a:gd name="T84" fmla="*/ 24 w 28"/>
                  <a:gd name="T85" fmla="*/ 29 h 51"/>
                  <a:gd name="T86" fmla="*/ 23 w 28"/>
                  <a:gd name="T87" fmla="*/ 28 h 51"/>
                  <a:gd name="T88" fmla="*/ 23 w 28"/>
                  <a:gd name="T89" fmla="*/ 26 h 51"/>
                  <a:gd name="T90" fmla="*/ 23 w 28"/>
                  <a:gd name="T91" fmla="*/ 25 h 51"/>
                  <a:gd name="T92" fmla="*/ 23 w 28"/>
                  <a:gd name="T93" fmla="*/ 24 h 51"/>
                  <a:gd name="T94" fmla="*/ 23 w 28"/>
                  <a:gd name="T95" fmla="*/ 22 h 51"/>
                  <a:gd name="T96" fmla="*/ 22 w 28"/>
                  <a:gd name="T97" fmla="*/ 21 h 51"/>
                  <a:gd name="T98" fmla="*/ 22 w 28"/>
                  <a:gd name="T99" fmla="*/ 20 h 51"/>
                  <a:gd name="T100" fmla="*/ 22 w 28"/>
                  <a:gd name="T101" fmla="*/ 18 h 51"/>
                  <a:gd name="T102" fmla="*/ 22 w 28"/>
                  <a:gd name="T103" fmla="*/ 17 h 51"/>
                  <a:gd name="T104" fmla="*/ 22 w 28"/>
                  <a:gd name="T105" fmla="*/ 15 h 51"/>
                  <a:gd name="T106" fmla="*/ 22 w 28"/>
                  <a:gd name="T107" fmla="*/ 14 h 51"/>
                  <a:gd name="T108" fmla="*/ 22 w 28"/>
                  <a:gd name="T109" fmla="*/ 12 h 51"/>
                  <a:gd name="T110" fmla="*/ 23 w 28"/>
                  <a:gd name="T111" fmla="*/ 11 h 51"/>
                  <a:gd name="T112" fmla="*/ 23 w 28"/>
                  <a:gd name="T113" fmla="*/ 9 h 51"/>
                  <a:gd name="T114" fmla="*/ 23 w 28"/>
                  <a:gd name="T115" fmla="*/ 6 h 51"/>
                  <a:gd name="T116" fmla="*/ 23 w 28"/>
                  <a:gd name="T117" fmla="*/ 2 h 51"/>
                  <a:gd name="T118" fmla="*/ 23 w 28"/>
                  <a:gd name="T119" fmla="*/ 2 h 51"/>
                  <a:gd name="T120" fmla="*/ 1 w 28"/>
                  <a:gd name="T1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" h="51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8" y="50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280"/>
              <p:cNvSpPr>
                <a:spLocks/>
              </p:cNvSpPr>
              <p:nvPr/>
            </p:nvSpPr>
            <p:spPr bwMode="auto">
              <a:xfrm>
                <a:off x="4538" y="4169"/>
                <a:ext cx="26" cy="36"/>
              </a:xfrm>
              <a:custGeom>
                <a:avLst/>
                <a:gdLst>
                  <a:gd name="T0" fmla="*/ 0 w 26"/>
                  <a:gd name="T1" fmla="*/ 12 h 36"/>
                  <a:gd name="T2" fmla="*/ 0 w 26"/>
                  <a:gd name="T3" fmla="*/ 12 h 36"/>
                  <a:gd name="T4" fmla="*/ 1 w 26"/>
                  <a:gd name="T5" fmla="*/ 13 h 36"/>
                  <a:gd name="T6" fmla="*/ 1 w 26"/>
                  <a:gd name="T7" fmla="*/ 13 h 36"/>
                  <a:gd name="T8" fmla="*/ 1 w 26"/>
                  <a:gd name="T9" fmla="*/ 14 h 36"/>
                  <a:gd name="T10" fmla="*/ 2 w 26"/>
                  <a:gd name="T11" fmla="*/ 15 h 36"/>
                  <a:gd name="T12" fmla="*/ 2 w 26"/>
                  <a:gd name="T13" fmla="*/ 16 h 36"/>
                  <a:gd name="T14" fmla="*/ 2 w 26"/>
                  <a:gd name="T15" fmla="*/ 16 h 36"/>
                  <a:gd name="T16" fmla="*/ 2 w 26"/>
                  <a:gd name="T17" fmla="*/ 17 h 36"/>
                  <a:gd name="T18" fmla="*/ 3 w 26"/>
                  <a:gd name="T19" fmla="*/ 18 h 36"/>
                  <a:gd name="T20" fmla="*/ 3 w 26"/>
                  <a:gd name="T21" fmla="*/ 19 h 36"/>
                  <a:gd name="T22" fmla="*/ 3 w 26"/>
                  <a:gd name="T23" fmla="*/ 20 h 36"/>
                  <a:gd name="T24" fmla="*/ 3 w 26"/>
                  <a:gd name="T25" fmla="*/ 21 h 36"/>
                  <a:gd name="T26" fmla="*/ 3 w 26"/>
                  <a:gd name="T27" fmla="*/ 22 h 36"/>
                  <a:gd name="T28" fmla="*/ 3 w 26"/>
                  <a:gd name="T29" fmla="*/ 23 h 36"/>
                  <a:gd name="T30" fmla="*/ 4 w 26"/>
                  <a:gd name="T31" fmla="*/ 24 h 36"/>
                  <a:gd name="T32" fmla="*/ 4 w 26"/>
                  <a:gd name="T33" fmla="*/ 26 h 36"/>
                  <a:gd name="T34" fmla="*/ 4 w 26"/>
                  <a:gd name="T35" fmla="*/ 27 h 36"/>
                  <a:gd name="T36" fmla="*/ 4 w 26"/>
                  <a:gd name="T37" fmla="*/ 28 h 36"/>
                  <a:gd name="T38" fmla="*/ 4 w 26"/>
                  <a:gd name="T39" fmla="*/ 29 h 36"/>
                  <a:gd name="T40" fmla="*/ 4 w 26"/>
                  <a:gd name="T41" fmla="*/ 31 h 36"/>
                  <a:gd name="T42" fmla="*/ 4 w 26"/>
                  <a:gd name="T43" fmla="*/ 32 h 36"/>
                  <a:gd name="T44" fmla="*/ 3 w 26"/>
                  <a:gd name="T45" fmla="*/ 35 h 36"/>
                  <a:gd name="T46" fmla="*/ 3 w 26"/>
                  <a:gd name="T47" fmla="*/ 34 h 36"/>
                  <a:gd name="T48" fmla="*/ 26 w 26"/>
                  <a:gd name="T49" fmla="*/ 36 h 36"/>
                  <a:gd name="T50" fmla="*/ 26 w 26"/>
                  <a:gd name="T51" fmla="*/ 36 h 36"/>
                  <a:gd name="T52" fmla="*/ 26 w 26"/>
                  <a:gd name="T53" fmla="*/ 33 h 36"/>
                  <a:gd name="T54" fmla="*/ 26 w 26"/>
                  <a:gd name="T55" fmla="*/ 31 h 36"/>
                  <a:gd name="T56" fmla="*/ 26 w 26"/>
                  <a:gd name="T57" fmla="*/ 30 h 36"/>
                  <a:gd name="T58" fmla="*/ 26 w 26"/>
                  <a:gd name="T59" fmla="*/ 28 h 36"/>
                  <a:gd name="T60" fmla="*/ 26 w 26"/>
                  <a:gd name="T61" fmla="*/ 26 h 36"/>
                  <a:gd name="T62" fmla="*/ 26 w 26"/>
                  <a:gd name="T63" fmla="*/ 25 h 36"/>
                  <a:gd name="T64" fmla="*/ 26 w 26"/>
                  <a:gd name="T65" fmla="*/ 23 h 36"/>
                  <a:gd name="T66" fmla="*/ 26 w 26"/>
                  <a:gd name="T67" fmla="*/ 21 h 36"/>
                  <a:gd name="T68" fmla="*/ 26 w 26"/>
                  <a:gd name="T69" fmla="*/ 20 h 36"/>
                  <a:gd name="T70" fmla="*/ 26 w 26"/>
                  <a:gd name="T71" fmla="*/ 18 h 36"/>
                  <a:gd name="T72" fmla="*/ 25 w 26"/>
                  <a:gd name="T73" fmla="*/ 16 h 36"/>
                  <a:gd name="T74" fmla="*/ 25 w 26"/>
                  <a:gd name="T75" fmla="*/ 15 h 36"/>
                  <a:gd name="T76" fmla="*/ 25 w 26"/>
                  <a:gd name="T77" fmla="*/ 13 h 36"/>
                  <a:gd name="T78" fmla="*/ 24 w 26"/>
                  <a:gd name="T79" fmla="*/ 11 h 36"/>
                  <a:gd name="T80" fmla="*/ 24 w 26"/>
                  <a:gd name="T81" fmla="*/ 10 h 36"/>
                  <a:gd name="T82" fmla="*/ 23 w 26"/>
                  <a:gd name="T83" fmla="*/ 8 h 36"/>
                  <a:gd name="T84" fmla="*/ 23 w 26"/>
                  <a:gd name="T85" fmla="*/ 7 h 36"/>
                  <a:gd name="T86" fmla="*/ 22 w 26"/>
                  <a:gd name="T87" fmla="*/ 5 h 36"/>
                  <a:gd name="T88" fmla="*/ 21 w 26"/>
                  <a:gd name="T89" fmla="*/ 3 h 36"/>
                  <a:gd name="T90" fmla="*/ 21 w 26"/>
                  <a:gd name="T91" fmla="*/ 2 h 36"/>
                  <a:gd name="T92" fmla="*/ 20 w 26"/>
                  <a:gd name="T93" fmla="*/ 0 h 36"/>
                  <a:gd name="T94" fmla="*/ 20 w 26"/>
                  <a:gd name="T95" fmla="*/ 0 h 36"/>
                  <a:gd name="T96" fmla="*/ 0 w 26"/>
                  <a:gd name="T9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36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81"/>
              <p:cNvSpPr>
                <a:spLocks/>
              </p:cNvSpPr>
              <p:nvPr/>
            </p:nvSpPr>
            <p:spPr bwMode="auto">
              <a:xfrm>
                <a:off x="4530" y="4155"/>
                <a:ext cx="28" cy="26"/>
              </a:xfrm>
              <a:custGeom>
                <a:avLst/>
                <a:gdLst>
                  <a:gd name="T0" fmla="*/ 0 w 28"/>
                  <a:gd name="T1" fmla="*/ 18 h 26"/>
                  <a:gd name="T2" fmla="*/ 1 w 28"/>
                  <a:gd name="T3" fmla="*/ 18 h 26"/>
                  <a:gd name="T4" fmla="*/ 2 w 28"/>
                  <a:gd name="T5" fmla="*/ 19 h 26"/>
                  <a:gd name="T6" fmla="*/ 3 w 28"/>
                  <a:gd name="T7" fmla="*/ 20 h 26"/>
                  <a:gd name="T8" fmla="*/ 3 w 28"/>
                  <a:gd name="T9" fmla="*/ 21 h 26"/>
                  <a:gd name="T10" fmla="*/ 4 w 28"/>
                  <a:gd name="T11" fmla="*/ 21 h 26"/>
                  <a:gd name="T12" fmla="*/ 5 w 28"/>
                  <a:gd name="T13" fmla="*/ 22 h 26"/>
                  <a:gd name="T14" fmla="*/ 6 w 28"/>
                  <a:gd name="T15" fmla="*/ 23 h 26"/>
                  <a:gd name="T16" fmla="*/ 6 w 28"/>
                  <a:gd name="T17" fmla="*/ 24 h 26"/>
                  <a:gd name="T18" fmla="*/ 7 w 28"/>
                  <a:gd name="T19" fmla="*/ 24 h 26"/>
                  <a:gd name="T20" fmla="*/ 7 w 28"/>
                  <a:gd name="T21" fmla="*/ 25 h 26"/>
                  <a:gd name="T22" fmla="*/ 8 w 28"/>
                  <a:gd name="T23" fmla="*/ 26 h 26"/>
                  <a:gd name="T24" fmla="*/ 8 w 28"/>
                  <a:gd name="T25" fmla="*/ 26 h 26"/>
                  <a:gd name="T26" fmla="*/ 28 w 28"/>
                  <a:gd name="T27" fmla="*/ 14 h 26"/>
                  <a:gd name="T28" fmla="*/ 27 w 28"/>
                  <a:gd name="T29" fmla="*/ 13 h 26"/>
                  <a:gd name="T30" fmla="*/ 26 w 28"/>
                  <a:gd name="T31" fmla="*/ 11 h 26"/>
                  <a:gd name="T32" fmla="*/ 24 w 28"/>
                  <a:gd name="T33" fmla="*/ 10 h 26"/>
                  <a:gd name="T34" fmla="*/ 24 w 28"/>
                  <a:gd name="T35" fmla="*/ 9 h 26"/>
                  <a:gd name="T36" fmla="*/ 22 w 28"/>
                  <a:gd name="T37" fmla="*/ 7 h 26"/>
                  <a:gd name="T38" fmla="*/ 21 w 28"/>
                  <a:gd name="T39" fmla="*/ 6 h 26"/>
                  <a:gd name="T40" fmla="*/ 20 w 28"/>
                  <a:gd name="T41" fmla="*/ 5 h 26"/>
                  <a:gd name="T42" fmla="*/ 19 w 28"/>
                  <a:gd name="T43" fmla="*/ 4 h 26"/>
                  <a:gd name="T44" fmla="*/ 18 w 28"/>
                  <a:gd name="T45" fmla="*/ 3 h 26"/>
                  <a:gd name="T46" fmla="*/ 17 w 28"/>
                  <a:gd name="T47" fmla="*/ 2 h 26"/>
                  <a:gd name="T48" fmla="*/ 16 w 28"/>
                  <a:gd name="T49" fmla="*/ 1 h 26"/>
                  <a:gd name="T50" fmla="*/ 15 w 28"/>
                  <a:gd name="T51" fmla="*/ 0 h 26"/>
                  <a:gd name="T52" fmla="*/ 0 w 28"/>
                  <a:gd name="T5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6">
                    <a:moveTo>
                      <a:pt x="0" y="18"/>
                    </a:moveTo>
                    <a:lnTo>
                      <a:pt x="1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82"/>
              <p:cNvSpPr>
                <a:spLocks/>
              </p:cNvSpPr>
              <p:nvPr/>
            </p:nvSpPr>
            <p:spPr bwMode="auto">
              <a:xfrm>
                <a:off x="4508" y="4140"/>
                <a:ext cx="21" cy="17"/>
              </a:xfrm>
              <a:custGeom>
                <a:avLst/>
                <a:gdLst>
                  <a:gd name="T0" fmla="*/ 0 w 21"/>
                  <a:gd name="T1" fmla="*/ 12 h 17"/>
                  <a:gd name="T2" fmla="*/ 0 w 21"/>
                  <a:gd name="T3" fmla="*/ 12 h 17"/>
                  <a:gd name="T4" fmla="*/ 1 w 21"/>
                  <a:gd name="T5" fmla="*/ 13 h 17"/>
                  <a:gd name="T6" fmla="*/ 2 w 21"/>
                  <a:gd name="T7" fmla="*/ 15 h 17"/>
                  <a:gd name="T8" fmla="*/ 3 w 21"/>
                  <a:gd name="T9" fmla="*/ 16 h 17"/>
                  <a:gd name="T10" fmla="*/ 4 w 21"/>
                  <a:gd name="T11" fmla="*/ 17 h 17"/>
                  <a:gd name="T12" fmla="*/ 21 w 21"/>
                  <a:gd name="T13" fmla="*/ 2 h 17"/>
                  <a:gd name="T14" fmla="*/ 21 w 21"/>
                  <a:gd name="T15" fmla="*/ 2 h 17"/>
                  <a:gd name="T16" fmla="*/ 21 w 21"/>
                  <a:gd name="T17" fmla="*/ 1 h 17"/>
                  <a:gd name="T18" fmla="*/ 20 w 21"/>
                  <a:gd name="T19" fmla="*/ 0 h 17"/>
                  <a:gd name="T20" fmla="*/ 20 w 21"/>
                  <a:gd name="T21" fmla="*/ 0 h 17"/>
                  <a:gd name="T22" fmla="*/ 20 w 21"/>
                  <a:gd name="T23" fmla="*/ 0 h 17"/>
                  <a:gd name="T24" fmla="*/ 0 w 21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7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283"/>
              <p:cNvSpPr>
                <a:spLocks/>
              </p:cNvSpPr>
              <p:nvPr/>
            </p:nvSpPr>
            <p:spPr bwMode="auto">
              <a:xfrm>
                <a:off x="4496" y="4102"/>
                <a:ext cx="32" cy="50"/>
              </a:xfrm>
              <a:custGeom>
                <a:avLst/>
                <a:gdLst>
                  <a:gd name="T0" fmla="*/ 0 w 32"/>
                  <a:gd name="T1" fmla="*/ 9 h 50"/>
                  <a:gd name="T2" fmla="*/ 1 w 32"/>
                  <a:gd name="T3" fmla="*/ 9 h 50"/>
                  <a:gd name="T4" fmla="*/ 1 w 32"/>
                  <a:gd name="T5" fmla="*/ 10 h 50"/>
                  <a:gd name="T6" fmla="*/ 1 w 32"/>
                  <a:gd name="T7" fmla="*/ 12 h 50"/>
                  <a:gd name="T8" fmla="*/ 2 w 32"/>
                  <a:gd name="T9" fmla="*/ 13 h 50"/>
                  <a:gd name="T10" fmla="*/ 2 w 32"/>
                  <a:gd name="T11" fmla="*/ 14 h 50"/>
                  <a:gd name="T12" fmla="*/ 3 w 32"/>
                  <a:gd name="T13" fmla="*/ 15 h 50"/>
                  <a:gd name="T14" fmla="*/ 3 w 32"/>
                  <a:gd name="T15" fmla="*/ 17 h 50"/>
                  <a:gd name="T16" fmla="*/ 3 w 32"/>
                  <a:gd name="T17" fmla="*/ 18 h 50"/>
                  <a:gd name="T18" fmla="*/ 4 w 32"/>
                  <a:gd name="T19" fmla="*/ 19 h 50"/>
                  <a:gd name="T20" fmla="*/ 4 w 32"/>
                  <a:gd name="T21" fmla="*/ 20 h 50"/>
                  <a:gd name="T22" fmla="*/ 4 w 32"/>
                  <a:gd name="T23" fmla="*/ 22 h 50"/>
                  <a:gd name="T24" fmla="*/ 5 w 32"/>
                  <a:gd name="T25" fmla="*/ 24 h 50"/>
                  <a:gd name="T26" fmla="*/ 5 w 32"/>
                  <a:gd name="T27" fmla="*/ 27 h 50"/>
                  <a:gd name="T28" fmla="*/ 6 w 32"/>
                  <a:gd name="T29" fmla="*/ 30 h 50"/>
                  <a:gd name="T30" fmla="*/ 6 w 32"/>
                  <a:gd name="T31" fmla="*/ 32 h 50"/>
                  <a:gd name="T32" fmla="*/ 6 w 32"/>
                  <a:gd name="T33" fmla="*/ 34 h 50"/>
                  <a:gd name="T34" fmla="*/ 7 w 32"/>
                  <a:gd name="T35" fmla="*/ 35 h 50"/>
                  <a:gd name="T36" fmla="*/ 7 w 32"/>
                  <a:gd name="T37" fmla="*/ 36 h 50"/>
                  <a:gd name="T38" fmla="*/ 7 w 32"/>
                  <a:gd name="T39" fmla="*/ 38 h 50"/>
                  <a:gd name="T40" fmla="*/ 8 w 32"/>
                  <a:gd name="T41" fmla="*/ 39 h 50"/>
                  <a:gd name="T42" fmla="*/ 8 w 32"/>
                  <a:gd name="T43" fmla="*/ 41 h 50"/>
                  <a:gd name="T44" fmla="*/ 9 w 32"/>
                  <a:gd name="T45" fmla="*/ 42 h 50"/>
                  <a:gd name="T46" fmla="*/ 9 w 32"/>
                  <a:gd name="T47" fmla="*/ 44 h 50"/>
                  <a:gd name="T48" fmla="*/ 10 w 32"/>
                  <a:gd name="T49" fmla="*/ 45 h 50"/>
                  <a:gd name="T50" fmla="*/ 11 w 32"/>
                  <a:gd name="T51" fmla="*/ 47 h 50"/>
                  <a:gd name="T52" fmla="*/ 11 w 32"/>
                  <a:gd name="T53" fmla="*/ 48 h 50"/>
                  <a:gd name="T54" fmla="*/ 12 w 32"/>
                  <a:gd name="T55" fmla="*/ 50 h 50"/>
                  <a:gd name="T56" fmla="*/ 32 w 32"/>
                  <a:gd name="T57" fmla="*/ 38 h 50"/>
                  <a:gd name="T58" fmla="*/ 31 w 32"/>
                  <a:gd name="T59" fmla="*/ 37 h 50"/>
                  <a:gd name="T60" fmla="*/ 31 w 32"/>
                  <a:gd name="T61" fmla="*/ 37 h 50"/>
                  <a:gd name="T62" fmla="*/ 31 w 32"/>
                  <a:gd name="T63" fmla="*/ 36 h 50"/>
                  <a:gd name="T64" fmla="*/ 31 w 32"/>
                  <a:gd name="T65" fmla="*/ 35 h 50"/>
                  <a:gd name="T66" fmla="*/ 30 w 32"/>
                  <a:gd name="T67" fmla="*/ 35 h 50"/>
                  <a:gd name="T68" fmla="*/ 30 w 32"/>
                  <a:gd name="T69" fmla="*/ 34 h 50"/>
                  <a:gd name="T70" fmla="*/ 30 w 32"/>
                  <a:gd name="T71" fmla="*/ 33 h 50"/>
                  <a:gd name="T72" fmla="*/ 29 w 32"/>
                  <a:gd name="T73" fmla="*/ 32 h 50"/>
                  <a:gd name="T74" fmla="*/ 29 w 32"/>
                  <a:gd name="T75" fmla="*/ 31 h 50"/>
                  <a:gd name="T76" fmla="*/ 29 w 32"/>
                  <a:gd name="T77" fmla="*/ 30 h 50"/>
                  <a:gd name="T78" fmla="*/ 29 w 32"/>
                  <a:gd name="T79" fmla="*/ 29 h 50"/>
                  <a:gd name="T80" fmla="*/ 29 w 32"/>
                  <a:gd name="T81" fmla="*/ 28 h 50"/>
                  <a:gd name="T82" fmla="*/ 28 w 32"/>
                  <a:gd name="T83" fmla="*/ 25 h 50"/>
                  <a:gd name="T84" fmla="*/ 28 w 32"/>
                  <a:gd name="T85" fmla="*/ 23 h 50"/>
                  <a:gd name="T86" fmla="*/ 27 w 32"/>
                  <a:gd name="T87" fmla="*/ 20 h 50"/>
                  <a:gd name="T88" fmla="*/ 26 w 32"/>
                  <a:gd name="T89" fmla="*/ 17 h 50"/>
                  <a:gd name="T90" fmla="*/ 26 w 32"/>
                  <a:gd name="T91" fmla="*/ 15 h 50"/>
                  <a:gd name="T92" fmla="*/ 26 w 32"/>
                  <a:gd name="T93" fmla="*/ 14 h 50"/>
                  <a:gd name="T94" fmla="*/ 25 w 32"/>
                  <a:gd name="T95" fmla="*/ 12 h 50"/>
                  <a:gd name="T96" fmla="*/ 25 w 32"/>
                  <a:gd name="T97" fmla="*/ 11 h 50"/>
                  <a:gd name="T98" fmla="*/ 24 w 32"/>
                  <a:gd name="T99" fmla="*/ 9 h 50"/>
                  <a:gd name="T100" fmla="*/ 24 w 32"/>
                  <a:gd name="T101" fmla="*/ 7 h 50"/>
                  <a:gd name="T102" fmla="*/ 24 w 32"/>
                  <a:gd name="T103" fmla="*/ 5 h 50"/>
                  <a:gd name="T104" fmla="*/ 23 w 32"/>
                  <a:gd name="T105" fmla="*/ 4 h 50"/>
                  <a:gd name="T106" fmla="*/ 22 w 32"/>
                  <a:gd name="T107" fmla="*/ 2 h 50"/>
                  <a:gd name="T108" fmla="*/ 21 w 32"/>
                  <a:gd name="T109" fmla="*/ 0 h 50"/>
                  <a:gd name="T110" fmla="*/ 21 w 32"/>
                  <a:gd name="T111" fmla="*/ 0 h 50"/>
                  <a:gd name="T112" fmla="*/ 0 w 32"/>
                  <a:gd name="T11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" h="50">
                    <a:moveTo>
                      <a:pt x="0" y="9"/>
                    </a:moveTo>
                    <a:lnTo>
                      <a:pt x="1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2" y="50"/>
                    </a:lnTo>
                    <a:lnTo>
                      <a:pt x="32" y="38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7" y="20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284"/>
              <p:cNvSpPr>
                <a:spLocks/>
              </p:cNvSpPr>
              <p:nvPr/>
            </p:nvSpPr>
            <p:spPr bwMode="auto">
              <a:xfrm>
                <a:off x="4455" y="4047"/>
                <a:ext cx="48" cy="47"/>
              </a:xfrm>
              <a:custGeom>
                <a:avLst/>
                <a:gdLst>
                  <a:gd name="T0" fmla="*/ 0 w 48"/>
                  <a:gd name="T1" fmla="*/ 17 h 47"/>
                  <a:gd name="T2" fmla="*/ 0 w 48"/>
                  <a:gd name="T3" fmla="*/ 17 h 47"/>
                  <a:gd name="T4" fmla="*/ 3 w 48"/>
                  <a:gd name="T5" fmla="*/ 20 h 47"/>
                  <a:gd name="T6" fmla="*/ 7 w 48"/>
                  <a:gd name="T7" fmla="*/ 23 h 47"/>
                  <a:gd name="T8" fmla="*/ 10 w 48"/>
                  <a:gd name="T9" fmla="*/ 26 h 47"/>
                  <a:gd name="T10" fmla="*/ 12 w 48"/>
                  <a:gd name="T11" fmla="*/ 28 h 47"/>
                  <a:gd name="T12" fmla="*/ 14 w 48"/>
                  <a:gd name="T13" fmla="*/ 30 h 47"/>
                  <a:gd name="T14" fmla="*/ 15 w 48"/>
                  <a:gd name="T15" fmla="*/ 31 h 47"/>
                  <a:gd name="T16" fmla="*/ 17 w 48"/>
                  <a:gd name="T17" fmla="*/ 33 h 47"/>
                  <a:gd name="T18" fmla="*/ 19 w 48"/>
                  <a:gd name="T19" fmla="*/ 34 h 47"/>
                  <a:gd name="T20" fmla="*/ 20 w 48"/>
                  <a:gd name="T21" fmla="*/ 36 h 47"/>
                  <a:gd name="T22" fmla="*/ 22 w 48"/>
                  <a:gd name="T23" fmla="*/ 38 h 47"/>
                  <a:gd name="T24" fmla="*/ 23 w 48"/>
                  <a:gd name="T25" fmla="*/ 39 h 47"/>
                  <a:gd name="T26" fmla="*/ 25 w 48"/>
                  <a:gd name="T27" fmla="*/ 40 h 47"/>
                  <a:gd name="T28" fmla="*/ 26 w 48"/>
                  <a:gd name="T29" fmla="*/ 42 h 47"/>
                  <a:gd name="T30" fmla="*/ 27 w 48"/>
                  <a:gd name="T31" fmla="*/ 44 h 47"/>
                  <a:gd name="T32" fmla="*/ 29 w 48"/>
                  <a:gd name="T33" fmla="*/ 45 h 47"/>
                  <a:gd name="T34" fmla="*/ 30 w 48"/>
                  <a:gd name="T35" fmla="*/ 47 h 47"/>
                  <a:gd name="T36" fmla="*/ 31 w 48"/>
                  <a:gd name="T37" fmla="*/ 47 h 47"/>
                  <a:gd name="T38" fmla="*/ 48 w 48"/>
                  <a:gd name="T39" fmla="*/ 33 h 47"/>
                  <a:gd name="T40" fmla="*/ 47 w 48"/>
                  <a:gd name="T41" fmla="*/ 32 h 47"/>
                  <a:gd name="T42" fmla="*/ 46 w 48"/>
                  <a:gd name="T43" fmla="*/ 30 h 47"/>
                  <a:gd name="T44" fmla="*/ 45 w 48"/>
                  <a:gd name="T45" fmla="*/ 28 h 47"/>
                  <a:gd name="T46" fmla="*/ 43 w 48"/>
                  <a:gd name="T47" fmla="*/ 27 h 47"/>
                  <a:gd name="T48" fmla="*/ 41 w 48"/>
                  <a:gd name="T49" fmla="*/ 25 h 47"/>
                  <a:gd name="T50" fmla="*/ 40 w 48"/>
                  <a:gd name="T51" fmla="*/ 23 h 47"/>
                  <a:gd name="T52" fmla="*/ 38 w 48"/>
                  <a:gd name="T53" fmla="*/ 22 h 47"/>
                  <a:gd name="T54" fmla="*/ 36 w 48"/>
                  <a:gd name="T55" fmla="*/ 20 h 47"/>
                  <a:gd name="T56" fmla="*/ 35 w 48"/>
                  <a:gd name="T57" fmla="*/ 18 h 47"/>
                  <a:gd name="T58" fmla="*/ 33 w 48"/>
                  <a:gd name="T59" fmla="*/ 16 h 47"/>
                  <a:gd name="T60" fmla="*/ 31 w 48"/>
                  <a:gd name="T61" fmla="*/ 15 h 47"/>
                  <a:gd name="T62" fmla="*/ 29 w 48"/>
                  <a:gd name="T63" fmla="*/ 13 h 47"/>
                  <a:gd name="T64" fmla="*/ 27 w 48"/>
                  <a:gd name="T65" fmla="*/ 11 h 47"/>
                  <a:gd name="T66" fmla="*/ 26 w 48"/>
                  <a:gd name="T67" fmla="*/ 10 h 47"/>
                  <a:gd name="T68" fmla="*/ 22 w 48"/>
                  <a:gd name="T69" fmla="*/ 6 h 47"/>
                  <a:gd name="T70" fmla="*/ 18 w 48"/>
                  <a:gd name="T71" fmla="*/ 3 h 47"/>
                  <a:gd name="T72" fmla="*/ 14 w 48"/>
                  <a:gd name="T73" fmla="*/ 0 h 47"/>
                  <a:gd name="T74" fmla="*/ 14 w 48"/>
                  <a:gd name="T75" fmla="*/ 0 h 47"/>
                  <a:gd name="T76" fmla="*/ 0 w 48"/>
                  <a:gd name="T77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47">
                    <a:moveTo>
                      <a:pt x="0" y="17"/>
                    </a:moveTo>
                    <a:lnTo>
                      <a:pt x="0" y="17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9" y="34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3" y="39"/>
                    </a:lnTo>
                    <a:lnTo>
                      <a:pt x="25" y="40"/>
                    </a:lnTo>
                    <a:lnTo>
                      <a:pt x="26" y="42"/>
                    </a:lnTo>
                    <a:lnTo>
                      <a:pt x="27" y="44"/>
                    </a:lnTo>
                    <a:lnTo>
                      <a:pt x="29" y="45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0"/>
                    </a:lnTo>
                    <a:lnTo>
                      <a:pt x="45" y="28"/>
                    </a:lnTo>
                    <a:lnTo>
                      <a:pt x="43" y="27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8" y="22"/>
                    </a:lnTo>
                    <a:lnTo>
                      <a:pt x="36" y="20"/>
                    </a:lnTo>
                    <a:lnTo>
                      <a:pt x="35" y="18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2" y="6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85"/>
              <p:cNvSpPr>
                <a:spLocks/>
              </p:cNvSpPr>
              <p:nvPr/>
            </p:nvSpPr>
            <p:spPr bwMode="auto">
              <a:xfrm>
                <a:off x="4401" y="4005"/>
                <a:ext cx="50" cy="45"/>
              </a:xfrm>
              <a:custGeom>
                <a:avLst/>
                <a:gdLst>
                  <a:gd name="T0" fmla="*/ 0 w 50"/>
                  <a:gd name="T1" fmla="*/ 19 h 45"/>
                  <a:gd name="T2" fmla="*/ 2 w 50"/>
                  <a:gd name="T3" fmla="*/ 20 h 45"/>
                  <a:gd name="T4" fmla="*/ 6 w 50"/>
                  <a:gd name="T5" fmla="*/ 23 h 45"/>
                  <a:gd name="T6" fmla="*/ 10 w 50"/>
                  <a:gd name="T7" fmla="*/ 26 h 45"/>
                  <a:gd name="T8" fmla="*/ 14 w 50"/>
                  <a:gd name="T9" fmla="*/ 29 h 45"/>
                  <a:gd name="T10" fmla="*/ 19 w 50"/>
                  <a:gd name="T11" fmla="*/ 32 h 45"/>
                  <a:gd name="T12" fmla="*/ 22 w 50"/>
                  <a:gd name="T13" fmla="*/ 35 h 45"/>
                  <a:gd name="T14" fmla="*/ 27 w 50"/>
                  <a:gd name="T15" fmla="*/ 38 h 45"/>
                  <a:gd name="T16" fmla="*/ 31 w 50"/>
                  <a:gd name="T17" fmla="*/ 40 h 45"/>
                  <a:gd name="T18" fmla="*/ 34 w 50"/>
                  <a:gd name="T19" fmla="*/ 43 h 45"/>
                  <a:gd name="T20" fmla="*/ 36 w 50"/>
                  <a:gd name="T21" fmla="*/ 45 h 45"/>
                  <a:gd name="T22" fmla="*/ 50 w 50"/>
                  <a:gd name="T23" fmla="*/ 27 h 45"/>
                  <a:gd name="T24" fmla="*/ 48 w 50"/>
                  <a:gd name="T25" fmla="*/ 25 h 45"/>
                  <a:gd name="T26" fmla="*/ 44 w 50"/>
                  <a:gd name="T27" fmla="*/ 22 h 45"/>
                  <a:gd name="T28" fmla="*/ 40 w 50"/>
                  <a:gd name="T29" fmla="*/ 19 h 45"/>
                  <a:gd name="T30" fmla="*/ 36 w 50"/>
                  <a:gd name="T31" fmla="*/ 16 h 45"/>
                  <a:gd name="T32" fmla="*/ 32 w 50"/>
                  <a:gd name="T33" fmla="*/ 13 h 45"/>
                  <a:gd name="T34" fmla="*/ 27 w 50"/>
                  <a:gd name="T35" fmla="*/ 10 h 45"/>
                  <a:gd name="T36" fmla="*/ 23 w 50"/>
                  <a:gd name="T37" fmla="*/ 7 h 45"/>
                  <a:gd name="T38" fmla="*/ 19 w 50"/>
                  <a:gd name="T39" fmla="*/ 4 h 45"/>
                  <a:gd name="T40" fmla="*/ 14 w 50"/>
                  <a:gd name="T41" fmla="*/ 1 h 45"/>
                  <a:gd name="T42" fmla="*/ 12 w 50"/>
                  <a:gd name="T43" fmla="*/ 0 h 45"/>
                  <a:gd name="T44" fmla="*/ 0 w 50"/>
                  <a:gd name="T45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45">
                    <a:moveTo>
                      <a:pt x="0" y="19"/>
                    </a:moveTo>
                    <a:lnTo>
                      <a:pt x="2" y="20"/>
                    </a:lnTo>
                    <a:lnTo>
                      <a:pt x="6" y="23"/>
                    </a:lnTo>
                    <a:lnTo>
                      <a:pt x="10" y="26"/>
                    </a:lnTo>
                    <a:lnTo>
                      <a:pt x="14" y="29"/>
                    </a:lnTo>
                    <a:lnTo>
                      <a:pt x="19" y="32"/>
                    </a:lnTo>
                    <a:lnTo>
                      <a:pt x="22" y="35"/>
                    </a:lnTo>
                    <a:lnTo>
                      <a:pt x="27" y="38"/>
                    </a:lnTo>
                    <a:lnTo>
                      <a:pt x="31" y="40"/>
                    </a:lnTo>
                    <a:lnTo>
                      <a:pt x="34" y="43"/>
                    </a:lnTo>
                    <a:lnTo>
                      <a:pt x="36" y="45"/>
                    </a:lnTo>
                    <a:lnTo>
                      <a:pt x="50" y="27"/>
                    </a:lnTo>
                    <a:lnTo>
                      <a:pt x="48" y="25"/>
                    </a:lnTo>
                    <a:lnTo>
                      <a:pt x="44" y="22"/>
                    </a:lnTo>
                    <a:lnTo>
                      <a:pt x="40" y="19"/>
                    </a:lnTo>
                    <a:lnTo>
                      <a:pt x="36" y="16"/>
                    </a:lnTo>
                    <a:lnTo>
                      <a:pt x="32" y="13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86"/>
              <p:cNvSpPr>
                <a:spLocks/>
              </p:cNvSpPr>
              <p:nvPr/>
            </p:nvSpPr>
            <p:spPr bwMode="auto">
              <a:xfrm>
                <a:off x="4342" y="3971"/>
                <a:ext cx="51" cy="42"/>
              </a:xfrm>
              <a:custGeom>
                <a:avLst/>
                <a:gdLst>
                  <a:gd name="T0" fmla="*/ 0 w 51"/>
                  <a:gd name="T1" fmla="*/ 20 h 42"/>
                  <a:gd name="T2" fmla="*/ 1 w 51"/>
                  <a:gd name="T3" fmla="*/ 21 h 42"/>
                  <a:gd name="T4" fmla="*/ 6 w 51"/>
                  <a:gd name="T5" fmla="*/ 23 h 42"/>
                  <a:gd name="T6" fmla="*/ 11 w 51"/>
                  <a:gd name="T7" fmla="*/ 26 h 42"/>
                  <a:gd name="T8" fmla="*/ 16 w 51"/>
                  <a:gd name="T9" fmla="*/ 29 h 42"/>
                  <a:gd name="T10" fmla="*/ 20 w 51"/>
                  <a:gd name="T11" fmla="*/ 31 h 42"/>
                  <a:gd name="T12" fmla="*/ 25 w 51"/>
                  <a:gd name="T13" fmla="*/ 34 h 42"/>
                  <a:gd name="T14" fmla="*/ 30 w 51"/>
                  <a:gd name="T15" fmla="*/ 36 h 42"/>
                  <a:gd name="T16" fmla="*/ 34 w 51"/>
                  <a:gd name="T17" fmla="*/ 39 h 42"/>
                  <a:gd name="T18" fmla="*/ 39 w 51"/>
                  <a:gd name="T19" fmla="*/ 41 h 42"/>
                  <a:gd name="T20" fmla="*/ 40 w 51"/>
                  <a:gd name="T21" fmla="*/ 42 h 42"/>
                  <a:gd name="T22" fmla="*/ 51 w 51"/>
                  <a:gd name="T23" fmla="*/ 22 h 42"/>
                  <a:gd name="T24" fmla="*/ 50 w 51"/>
                  <a:gd name="T25" fmla="*/ 21 h 42"/>
                  <a:gd name="T26" fmla="*/ 45 w 51"/>
                  <a:gd name="T27" fmla="*/ 19 h 42"/>
                  <a:gd name="T28" fmla="*/ 41 w 51"/>
                  <a:gd name="T29" fmla="*/ 16 h 42"/>
                  <a:gd name="T30" fmla="*/ 36 w 51"/>
                  <a:gd name="T31" fmla="*/ 14 h 42"/>
                  <a:gd name="T32" fmla="*/ 31 w 51"/>
                  <a:gd name="T33" fmla="*/ 11 h 42"/>
                  <a:gd name="T34" fmla="*/ 26 w 51"/>
                  <a:gd name="T35" fmla="*/ 9 h 42"/>
                  <a:gd name="T36" fmla="*/ 22 w 51"/>
                  <a:gd name="T37" fmla="*/ 6 h 42"/>
                  <a:gd name="T38" fmla="*/ 17 w 51"/>
                  <a:gd name="T39" fmla="*/ 3 h 42"/>
                  <a:gd name="T40" fmla="*/ 12 w 51"/>
                  <a:gd name="T41" fmla="*/ 1 h 42"/>
                  <a:gd name="T42" fmla="*/ 12 w 51"/>
                  <a:gd name="T43" fmla="*/ 0 h 42"/>
                  <a:gd name="T44" fmla="*/ 0 w 51"/>
                  <a:gd name="T45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42">
                    <a:moveTo>
                      <a:pt x="0" y="20"/>
                    </a:moveTo>
                    <a:lnTo>
                      <a:pt x="1" y="21"/>
                    </a:lnTo>
                    <a:lnTo>
                      <a:pt x="6" y="23"/>
                    </a:lnTo>
                    <a:lnTo>
                      <a:pt x="11" y="26"/>
                    </a:lnTo>
                    <a:lnTo>
                      <a:pt x="16" y="29"/>
                    </a:lnTo>
                    <a:lnTo>
                      <a:pt x="20" y="31"/>
                    </a:lnTo>
                    <a:lnTo>
                      <a:pt x="25" y="34"/>
                    </a:lnTo>
                    <a:lnTo>
                      <a:pt x="30" y="36"/>
                    </a:lnTo>
                    <a:lnTo>
                      <a:pt x="34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51" y="22"/>
                    </a:lnTo>
                    <a:lnTo>
                      <a:pt x="50" y="21"/>
                    </a:lnTo>
                    <a:lnTo>
                      <a:pt x="45" y="19"/>
                    </a:lnTo>
                    <a:lnTo>
                      <a:pt x="41" y="16"/>
                    </a:lnTo>
                    <a:lnTo>
                      <a:pt x="36" y="14"/>
                    </a:lnTo>
                    <a:lnTo>
                      <a:pt x="31" y="11"/>
                    </a:lnTo>
                    <a:lnTo>
                      <a:pt x="26" y="9"/>
                    </a:lnTo>
                    <a:lnTo>
                      <a:pt x="22" y="6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87"/>
              <p:cNvSpPr>
                <a:spLocks/>
              </p:cNvSpPr>
              <p:nvPr/>
            </p:nvSpPr>
            <p:spPr bwMode="auto">
              <a:xfrm>
                <a:off x="4310" y="3952"/>
                <a:ext cx="25" cy="27"/>
              </a:xfrm>
              <a:custGeom>
                <a:avLst/>
                <a:gdLst>
                  <a:gd name="T0" fmla="*/ 0 w 25"/>
                  <a:gd name="T1" fmla="*/ 18 h 27"/>
                  <a:gd name="T2" fmla="*/ 0 w 25"/>
                  <a:gd name="T3" fmla="*/ 18 h 27"/>
                  <a:gd name="T4" fmla="*/ 3 w 25"/>
                  <a:gd name="T5" fmla="*/ 20 h 27"/>
                  <a:gd name="T6" fmla="*/ 5 w 25"/>
                  <a:gd name="T7" fmla="*/ 22 h 27"/>
                  <a:gd name="T8" fmla="*/ 7 w 25"/>
                  <a:gd name="T9" fmla="*/ 23 h 27"/>
                  <a:gd name="T10" fmla="*/ 9 w 25"/>
                  <a:gd name="T11" fmla="*/ 25 h 27"/>
                  <a:gd name="T12" fmla="*/ 12 w 25"/>
                  <a:gd name="T13" fmla="*/ 26 h 27"/>
                  <a:gd name="T14" fmla="*/ 12 w 25"/>
                  <a:gd name="T15" fmla="*/ 27 h 27"/>
                  <a:gd name="T16" fmla="*/ 25 w 25"/>
                  <a:gd name="T17" fmla="*/ 8 h 27"/>
                  <a:gd name="T18" fmla="*/ 24 w 25"/>
                  <a:gd name="T19" fmla="*/ 8 h 27"/>
                  <a:gd name="T20" fmla="*/ 22 w 25"/>
                  <a:gd name="T21" fmla="*/ 6 h 27"/>
                  <a:gd name="T22" fmla="*/ 20 w 25"/>
                  <a:gd name="T23" fmla="*/ 5 h 27"/>
                  <a:gd name="T24" fmla="*/ 18 w 25"/>
                  <a:gd name="T25" fmla="*/ 3 h 27"/>
                  <a:gd name="T26" fmla="*/ 16 w 25"/>
                  <a:gd name="T27" fmla="*/ 2 h 27"/>
                  <a:gd name="T28" fmla="*/ 14 w 25"/>
                  <a:gd name="T29" fmla="*/ 0 h 27"/>
                  <a:gd name="T30" fmla="*/ 14 w 25"/>
                  <a:gd name="T31" fmla="*/ 0 h 27"/>
                  <a:gd name="T32" fmla="*/ 0 w 25"/>
                  <a:gd name="T3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8"/>
                    </a:moveTo>
                    <a:lnTo>
                      <a:pt x="0" y="18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88"/>
              <p:cNvSpPr>
                <a:spLocks/>
              </p:cNvSpPr>
              <p:nvPr/>
            </p:nvSpPr>
            <p:spPr bwMode="auto">
              <a:xfrm>
                <a:off x="4286" y="3932"/>
                <a:ext cx="38" cy="38"/>
              </a:xfrm>
              <a:custGeom>
                <a:avLst/>
                <a:gdLst>
                  <a:gd name="T0" fmla="*/ 0 w 38"/>
                  <a:gd name="T1" fmla="*/ 16 h 38"/>
                  <a:gd name="T2" fmla="*/ 1 w 38"/>
                  <a:gd name="T3" fmla="*/ 17 h 38"/>
                  <a:gd name="T4" fmla="*/ 3 w 38"/>
                  <a:gd name="T5" fmla="*/ 19 h 38"/>
                  <a:gd name="T6" fmla="*/ 5 w 38"/>
                  <a:gd name="T7" fmla="*/ 21 h 38"/>
                  <a:gd name="T8" fmla="*/ 7 w 38"/>
                  <a:gd name="T9" fmla="*/ 23 h 38"/>
                  <a:gd name="T10" fmla="*/ 9 w 38"/>
                  <a:gd name="T11" fmla="*/ 25 h 38"/>
                  <a:gd name="T12" fmla="*/ 11 w 38"/>
                  <a:gd name="T13" fmla="*/ 27 h 38"/>
                  <a:gd name="T14" fmla="*/ 13 w 38"/>
                  <a:gd name="T15" fmla="*/ 29 h 38"/>
                  <a:gd name="T16" fmla="*/ 15 w 38"/>
                  <a:gd name="T17" fmla="*/ 31 h 38"/>
                  <a:gd name="T18" fmla="*/ 17 w 38"/>
                  <a:gd name="T19" fmla="*/ 33 h 38"/>
                  <a:gd name="T20" fmla="*/ 20 w 38"/>
                  <a:gd name="T21" fmla="*/ 35 h 38"/>
                  <a:gd name="T22" fmla="*/ 22 w 38"/>
                  <a:gd name="T23" fmla="*/ 36 h 38"/>
                  <a:gd name="T24" fmla="*/ 24 w 38"/>
                  <a:gd name="T25" fmla="*/ 38 h 38"/>
                  <a:gd name="T26" fmla="*/ 38 w 38"/>
                  <a:gd name="T27" fmla="*/ 20 h 38"/>
                  <a:gd name="T28" fmla="*/ 36 w 38"/>
                  <a:gd name="T29" fmla="*/ 18 h 38"/>
                  <a:gd name="T30" fmla="*/ 34 w 38"/>
                  <a:gd name="T31" fmla="*/ 17 h 38"/>
                  <a:gd name="T32" fmla="*/ 32 w 38"/>
                  <a:gd name="T33" fmla="*/ 15 h 38"/>
                  <a:gd name="T34" fmla="*/ 30 w 38"/>
                  <a:gd name="T35" fmla="*/ 14 h 38"/>
                  <a:gd name="T36" fmla="*/ 28 w 38"/>
                  <a:gd name="T37" fmla="*/ 12 h 38"/>
                  <a:gd name="T38" fmla="*/ 26 w 38"/>
                  <a:gd name="T39" fmla="*/ 10 h 38"/>
                  <a:gd name="T40" fmla="*/ 24 w 38"/>
                  <a:gd name="T41" fmla="*/ 8 h 38"/>
                  <a:gd name="T42" fmla="*/ 22 w 38"/>
                  <a:gd name="T43" fmla="*/ 7 h 38"/>
                  <a:gd name="T44" fmla="*/ 21 w 38"/>
                  <a:gd name="T45" fmla="*/ 5 h 38"/>
                  <a:gd name="T46" fmla="*/ 19 w 38"/>
                  <a:gd name="T47" fmla="*/ 3 h 38"/>
                  <a:gd name="T48" fmla="*/ 17 w 38"/>
                  <a:gd name="T49" fmla="*/ 1 h 38"/>
                  <a:gd name="T50" fmla="*/ 16 w 38"/>
                  <a:gd name="T51" fmla="*/ 0 h 38"/>
                  <a:gd name="T52" fmla="*/ 0 w 38"/>
                  <a:gd name="T53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38">
                    <a:moveTo>
                      <a:pt x="0" y="16"/>
                    </a:moveTo>
                    <a:lnTo>
                      <a:pt x="1" y="17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20" y="35"/>
                    </a:lnTo>
                    <a:lnTo>
                      <a:pt x="22" y="36"/>
                    </a:lnTo>
                    <a:lnTo>
                      <a:pt x="24" y="38"/>
                    </a:lnTo>
                    <a:lnTo>
                      <a:pt x="38" y="20"/>
                    </a:lnTo>
                    <a:lnTo>
                      <a:pt x="36" y="18"/>
                    </a:lnTo>
                    <a:lnTo>
                      <a:pt x="34" y="17"/>
                    </a:lnTo>
                    <a:lnTo>
                      <a:pt x="32" y="15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89"/>
              <p:cNvSpPr>
                <a:spLocks/>
              </p:cNvSpPr>
              <p:nvPr/>
            </p:nvSpPr>
            <p:spPr bwMode="auto">
              <a:xfrm>
                <a:off x="4248" y="3889"/>
                <a:ext cx="39" cy="42"/>
              </a:xfrm>
              <a:custGeom>
                <a:avLst/>
                <a:gdLst>
                  <a:gd name="T0" fmla="*/ 0 w 39"/>
                  <a:gd name="T1" fmla="*/ 13 h 42"/>
                  <a:gd name="T2" fmla="*/ 0 w 39"/>
                  <a:gd name="T3" fmla="*/ 13 h 42"/>
                  <a:gd name="T4" fmla="*/ 3 w 39"/>
                  <a:gd name="T5" fmla="*/ 18 h 42"/>
                  <a:gd name="T6" fmla="*/ 7 w 39"/>
                  <a:gd name="T7" fmla="*/ 23 h 42"/>
                  <a:gd name="T8" fmla="*/ 11 w 39"/>
                  <a:gd name="T9" fmla="*/ 27 h 42"/>
                  <a:gd name="T10" fmla="*/ 14 w 39"/>
                  <a:gd name="T11" fmla="*/ 32 h 42"/>
                  <a:gd name="T12" fmla="*/ 16 w 39"/>
                  <a:gd name="T13" fmla="*/ 34 h 42"/>
                  <a:gd name="T14" fmla="*/ 18 w 39"/>
                  <a:gd name="T15" fmla="*/ 36 h 42"/>
                  <a:gd name="T16" fmla="*/ 19 w 39"/>
                  <a:gd name="T17" fmla="*/ 39 h 42"/>
                  <a:gd name="T18" fmla="*/ 21 w 39"/>
                  <a:gd name="T19" fmla="*/ 41 h 42"/>
                  <a:gd name="T20" fmla="*/ 22 w 39"/>
                  <a:gd name="T21" fmla="*/ 42 h 42"/>
                  <a:gd name="T22" fmla="*/ 39 w 39"/>
                  <a:gd name="T23" fmla="*/ 27 h 42"/>
                  <a:gd name="T24" fmla="*/ 39 w 39"/>
                  <a:gd name="T25" fmla="*/ 26 h 42"/>
                  <a:gd name="T26" fmla="*/ 37 w 39"/>
                  <a:gd name="T27" fmla="*/ 24 h 42"/>
                  <a:gd name="T28" fmla="*/ 35 w 39"/>
                  <a:gd name="T29" fmla="*/ 22 h 42"/>
                  <a:gd name="T30" fmla="*/ 33 w 39"/>
                  <a:gd name="T31" fmla="*/ 20 h 42"/>
                  <a:gd name="T32" fmla="*/ 32 w 39"/>
                  <a:gd name="T33" fmla="*/ 18 h 42"/>
                  <a:gd name="T34" fmla="*/ 28 w 39"/>
                  <a:gd name="T35" fmla="*/ 13 h 42"/>
                  <a:gd name="T36" fmla="*/ 25 w 39"/>
                  <a:gd name="T37" fmla="*/ 9 h 42"/>
                  <a:gd name="T38" fmla="*/ 22 w 39"/>
                  <a:gd name="T39" fmla="*/ 4 h 42"/>
                  <a:gd name="T40" fmla="*/ 18 w 39"/>
                  <a:gd name="T41" fmla="*/ 0 h 42"/>
                  <a:gd name="T42" fmla="*/ 18 w 39"/>
                  <a:gd name="T43" fmla="*/ 0 h 42"/>
                  <a:gd name="T44" fmla="*/ 0 w 39"/>
                  <a:gd name="T45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42">
                    <a:moveTo>
                      <a:pt x="0" y="13"/>
                    </a:moveTo>
                    <a:lnTo>
                      <a:pt x="0" y="13"/>
                    </a:lnTo>
                    <a:lnTo>
                      <a:pt x="3" y="18"/>
                    </a:lnTo>
                    <a:lnTo>
                      <a:pt x="7" y="23"/>
                    </a:lnTo>
                    <a:lnTo>
                      <a:pt x="11" y="27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9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39" y="27"/>
                    </a:lnTo>
                    <a:lnTo>
                      <a:pt x="39" y="26"/>
                    </a:lnTo>
                    <a:lnTo>
                      <a:pt x="37" y="24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2" y="18"/>
                    </a:lnTo>
                    <a:lnTo>
                      <a:pt x="28" y="13"/>
                    </a:lnTo>
                    <a:lnTo>
                      <a:pt x="25" y="9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90"/>
              <p:cNvSpPr>
                <a:spLocks/>
              </p:cNvSpPr>
              <p:nvPr/>
            </p:nvSpPr>
            <p:spPr bwMode="auto">
              <a:xfrm>
                <a:off x="4242" y="3881"/>
                <a:ext cx="24" cy="21"/>
              </a:xfrm>
              <a:custGeom>
                <a:avLst/>
                <a:gdLst>
                  <a:gd name="T0" fmla="*/ 0 w 24"/>
                  <a:gd name="T1" fmla="*/ 13 h 21"/>
                  <a:gd name="T2" fmla="*/ 3 w 24"/>
                  <a:gd name="T3" fmla="*/ 17 h 21"/>
                  <a:gd name="T4" fmla="*/ 6 w 24"/>
                  <a:gd name="T5" fmla="*/ 21 h 21"/>
                  <a:gd name="T6" fmla="*/ 24 w 24"/>
                  <a:gd name="T7" fmla="*/ 8 h 21"/>
                  <a:gd name="T8" fmla="*/ 21 w 24"/>
                  <a:gd name="T9" fmla="*/ 3 h 21"/>
                  <a:gd name="T10" fmla="*/ 19 w 24"/>
                  <a:gd name="T11" fmla="*/ 0 h 21"/>
                  <a:gd name="T12" fmla="*/ 0 w 24"/>
                  <a:gd name="T13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0" y="13"/>
                    </a:moveTo>
                    <a:lnTo>
                      <a:pt x="3" y="17"/>
                    </a:lnTo>
                    <a:lnTo>
                      <a:pt x="6" y="21"/>
                    </a:lnTo>
                    <a:lnTo>
                      <a:pt x="24" y="8"/>
                    </a:lnTo>
                    <a:lnTo>
                      <a:pt x="21" y="3"/>
                    </a:lnTo>
                    <a:lnTo>
                      <a:pt x="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91"/>
              <p:cNvSpPr>
                <a:spLocks/>
              </p:cNvSpPr>
              <p:nvPr/>
            </p:nvSpPr>
            <p:spPr bwMode="auto">
              <a:xfrm>
                <a:off x="4211" y="3833"/>
                <a:ext cx="37" cy="41"/>
              </a:xfrm>
              <a:custGeom>
                <a:avLst/>
                <a:gdLst>
                  <a:gd name="T0" fmla="*/ 0 w 37"/>
                  <a:gd name="T1" fmla="*/ 4 h 41"/>
                  <a:gd name="T2" fmla="*/ 0 w 37"/>
                  <a:gd name="T3" fmla="*/ 4 h 41"/>
                  <a:gd name="T4" fmla="*/ 0 w 37"/>
                  <a:gd name="T5" fmla="*/ 6 h 41"/>
                  <a:gd name="T6" fmla="*/ 0 w 37"/>
                  <a:gd name="T7" fmla="*/ 7 h 41"/>
                  <a:gd name="T8" fmla="*/ 1 w 37"/>
                  <a:gd name="T9" fmla="*/ 9 h 41"/>
                  <a:gd name="T10" fmla="*/ 2 w 37"/>
                  <a:gd name="T11" fmla="*/ 10 h 41"/>
                  <a:gd name="T12" fmla="*/ 2 w 37"/>
                  <a:gd name="T13" fmla="*/ 12 h 41"/>
                  <a:gd name="T14" fmla="*/ 3 w 37"/>
                  <a:gd name="T15" fmla="*/ 14 h 41"/>
                  <a:gd name="T16" fmla="*/ 4 w 37"/>
                  <a:gd name="T17" fmla="*/ 15 h 41"/>
                  <a:gd name="T18" fmla="*/ 5 w 37"/>
                  <a:gd name="T19" fmla="*/ 17 h 41"/>
                  <a:gd name="T20" fmla="*/ 5 w 37"/>
                  <a:gd name="T21" fmla="*/ 19 h 41"/>
                  <a:gd name="T22" fmla="*/ 6 w 37"/>
                  <a:gd name="T23" fmla="*/ 21 h 41"/>
                  <a:gd name="T24" fmla="*/ 7 w 37"/>
                  <a:gd name="T25" fmla="*/ 23 h 41"/>
                  <a:gd name="T26" fmla="*/ 8 w 37"/>
                  <a:gd name="T27" fmla="*/ 25 h 41"/>
                  <a:gd name="T28" fmla="*/ 9 w 37"/>
                  <a:gd name="T29" fmla="*/ 27 h 41"/>
                  <a:gd name="T30" fmla="*/ 10 w 37"/>
                  <a:gd name="T31" fmla="*/ 29 h 41"/>
                  <a:gd name="T32" fmla="*/ 12 w 37"/>
                  <a:gd name="T33" fmla="*/ 31 h 41"/>
                  <a:gd name="T34" fmla="*/ 13 w 37"/>
                  <a:gd name="T35" fmla="*/ 33 h 41"/>
                  <a:gd name="T36" fmla="*/ 15 w 37"/>
                  <a:gd name="T37" fmla="*/ 37 h 41"/>
                  <a:gd name="T38" fmla="*/ 18 w 37"/>
                  <a:gd name="T39" fmla="*/ 41 h 41"/>
                  <a:gd name="T40" fmla="*/ 37 w 37"/>
                  <a:gd name="T41" fmla="*/ 29 h 41"/>
                  <a:gd name="T42" fmla="*/ 35 w 37"/>
                  <a:gd name="T43" fmla="*/ 25 h 41"/>
                  <a:gd name="T44" fmla="*/ 32 w 37"/>
                  <a:gd name="T45" fmla="*/ 21 h 41"/>
                  <a:gd name="T46" fmla="*/ 31 w 37"/>
                  <a:gd name="T47" fmla="*/ 19 h 41"/>
                  <a:gd name="T48" fmla="*/ 30 w 37"/>
                  <a:gd name="T49" fmla="*/ 17 h 41"/>
                  <a:gd name="T50" fmla="*/ 29 w 37"/>
                  <a:gd name="T51" fmla="*/ 15 h 41"/>
                  <a:gd name="T52" fmla="*/ 28 w 37"/>
                  <a:gd name="T53" fmla="*/ 14 h 41"/>
                  <a:gd name="T54" fmla="*/ 27 w 37"/>
                  <a:gd name="T55" fmla="*/ 12 h 41"/>
                  <a:gd name="T56" fmla="*/ 26 w 37"/>
                  <a:gd name="T57" fmla="*/ 10 h 41"/>
                  <a:gd name="T58" fmla="*/ 26 w 37"/>
                  <a:gd name="T59" fmla="*/ 9 h 41"/>
                  <a:gd name="T60" fmla="*/ 25 w 37"/>
                  <a:gd name="T61" fmla="*/ 8 h 41"/>
                  <a:gd name="T62" fmla="*/ 24 w 37"/>
                  <a:gd name="T63" fmla="*/ 6 h 41"/>
                  <a:gd name="T64" fmla="*/ 24 w 37"/>
                  <a:gd name="T65" fmla="*/ 5 h 41"/>
                  <a:gd name="T66" fmla="*/ 23 w 37"/>
                  <a:gd name="T67" fmla="*/ 4 h 41"/>
                  <a:gd name="T68" fmla="*/ 23 w 37"/>
                  <a:gd name="T69" fmla="*/ 3 h 41"/>
                  <a:gd name="T70" fmla="*/ 23 w 37"/>
                  <a:gd name="T71" fmla="*/ 2 h 41"/>
                  <a:gd name="T72" fmla="*/ 23 w 37"/>
                  <a:gd name="T73" fmla="*/ 1 h 41"/>
                  <a:gd name="T74" fmla="*/ 22 w 37"/>
                  <a:gd name="T75" fmla="*/ 1 h 41"/>
                  <a:gd name="T76" fmla="*/ 22 w 37"/>
                  <a:gd name="T77" fmla="*/ 0 h 41"/>
                  <a:gd name="T78" fmla="*/ 22 w 37"/>
                  <a:gd name="T79" fmla="*/ 0 h 41"/>
                  <a:gd name="T80" fmla="*/ 0 w 37"/>
                  <a:gd name="T8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41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8" y="25"/>
                    </a:lnTo>
                    <a:lnTo>
                      <a:pt x="9" y="27"/>
                    </a:lnTo>
                    <a:lnTo>
                      <a:pt x="10" y="29"/>
                    </a:lnTo>
                    <a:lnTo>
                      <a:pt x="12" y="31"/>
                    </a:lnTo>
                    <a:lnTo>
                      <a:pt x="13" y="33"/>
                    </a:lnTo>
                    <a:lnTo>
                      <a:pt x="15" y="37"/>
                    </a:lnTo>
                    <a:lnTo>
                      <a:pt x="18" y="41"/>
                    </a:lnTo>
                    <a:lnTo>
                      <a:pt x="37" y="29"/>
                    </a:lnTo>
                    <a:lnTo>
                      <a:pt x="35" y="25"/>
                    </a:lnTo>
                    <a:lnTo>
                      <a:pt x="32" y="21"/>
                    </a:lnTo>
                    <a:lnTo>
                      <a:pt x="31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92"/>
              <p:cNvSpPr>
                <a:spLocks/>
              </p:cNvSpPr>
              <p:nvPr/>
            </p:nvSpPr>
            <p:spPr bwMode="auto">
              <a:xfrm>
                <a:off x="4211" y="3819"/>
                <a:ext cx="22" cy="22"/>
              </a:xfrm>
              <a:custGeom>
                <a:avLst/>
                <a:gdLst>
                  <a:gd name="T0" fmla="*/ 15 w 22"/>
                  <a:gd name="T1" fmla="*/ 0 h 22"/>
                  <a:gd name="T2" fmla="*/ 15 w 22"/>
                  <a:gd name="T3" fmla="*/ 0 h 22"/>
                  <a:gd name="T4" fmla="*/ 13 w 22"/>
                  <a:gd name="T5" fmla="*/ 0 h 22"/>
                  <a:gd name="T6" fmla="*/ 11 w 22"/>
                  <a:gd name="T7" fmla="*/ 0 h 22"/>
                  <a:gd name="T8" fmla="*/ 10 w 22"/>
                  <a:gd name="T9" fmla="*/ 0 h 22"/>
                  <a:gd name="T10" fmla="*/ 9 w 22"/>
                  <a:gd name="T11" fmla="*/ 1 h 22"/>
                  <a:gd name="T12" fmla="*/ 8 w 22"/>
                  <a:gd name="T13" fmla="*/ 1 h 22"/>
                  <a:gd name="T14" fmla="*/ 7 w 22"/>
                  <a:gd name="T15" fmla="*/ 2 h 22"/>
                  <a:gd name="T16" fmla="*/ 5 w 22"/>
                  <a:gd name="T17" fmla="*/ 2 h 22"/>
                  <a:gd name="T18" fmla="*/ 5 w 22"/>
                  <a:gd name="T19" fmla="*/ 3 h 22"/>
                  <a:gd name="T20" fmla="*/ 3 w 22"/>
                  <a:gd name="T21" fmla="*/ 4 h 22"/>
                  <a:gd name="T22" fmla="*/ 3 w 22"/>
                  <a:gd name="T23" fmla="*/ 5 h 22"/>
                  <a:gd name="T24" fmla="*/ 2 w 22"/>
                  <a:gd name="T25" fmla="*/ 6 h 22"/>
                  <a:gd name="T26" fmla="*/ 1 w 22"/>
                  <a:gd name="T27" fmla="*/ 8 h 22"/>
                  <a:gd name="T28" fmla="*/ 0 w 22"/>
                  <a:gd name="T29" fmla="*/ 9 h 22"/>
                  <a:gd name="T30" fmla="*/ 0 w 22"/>
                  <a:gd name="T31" fmla="*/ 10 h 22"/>
                  <a:gd name="T32" fmla="*/ 0 w 22"/>
                  <a:gd name="T33" fmla="*/ 11 h 22"/>
                  <a:gd name="T34" fmla="*/ 0 w 22"/>
                  <a:gd name="T35" fmla="*/ 12 h 22"/>
                  <a:gd name="T36" fmla="*/ 0 w 22"/>
                  <a:gd name="T37" fmla="*/ 13 h 22"/>
                  <a:gd name="T38" fmla="*/ 0 w 22"/>
                  <a:gd name="T39" fmla="*/ 14 h 22"/>
                  <a:gd name="T40" fmla="*/ 0 w 22"/>
                  <a:gd name="T41" fmla="*/ 15 h 22"/>
                  <a:gd name="T42" fmla="*/ 0 w 22"/>
                  <a:gd name="T43" fmla="*/ 16 h 22"/>
                  <a:gd name="T44" fmla="*/ 0 w 22"/>
                  <a:gd name="T45" fmla="*/ 17 h 22"/>
                  <a:gd name="T46" fmla="*/ 0 w 22"/>
                  <a:gd name="T47" fmla="*/ 18 h 22"/>
                  <a:gd name="T48" fmla="*/ 22 w 22"/>
                  <a:gd name="T49" fmla="*/ 14 h 22"/>
                  <a:gd name="T50" fmla="*/ 22 w 22"/>
                  <a:gd name="T51" fmla="*/ 14 h 22"/>
                  <a:gd name="T52" fmla="*/ 22 w 22"/>
                  <a:gd name="T53" fmla="*/ 14 h 22"/>
                  <a:gd name="T54" fmla="*/ 22 w 22"/>
                  <a:gd name="T55" fmla="*/ 14 h 22"/>
                  <a:gd name="T56" fmla="*/ 22 w 22"/>
                  <a:gd name="T57" fmla="*/ 15 h 22"/>
                  <a:gd name="T58" fmla="*/ 22 w 22"/>
                  <a:gd name="T59" fmla="*/ 15 h 22"/>
                  <a:gd name="T60" fmla="*/ 22 w 22"/>
                  <a:gd name="T61" fmla="*/ 15 h 22"/>
                  <a:gd name="T62" fmla="*/ 22 w 22"/>
                  <a:gd name="T63" fmla="*/ 16 h 22"/>
                  <a:gd name="T64" fmla="*/ 22 w 22"/>
                  <a:gd name="T65" fmla="*/ 16 h 22"/>
                  <a:gd name="T66" fmla="*/ 22 w 22"/>
                  <a:gd name="T67" fmla="*/ 17 h 22"/>
                  <a:gd name="T68" fmla="*/ 21 w 22"/>
                  <a:gd name="T69" fmla="*/ 18 h 22"/>
                  <a:gd name="T70" fmla="*/ 21 w 22"/>
                  <a:gd name="T71" fmla="*/ 18 h 22"/>
                  <a:gd name="T72" fmla="*/ 20 w 22"/>
                  <a:gd name="T73" fmla="*/ 19 h 22"/>
                  <a:gd name="T74" fmla="*/ 20 w 22"/>
                  <a:gd name="T75" fmla="*/ 20 h 22"/>
                  <a:gd name="T76" fmla="*/ 19 w 22"/>
                  <a:gd name="T77" fmla="*/ 20 h 22"/>
                  <a:gd name="T78" fmla="*/ 19 w 22"/>
                  <a:gd name="T79" fmla="*/ 21 h 22"/>
                  <a:gd name="T80" fmla="*/ 18 w 22"/>
                  <a:gd name="T81" fmla="*/ 21 h 22"/>
                  <a:gd name="T82" fmla="*/ 17 w 22"/>
                  <a:gd name="T83" fmla="*/ 22 h 22"/>
                  <a:gd name="T84" fmla="*/ 17 w 22"/>
                  <a:gd name="T85" fmla="*/ 22 h 22"/>
                  <a:gd name="T86" fmla="*/ 16 w 22"/>
                  <a:gd name="T87" fmla="*/ 22 h 22"/>
                  <a:gd name="T88" fmla="*/ 15 w 22"/>
                  <a:gd name="T89" fmla="*/ 22 h 22"/>
                  <a:gd name="T90" fmla="*/ 15 w 22"/>
                  <a:gd name="T91" fmla="*/ 22 h 22"/>
                  <a:gd name="T92" fmla="*/ 15 w 22"/>
                  <a:gd name="T93" fmla="*/ 22 h 22"/>
                  <a:gd name="T94" fmla="*/ 15 w 22"/>
                  <a:gd name="T95" fmla="*/ 22 h 22"/>
                  <a:gd name="T96" fmla="*/ 15 w 22"/>
                  <a:gd name="T9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22">
                    <a:moveTo>
                      <a:pt x="15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93"/>
              <p:cNvSpPr>
                <a:spLocks/>
              </p:cNvSpPr>
              <p:nvPr/>
            </p:nvSpPr>
            <p:spPr bwMode="auto">
              <a:xfrm>
                <a:off x="4242" y="3829"/>
                <a:ext cx="13" cy="21"/>
              </a:xfrm>
              <a:custGeom>
                <a:avLst/>
                <a:gdLst>
                  <a:gd name="T0" fmla="*/ 13 w 13"/>
                  <a:gd name="T1" fmla="*/ 1 h 21"/>
                  <a:gd name="T2" fmla="*/ 13 w 13"/>
                  <a:gd name="T3" fmla="*/ 1 h 21"/>
                  <a:gd name="T4" fmla="*/ 11 w 13"/>
                  <a:gd name="T5" fmla="*/ 0 h 21"/>
                  <a:gd name="T6" fmla="*/ 0 w 13"/>
                  <a:gd name="T7" fmla="*/ 20 h 21"/>
                  <a:gd name="T8" fmla="*/ 2 w 13"/>
                  <a:gd name="T9" fmla="*/ 21 h 21"/>
                  <a:gd name="T10" fmla="*/ 2 w 13"/>
                  <a:gd name="T11" fmla="*/ 21 h 21"/>
                  <a:gd name="T12" fmla="*/ 13 w 13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13" y="1"/>
                    </a:moveTo>
                    <a:lnTo>
                      <a:pt x="13" y="1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94"/>
              <p:cNvSpPr>
                <a:spLocks/>
              </p:cNvSpPr>
              <p:nvPr/>
            </p:nvSpPr>
            <p:spPr bwMode="auto">
              <a:xfrm>
                <a:off x="4244" y="3830"/>
                <a:ext cx="46" cy="39"/>
              </a:xfrm>
              <a:custGeom>
                <a:avLst/>
                <a:gdLst>
                  <a:gd name="T0" fmla="*/ 46 w 46"/>
                  <a:gd name="T1" fmla="*/ 16 h 39"/>
                  <a:gd name="T2" fmla="*/ 45 w 46"/>
                  <a:gd name="T3" fmla="*/ 16 h 39"/>
                  <a:gd name="T4" fmla="*/ 45 w 46"/>
                  <a:gd name="T5" fmla="*/ 16 h 39"/>
                  <a:gd name="T6" fmla="*/ 44 w 46"/>
                  <a:gd name="T7" fmla="*/ 16 h 39"/>
                  <a:gd name="T8" fmla="*/ 43 w 46"/>
                  <a:gd name="T9" fmla="*/ 16 h 39"/>
                  <a:gd name="T10" fmla="*/ 42 w 46"/>
                  <a:gd name="T11" fmla="*/ 15 h 39"/>
                  <a:gd name="T12" fmla="*/ 41 w 46"/>
                  <a:gd name="T13" fmla="*/ 15 h 39"/>
                  <a:gd name="T14" fmla="*/ 40 w 46"/>
                  <a:gd name="T15" fmla="*/ 15 h 39"/>
                  <a:gd name="T16" fmla="*/ 39 w 46"/>
                  <a:gd name="T17" fmla="*/ 14 h 39"/>
                  <a:gd name="T18" fmla="*/ 38 w 46"/>
                  <a:gd name="T19" fmla="*/ 14 h 39"/>
                  <a:gd name="T20" fmla="*/ 36 w 46"/>
                  <a:gd name="T21" fmla="*/ 13 h 39"/>
                  <a:gd name="T22" fmla="*/ 35 w 46"/>
                  <a:gd name="T23" fmla="*/ 13 h 39"/>
                  <a:gd name="T24" fmla="*/ 34 w 46"/>
                  <a:gd name="T25" fmla="*/ 12 h 39"/>
                  <a:gd name="T26" fmla="*/ 32 w 46"/>
                  <a:gd name="T27" fmla="*/ 11 h 39"/>
                  <a:gd name="T28" fmla="*/ 31 w 46"/>
                  <a:gd name="T29" fmla="*/ 11 h 39"/>
                  <a:gd name="T30" fmla="*/ 29 w 46"/>
                  <a:gd name="T31" fmla="*/ 10 h 39"/>
                  <a:gd name="T32" fmla="*/ 26 w 46"/>
                  <a:gd name="T33" fmla="*/ 8 h 39"/>
                  <a:gd name="T34" fmla="*/ 23 w 46"/>
                  <a:gd name="T35" fmla="*/ 7 h 39"/>
                  <a:gd name="T36" fmla="*/ 20 w 46"/>
                  <a:gd name="T37" fmla="*/ 5 h 39"/>
                  <a:gd name="T38" fmla="*/ 17 w 46"/>
                  <a:gd name="T39" fmla="*/ 3 h 39"/>
                  <a:gd name="T40" fmla="*/ 14 w 46"/>
                  <a:gd name="T41" fmla="*/ 2 h 39"/>
                  <a:gd name="T42" fmla="*/ 11 w 46"/>
                  <a:gd name="T43" fmla="*/ 0 h 39"/>
                  <a:gd name="T44" fmla="*/ 0 w 46"/>
                  <a:gd name="T45" fmla="*/ 20 h 39"/>
                  <a:gd name="T46" fmla="*/ 3 w 46"/>
                  <a:gd name="T47" fmla="*/ 21 h 39"/>
                  <a:gd name="T48" fmla="*/ 6 w 46"/>
                  <a:gd name="T49" fmla="*/ 23 h 39"/>
                  <a:gd name="T50" fmla="*/ 9 w 46"/>
                  <a:gd name="T51" fmla="*/ 25 h 39"/>
                  <a:gd name="T52" fmla="*/ 12 w 46"/>
                  <a:gd name="T53" fmla="*/ 27 h 39"/>
                  <a:gd name="T54" fmla="*/ 16 w 46"/>
                  <a:gd name="T55" fmla="*/ 28 h 39"/>
                  <a:gd name="T56" fmla="*/ 19 w 46"/>
                  <a:gd name="T57" fmla="*/ 30 h 39"/>
                  <a:gd name="T58" fmla="*/ 21 w 46"/>
                  <a:gd name="T59" fmla="*/ 31 h 39"/>
                  <a:gd name="T60" fmla="*/ 22 w 46"/>
                  <a:gd name="T61" fmla="*/ 32 h 39"/>
                  <a:gd name="T62" fmla="*/ 24 w 46"/>
                  <a:gd name="T63" fmla="*/ 33 h 39"/>
                  <a:gd name="T64" fmla="*/ 26 w 46"/>
                  <a:gd name="T65" fmla="*/ 33 h 39"/>
                  <a:gd name="T66" fmla="*/ 27 w 46"/>
                  <a:gd name="T67" fmla="*/ 34 h 39"/>
                  <a:gd name="T68" fmla="*/ 29 w 46"/>
                  <a:gd name="T69" fmla="*/ 35 h 39"/>
                  <a:gd name="T70" fmla="*/ 31 w 46"/>
                  <a:gd name="T71" fmla="*/ 35 h 39"/>
                  <a:gd name="T72" fmla="*/ 32 w 46"/>
                  <a:gd name="T73" fmla="*/ 36 h 39"/>
                  <a:gd name="T74" fmla="*/ 34 w 46"/>
                  <a:gd name="T75" fmla="*/ 37 h 39"/>
                  <a:gd name="T76" fmla="*/ 36 w 46"/>
                  <a:gd name="T77" fmla="*/ 37 h 39"/>
                  <a:gd name="T78" fmla="*/ 37 w 46"/>
                  <a:gd name="T79" fmla="*/ 38 h 39"/>
                  <a:gd name="T80" fmla="*/ 39 w 46"/>
                  <a:gd name="T81" fmla="*/ 38 h 39"/>
                  <a:gd name="T82" fmla="*/ 41 w 46"/>
                  <a:gd name="T83" fmla="*/ 38 h 39"/>
                  <a:gd name="T84" fmla="*/ 42 w 46"/>
                  <a:gd name="T85" fmla="*/ 39 h 39"/>
                  <a:gd name="T86" fmla="*/ 43 w 46"/>
                  <a:gd name="T87" fmla="*/ 39 h 39"/>
                  <a:gd name="T88" fmla="*/ 46 w 46"/>
                  <a:gd name="T89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" h="39">
                    <a:moveTo>
                      <a:pt x="46" y="16"/>
                    </a:moveTo>
                    <a:lnTo>
                      <a:pt x="45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4" y="12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29" y="10"/>
                    </a:lnTo>
                    <a:lnTo>
                      <a:pt x="26" y="8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9" y="25"/>
                    </a:lnTo>
                    <a:lnTo>
                      <a:pt x="12" y="27"/>
                    </a:lnTo>
                    <a:lnTo>
                      <a:pt x="16" y="28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2" y="32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2" y="36"/>
                    </a:lnTo>
                    <a:lnTo>
                      <a:pt x="34" y="37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6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95"/>
              <p:cNvSpPr>
                <a:spLocks/>
              </p:cNvSpPr>
              <p:nvPr/>
            </p:nvSpPr>
            <p:spPr bwMode="auto">
              <a:xfrm>
                <a:off x="4284" y="3814"/>
                <a:ext cx="27" cy="28"/>
              </a:xfrm>
              <a:custGeom>
                <a:avLst/>
                <a:gdLst>
                  <a:gd name="T0" fmla="*/ 0 w 27"/>
                  <a:gd name="T1" fmla="*/ 8 h 28"/>
                  <a:gd name="T2" fmla="*/ 0 w 27"/>
                  <a:gd name="T3" fmla="*/ 8 h 28"/>
                  <a:gd name="T4" fmla="*/ 0 w 27"/>
                  <a:gd name="T5" fmla="*/ 10 h 28"/>
                  <a:gd name="T6" fmla="*/ 1 w 27"/>
                  <a:gd name="T7" fmla="*/ 11 h 28"/>
                  <a:gd name="T8" fmla="*/ 2 w 27"/>
                  <a:gd name="T9" fmla="*/ 13 h 28"/>
                  <a:gd name="T10" fmla="*/ 2 w 27"/>
                  <a:gd name="T11" fmla="*/ 14 h 28"/>
                  <a:gd name="T12" fmla="*/ 2 w 27"/>
                  <a:gd name="T13" fmla="*/ 15 h 28"/>
                  <a:gd name="T14" fmla="*/ 3 w 27"/>
                  <a:gd name="T15" fmla="*/ 17 h 28"/>
                  <a:gd name="T16" fmla="*/ 3 w 27"/>
                  <a:gd name="T17" fmla="*/ 18 h 28"/>
                  <a:gd name="T18" fmla="*/ 4 w 27"/>
                  <a:gd name="T19" fmla="*/ 19 h 28"/>
                  <a:gd name="T20" fmla="*/ 4 w 27"/>
                  <a:gd name="T21" fmla="*/ 21 h 28"/>
                  <a:gd name="T22" fmla="*/ 4 w 27"/>
                  <a:gd name="T23" fmla="*/ 22 h 28"/>
                  <a:gd name="T24" fmla="*/ 4 w 27"/>
                  <a:gd name="T25" fmla="*/ 23 h 28"/>
                  <a:gd name="T26" fmla="*/ 4 w 27"/>
                  <a:gd name="T27" fmla="*/ 25 h 28"/>
                  <a:gd name="T28" fmla="*/ 4 w 27"/>
                  <a:gd name="T29" fmla="*/ 26 h 28"/>
                  <a:gd name="T30" fmla="*/ 5 w 27"/>
                  <a:gd name="T31" fmla="*/ 27 h 28"/>
                  <a:gd name="T32" fmla="*/ 5 w 27"/>
                  <a:gd name="T33" fmla="*/ 28 h 28"/>
                  <a:gd name="T34" fmla="*/ 5 w 27"/>
                  <a:gd name="T35" fmla="*/ 28 h 28"/>
                  <a:gd name="T36" fmla="*/ 27 w 27"/>
                  <a:gd name="T37" fmla="*/ 28 h 28"/>
                  <a:gd name="T38" fmla="*/ 27 w 27"/>
                  <a:gd name="T39" fmla="*/ 27 h 28"/>
                  <a:gd name="T40" fmla="*/ 27 w 27"/>
                  <a:gd name="T41" fmla="*/ 25 h 28"/>
                  <a:gd name="T42" fmla="*/ 27 w 27"/>
                  <a:gd name="T43" fmla="*/ 23 h 28"/>
                  <a:gd name="T44" fmla="*/ 27 w 27"/>
                  <a:gd name="T45" fmla="*/ 22 h 28"/>
                  <a:gd name="T46" fmla="*/ 27 w 27"/>
                  <a:gd name="T47" fmla="*/ 20 h 28"/>
                  <a:gd name="T48" fmla="*/ 26 w 27"/>
                  <a:gd name="T49" fmla="*/ 18 h 28"/>
                  <a:gd name="T50" fmla="*/ 26 w 27"/>
                  <a:gd name="T51" fmla="*/ 16 h 28"/>
                  <a:gd name="T52" fmla="*/ 26 w 27"/>
                  <a:gd name="T53" fmla="*/ 14 h 28"/>
                  <a:gd name="T54" fmla="*/ 25 w 27"/>
                  <a:gd name="T55" fmla="*/ 13 h 28"/>
                  <a:gd name="T56" fmla="*/ 25 w 27"/>
                  <a:gd name="T57" fmla="*/ 11 h 28"/>
                  <a:gd name="T58" fmla="*/ 24 w 27"/>
                  <a:gd name="T59" fmla="*/ 9 h 28"/>
                  <a:gd name="T60" fmla="*/ 24 w 27"/>
                  <a:gd name="T61" fmla="*/ 7 h 28"/>
                  <a:gd name="T62" fmla="*/ 23 w 27"/>
                  <a:gd name="T63" fmla="*/ 5 h 28"/>
                  <a:gd name="T64" fmla="*/ 22 w 27"/>
                  <a:gd name="T65" fmla="*/ 3 h 28"/>
                  <a:gd name="T66" fmla="*/ 22 w 27"/>
                  <a:gd name="T67" fmla="*/ 2 h 28"/>
                  <a:gd name="T68" fmla="*/ 21 w 27"/>
                  <a:gd name="T69" fmla="*/ 0 h 28"/>
                  <a:gd name="T70" fmla="*/ 21 w 27"/>
                  <a:gd name="T71" fmla="*/ 0 h 28"/>
                  <a:gd name="T72" fmla="*/ 0 w 27"/>
                  <a:gd name="T73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" h="28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96"/>
              <p:cNvSpPr>
                <a:spLocks/>
              </p:cNvSpPr>
              <p:nvPr/>
            </p:nvSpPr>
            <p:spPr bwMode="auto">
              <a:xfrm>
                <a:off x="4275" y="3794"/>
                <a:ext cx="30" cy="28"/>
              </a:xfrm>
              <a:custGeom>
                <a:avLst/>
                <a:gdLst>
                  <a:gd name="T0" fmla="*/ 0 w 30"/>
                  <a:gd name="T1" fmla="*/ 11 h 28"/>
                  <a:gd name="T2" fmla="*/ 2 w 30"/>
                  <a:gd name="T3" fmla="*/ 14 h 28"/>
                  <a:gd name="T4" fmla="*/ 3 w 30"/>
                  <a:gd name="T5" fmla="*/ 17 h 28"/>
                  <a:gd name="T6" fmla="*/ 5 w 30"/>
                  <a:gd name="T7" fmla="*/ 19 h 28"/>
                  <a:gd name="T8" fmla="*/ 6 w 30"/>
                  <a:gd name="T9" fmla="*/ 22 h 28"/>
                  <a:gd name="T10" fmla="*/ 7 w 30"/>
                  <a:gd name="T11" fmla="*/ 24 h 28"/>
                  <a:gd name="T12" fmla="*/ 8 w 30"/>
                  <a:gd name="T13" fmla="*/ 25 h 28"/>
                  <a:gd name="T14" fmla="*/ 8 w 30"/>
                  <a:gd name="T15" fmla="*/ 27 h 28"/>
                  <a:gd name="T16" fmla="*/ 9 w 30"/>
                  <a:gd name="T17" fmla="*/ 28 h 28"/>
                  <a:gd name="T18" fmla="*/ 30 w 30"/>
                  <a:gd name="T19" fmla="*/ 20 h 28"/>
                  <a:gd name="T20" fmla="*/ 29 w 30"/>
                  <a:gd name="T21" fmla="*/ 18 h 28"/>
                  <a:gd name="T22" fmla="*/ 28 w 30"/>
                  <a:gd name="T23" fmla="*/ 16 h 28"/>
                  <a:gd name="T24" fmla="*/ 28 w 30"/>
                  <a:gd name="T25" fmla="*/ 14 h 28"/>
                  <a:gd name="T26" fmla="*/ 27 w 30"/>
                  <a:gd name="T27" fmla="*/ 13 h 28"/>
                  <a:gd name="T28" fmla="*/ 25 w 30"/>
                  <a:gd name="T29" fmla="*/ 9 h 28"/>
                  <a:gd name="T30" fmla="*/ 23 w 30"/>
                  <a:gd name="T31" fmla="*/ 6 h 28"/>
                  <a:gd name="T32" fmla="*/ 22 w 30"/>
                  <a:gd name="T33" fmla="*/ 3 h 28"/>
                  <a:gd name="T34" fmla="*/ 20 w 30"/>
                  <a:gd name="T35" fmla="*/ 0 h 28"/>
                  <a:gd name="T36" fmla="*/ 0 w 30"/>
                  <a:gd name="T3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28">
                    <a:moveTo>
                      <a:pt x="0" y="11"/>
                    </a:moveTo>
                    <a:lnTo>
                      <a:pt x="2" y="14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30" y="20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97"/>
              <p:cNvSpPr>
                <a:spLocks/>
              </p:cNvSpPr>
              <p:nvPr/>
            </p:nvSpPr>
            <p:spPr bwMode="auto">
              <a:xfrm>
                <a:off x="4260" y="3767"/>
                <a:ext cx="25" cy="17"/>
              </a:xfrm>
              <a:custGeom>
                <a:avLst/>
                <a:gdLst>
                  <a:gd name="T0" fmla="*/ 0 w 25"/>
                  <a:gd name="T1" fmla="*/ 5 h 17"/>
                  <a:gd name="T2" fmla="*/ 0 w 25"/>
                  <a:gd name="T3" fmla="*/ 5 h 17"/>
                  <a:gd name="T4" fmla="*/ 1 w 25"/>
                  <a:gd name="T5" fmla="*/ 7 h 17"/>
                  <a:gd name="T6" fmla="*/ 1 w 25"/>
                  <a:gd name="T7" fmla="*/ 9 h 17"/>
                  <a:gd name="T8" fmla="*/ 2 w 25"/>
                  <a:gd name="T9" fmla="*/ 11 h 17"/>
                  <a:gd name="T10" fmla="*/ 2 w 25"/>
                  <a:gd name="T11" fmla="*/ 12 h 17"/>
                  <a:gd name="T12" fmla="*/ 3 w 25"/>
                  <a:gd name="T13" fmla="*/ 14 h 17"/>
                  <a:gd name="T14" fmla="*/ 4 w 25"/>
                  <a:gd name="T15" fmla="*/ 16 h 17"/>
                  <a:gd name="T16" fmla="*/ 4 w 25"/>
                  <a:gd name="T17" fmla="*/ 17 h 17"/>
                  <a:gd name="T18" fmla="*/ 4 w 25"/>
                  <a:gd name="T19" fmla="*/ 17 h 17"/>
                  <a:gd name="T20" fmla="*/ 25 w 25"/>
                  <a:gd name="T21" fmla="*/ 8 h 17"/>
                  <a:gd name="T22" fmla="*/ 25 w 25"/>
                  <a:gd name="T23" fmla="*/ 8 h 17"/>
                  <a:gd name="T24" fmla="*/ 24 w 25"/>
                  <a:gd name="T25" fmla="*/ 6 h 17"/>
                  <a:gd name="T26" fmla="*/ 24 w 25"/>
                  <a:gd name="T27" fmla="*/ 5 h 17"/>
                  <a:gd name="T28" fmla="*/ 23 w 25"/>
                  <a:gd name="T29" fmla="*/ 4 h 17"/>
                  <a:gd name="T30" fmla="*/ 23 w 25"/>
                  <a:gd name="T31" fmla="*/ 3 h 17"/>
                  <a:gd name="T32" fmla="*/ 23 w 25"/>
                  <a:gd name="T33" fmla="*/ 2 h 17"/>
                  <a:gd name="T34" fmla="*/ 22 w 25"/>
                  <a:gd name="T35" fmla="*/ 1 h 17"/>
                  <a:gd name="T36" fmla="*/ 22 w 25"/>
                  <a:gd name="T37" fmla="*/ 0 h 17"/>
                  <a:gd name="T38" fmla="*/ 22 w 25"/>
                  <a:gd name="T39" fmla="*/ 0 h 17"/>
                  <a:gd name="T40" fmla="*/ 0 w 25"/>
                  <a:gd name="T4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17">
                    <a:moveTo>
                      <a:pt x="0" y="5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98"/>
              <p:cNvSpPr>
                <a:spLocks/>
              </p:cNvSpPr>
              <p:nvPr/>
            </p:nvSpPr>
            <p:spPr bwMode="auto">
              <a:xfrm>
                <a:off x="4257" y="3732"/>
                <a:ext cx="25" cy="40"/>
              </a:xfrm>
              <a:custGeom>
                <a:avLst/>
                <a:gdLst>
                  <a:gd name="T0" fmla="*/ 0 w 25"/>
                  <a:gd name="T1" fmla="*/ 6 h 40"/>
                  <a:gd name="T2" fmla="*/ 0 w 25"/>
                  <a:gd name="T3" fmla="*/ 7 h 40"/>
                  <a:gd name="T4" fmla="*/ 0 w 25"/>
                  <a:gd name="T5" fmla="*/ 8 h 40"/>
                  <a:gd name="T6" fmla="*/ 1 w 25"/>
                  <a:gd name="T7" fmla="*/ 9 h 40"/>
                  <a:gd name="T8" fmla="*/ 1 w 25"/>
                  <a:gd name="T9" fmla="*/ 9 h 40"/>
                  <a:gd name="T10" fmla="*/ 1 w 25"/>
                  <a:gd name="T11" fmla="*/ 10 h 40"/>
                  <a:gd name="T12" fmla="*/ 1 w 25"/>
                  <a:gd name="T13" fmla="*/ 11 h 40"/>
                  <a:gd name="T14" fmla="*/ 1 w 25"/>
                  <a:gd name="T15" fmla="*/ 12 h 40"/>
                  <a:gd name="T16" fmla="*/ 1 w 25"/>
                  <a:gd name="T17" fmla="*/ 13 h 40"/>
                  <a:gd name="T18" fmla="*/ 1 w 25"/>
                  <a:gd name="T19" fmla="*/ 15 h 40"/>
                  <a:gd name="T20" fmla="*/ 1 w 25"/>
                  <a:gd name="T21" fmla="*/ 17 h 40"/>
                  <a:gd name="T22" fmla="*/ 1 w 25"/>
                  <a:gd name="T23" fmla="*/ 19 h 40"/>
                  <a:gd name="T24" fmla="*/ 1 w 25"/>
                  <a:gd name="T25" fmla="*/ 22 h 40"/>
                  <a:gd name="T26" fmla="*/ 1 w 25"/>
                  <a:gd name="T27" fmla="*/ 25 h 40"/>
                  <a:gd name="T28" fmla="*/ 1 w 25"/>
                  <a:gd name="T29" fmla="*/ 27 h 40"/>
                  <a:gd name="T30" fmla="*/ 2 w 25"/>
                  <a:gd name="T31" fmla="*/ 29 h 40"/>
                  <a:gd name="T32" fmla="*/ 2 w 25"/>
                  <a:gd name="T33" fmla="*/ 31 h 40"/>
                  <a:gd name="T34" fmla="*/ 2 w 25"/>
                  <a:gd name="T35" fmla="*/ 32 h 40"/>
                  <a:gd name="T36" fmla="*/ 2 w 25"/>
                  <a:gd name="T37" fmla="*/ 34 h 40"/>
                  <a:gd name="T38" fmla="*/ 2 w 25"/>
                  <a:gd name="T39" fmla="*/ 35 h 40"/>
                  <a:gd name="T40" fmla="*/ 2 w 25"/>
                  <a:gd name="T41" fmla="*/ 37 h 40"/>
                  <a:gd name="T42" fmla="*/ 3 w 25"/>
                  <a:gd name="T43" fmla="*/ 39 h 40"/>
                  <a:gd name="T44" fmla="*/ 3 w 25"/>
                  <a:gd name="T45" fmla="*/ 40 h 40"/>
                  <a:gd name="T46" fmla="*/ 25 w 25"/>
                  <a:gd name="T47" fmla="*/ 35 h 40"/>
                  <a:gd name="T48" fmla="*/ 25 w 25"/>
                  <a:gd name="T49" fmla="*/ 34 h 40"/>
                  <a:gd name="T50" fmla="*/ 25 w 25"/>
                  <a:gd name="T51" fmla="*/ 33 h 40"/>
                  <a:gd name="T52" fmla="*/ 24 w 25"/>
                  <a:gd name="T53" fmla="*/ 32 h 40"/>
                  <a:gd name="T54" fmla="*/ 24 w 25"/>
                  <a:gd name="T55" fmla="*/ 31 h 40"/>
                  <a:gd name="T56" fmla="*/ 24 w 25"/>
                  <a:gd name="T57" fmla="*/ 30 h 40"/>
                  <a:gd name="T58" fmla="*/ 24 w 25"/>
                  <a:gd name="T59" fmla="*/ 29 h 40"/>
                  <a:gd name="T60" fmla="*/ 24 w 25"/>
                  <a:gd name="T61" fmla="*/ 28 h 40"/>
                  <a:gd name="T62" fmla="*/ 24 w 25"/>
                  <a:gd name="T63" fmla="*/ 27 h 40"/>
                  <a:gd name="T64" fmla="*/ 24 w 25"/>
                  <a:gd name="T65" fmla="*/ 24 h 40"/>
                  <a:gd name="T66" fmla="*/ 24 w 25"/>
                  <a:gd name="T67" fmla="*/ 22 h 40"/>
                  <a:gd name="T68" fmla="*/ 24 w 25"/>
                  <a:gd name="T69" fmla="*/ 19 h 40"/>
                  <a:gd name="T70" fmla="*/ 24 w 25"/>
                  <a:gd name="T71" fmla="*/ 17 h 40"/>
                  <a:gd name="T72" fmla="*/ 24 w 25"/>
                  <a:gd name="T73" fmla="*/ 14 h 40"/>
                  <a:gd name="T74" fmla="*/ 24 w 25"/>
                  <a:gd name="T75" fmla="*/ 12 h 40"/>
                  <a:gd name="T76" fmla="*/ 24 w 25"/>
                  <a:gd name="T77" fmla="*/ 10 h 40"/>
                  <a:gd name="T78" fmla="*/ 24 w 25"/>
                  <a:gd name="T79" fmla="*/ 9 h 40"/>
                  <a:gd name="T80" fmla="*/ 23 w 25"/>
                  <a:gd name="T81" fmla="*/ 7 h 40"/>
                  <a:gd name="T82" fmla="*/ 23 w 25"/>
                  <a:gd name="T83" fmla="*/ 5 h 40"/>
                  <a:gd name="T84" fmla="*/ 23 w 25"/>
                  <a:gd name="T85" fmla="*/ 4 h 40"/>
                  <a:gd name="T86" fmla="*/ 22 w 25"/>
                  <a:gd name="T87" fmla="*/ 2 h 40"/>
                  <a:gd name="T88" fmla="*/ 22 w 25"/>
                  <a:gd name="T89" fmla="*/ 1 h 40"/>
                  <a:gd name="T90" fmla="*/ 22 w 25"/>
                  <a:gd name="T91" fmla="*/ 0 h 40"/>
                  <a:gd name="T92" fmla="*/ 0 w 25"/>
                  <a:gd name="T93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" h="40">
                    <a:moveTo>
                      <a:pt x="0" y="6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99"/>
              <p:cNvSpPr>
                <a:spLocks/>
              </p:cNvSpPr>
              <p:nvPr/>
            </p:nvSpPr>
            <p:spPr bwMode="auto">
              <a:xfrm>
                <a:off x="4228" y="3677"/>
                <a:ext cx="36" cy="47"/>
              </a:xfrm>
              <a:custGeom>
                <a:avLst/>
                <a:gdLst>
                  <a:gd name="T0" fmla="*/ 0 w 36"/>
                  <a:gd name="T1" fmla="*/ 0 h 47"/>
                  <a:gd name="T2" fmla="*/ 0 w 36"/>
                  <a:gd name="T3" fmla="*/ 3 h 47"/>
                  <a:gd name="T4" fmla="*/ 0 w 36"/>
                  <a:gd name="T5" fmla="*/ 6 h 47"/>
                  <a:gd name="T6" fmla="*/ 1 w 36"/>
                  <a:gd name="T7" fmla="*/ 9 h 47"/>
                  <a:gd name="T8" fmla="*/ 1 w 36"/>
                  <a:gd name="T9" fmla="*/ 12 h 47"/>
                  <a:gd name="T10" fmla="*/ 1 w 36"/>
                  <a:gd name="T11" fmla="*/ 15 h 47"/>
                  <a:gd name="T12" fmla="*/ 2 w 36"/>
                  <a:gd name="T13" fmla="*/ 18 h 47"/>
                  <a:gd name="T14" fmla="*/ 3 w 36"/>
                  <a:gd name="T15" fmla="*/ 20 h 47"/>
                  <a:gd name="T16" fmla="*/ 4 w 36"/>
                  <a:gd name="T17" fmla="*/ 23 h 47"/>
                  <a:gd name="T18" fmla="*/ 5 w 36"/>
                  <a:gd name="T19" fmla="*/ 25 h 47"/>
                  <a:gd name="T20" fmla="*/ 6 w 36"/>
                  <a:gd name="T21" fmla="*/ 28 h 47"/>
                  <a:gd name="T22" fmla="*/ 8 w 36"/>
                  <a:gd name="T23" fmla="*/ 32 h 47"/>
                  <a:gd name="T24" fmla="*/ 10 w 36"/>
                  <a:gd name="T25" fmla="*/ 36 h 47"/>
                  <a:gd name="T26" fmla="*/ 13 w 36"/>
                  <a:gd name="T27" fmla="*/ 39 h 47"/>
                  <a:gd name="T28" fmla="*/ 15 w 36"/>
                  <a:gd name="T29" fmla="*/ 43 h 47"/>
                  <a:gd name="T30" fmla="*/ 18 w 36"/>
                  <a:gd name="T31" fmla="*/ 46 h 47"/>
                  <a:gd name="T32" fmla="*/ 36 w 36"/>
                  <a:gd name="T33" fmla="*/ 32 h 47"/>
                  <a:gd name="T34" fmla="*/ 34 w 36"/>
                  <a:gd name="T35" fmla="*/ 30 h 47"/>
                  <a:gd name="T36" fmla="*/ 32 w 36"/>
                  <a:gd name="T37" fmla="*/ 28 h 47"/>
                  <a:gd name="T38" fmla="*/ 30 w 36"/>
                  <a:gd name="T39" fmla="*/ 25 h 47"/>
                  <a:gd name="T40" fmla="*/ 29 w 36"/>
                  <a:gd name="T41" fmla="*/ 22 h 47"/>
                  <a:gd name="T42" fmla="*/ 27 w 36"/>
                  <a:gd name="T43" fmla="*/ 20 h 47"/>
                  <a:gd name="T44" fmla="*/ 26 w 36"/>
                  <a:gd name="T45" fmla="*/ 17 h 47"/>
                  <a:gd name="T46" fmla="*/ 26 w 36"/>
                  <a:gd name="T47" fmla="*/ 16 h 47"/>
                  <a:gd name="T48" fmla="*/ 25 w 36"/>
                  <a:gd name="T49" fmla="*/ 14 h 47"/>
                  <a:gd name="T50" fmla="*/ 24 w 36"/>
                  <a:gd name="T51" fmla="*/ 13 h 47"/>
                  <a:gd name="T52" fmla="*/ 24 w 36"/>
                  <a:gd name="T53" fmla="*/ 11 h 47"/>
                  <a:gd name="T54" fmla="*/ 23 w 36"/>
                  <a:gd name="T55" fmla="*/ 9 h 47"/>
                  <a:gd name="T56" fmla="*/ 23 w 36"/>
                  <a:gd name="T57" fmla="*/ 7 h 47"/>
                  <a:gd name="T58" fmla="*/ 23 w 36"/>
                  <a:gd name="T59" fmla="*/ 5 h 47"/>
                  <a:gd name="T60" fmla="*/ 23 w 36"/>
                  <a:gd name="T61" fmla="*/ 3 h 47"/>
                  <a:gd name="T62" fmla="*/ 23 w 36"/>
                  <a:gd name="T63" fmla="*/ 1 h 47"/>
                  <a:gd name="T64" fmla="*/ 23 w 3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0" y="36"/>
                    </a:lnTo>
                    <a:lnTo>
                      <a:pt x="11" y="38"/>
                    </a:lnTo>
                    <a:lnTo>
                      <a:pt x="13" y="39"/>
                    </a:lnTo>
                    <a:lnTo>
                      <a:pt x="14" y="41"/>
                    </a:lnTo>
                    <a:lnTo>
                      <a:pt x="15" y="43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4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6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00"/>
              <p:cNvSpPr>
                <a:spLocks/>
              </p:cNvSpPr>
              <p:nvPr/>
            </p:nvSpPr>
            <p:spPr bwMode="auto">
              <a:xfrm>
                <a:off x="4228" y="3675"/>
                <a:ext cx="23" cy="2"/>
              </a:xfrm>
              <a:custGeom>
                <a:avLst/>
                <a:gdLst>
                  <a:gd name="T0" fmla="*/ 0 w 23"/>
                  <a:gd name="T1" fmla="*/ 0 h 2"/>
                  <a:gd name="T2" fmla="*/ 0 w 23"/>
                  <a:gd name="T3" fmla="*/ 1 h 2"/>
                  <a:gd name="T4" fmla="*/ 0 w 23"/>
                  <a:gd name="T5" fmla="*/ 2 h 2"/>
                  <a:gd name="T6" fmla="*/ 23 w 23"/>
                  <a:gd name="T7" fmla="*/ 2 h 2"/>
                  <a:gd name="T8" fmla="*/ 23 w 23"/>
                  <a:gd name="T9" fmla="*/ 1 h 2"/>
                  <a:gd name="T10" fmla="*/ 23 w 23"/>
                  <a:gd name="T11" fmla="*/ 0 h 2"/>
                  <a:gd name="T12" fmla="*/ 0 w 2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01"/>
              <p:cNvSpPr>
                <a:spLocks/>
              </p:cNvSpPr>
              <p:nvPr/>
            </p:nvSpPr>
            <p:spPr bwMode="auto">
              <a:xfrm>
                <a:off x="4231" y="3605"/>
                <a:ext cx="33" cy="49"/>
              </a:xfrm>
              <a:custGeom>
                <a:avLst/>
                <a:gdLst>
                  <a:gd name="T0" fmla="*/ 11 w 33"/>
                  <a:gd name="T1" fmla="*/ 0 h 49"/>
                  <a:gd name="T2" fmla="*/ 11 w 33"/>
                  <a:gd name="T3" fmla="*/ 2 h 49"/>
                  <a:gd name="T4" fmla="*/ 9 w 33"/>
                  <a:gd name="T5" fmla="*/ 9 h 49"/>
                  <a:gd name="T6" fmla="*/ 7 w 33"/>
                  <a:gd name="T7" fmla="*/ 16 h 49"/>
                  <a:gd name="T8" fmla="*/ 6 w 33"/>
                  <a:gd name="T9" fmla="*/ 20 h 49"/>
                  <a:gd name="T10" fmla="*/ 5 w 33"/>
                  <a:gd name="T11" fmla="*/ 23 h 49"/>
                  <a:gd name="T12" fmla="*/ 4 w 33"/>
                  <a:gd name="T13" fmla="*/ 27 h 49"/>
                  <a:gd name="T14" fmla="*/ 3 w 33"/>
                  <a:gd name="T15" fmla="*/ 31 h 49"/>
                  <a:gd name="T16" fmla="*/ 2 w 33"/>
                  <a:gd name="T17" fmla="*/ 34 h 49"/>
                  <a:gd name="T18" fmla="*/ 1 w 33"/>
                  <a:gd name="T19" fmla="*/ 38 h 49"/>
                  <a:gd name="T20" fmla="*/ 0 w 33"/>
                  <a:gd name="T21" fmla="*/ 41 h 49"/>
                  <a:gd name="T22" fmla="*/ 0 w 33"/>
                  <a:gd name="T23" fmla="*/ 45 h 49"/>
                  <a:gd name="T24" fmla="*/ 0 w 33"/>
                  <a:gd name="T25" fmla="*/ 46 h 49"/>
                  <a:gd name="T26" fmla="*/ 22 w 33"/>
                  <a:gd name="T27" fmla="*/ 49 h 49"/>
                  <a:gd name="T28" fmla="*/ 22 w 33"/>
                  <a:gd name="T29" fmla="*/ 49 h 49"/>
                  <a:gd name="T30" fmla="*/ 23 w 33"/>
                  <a:gd name="T31" fmla="*/ 46 h 49"/>
                  <a:gd name="T32" fmla="*/ 23 w 33"/>
                  <a:gd name="T33" fmla="*/ 43 h 49"/>
                  <a:gd name="T34" fmla="*/ 24 w 33"/>
                  <a:gd name="T35" fmla="*/ 39 h 49"/>
                  <a:gd name="T36" fmla="*/ 25 w 33"/>
                  <a:gd name="T37" fmla="*/ 36 h 49"/>
                  <a:gd name="T38" fmla="*/ 26 w 33"/>
                  <a:gd name="T39" fmla="*/ 33 h 49"/>
                  <a:gd name="T40" fmla="*/ 27 w 33"/>
                  <a:gd name="T41" fmla="*/ 29 h 49"/>
                  <a:gd name="T42" fmla="*/ 28 w 33"/>
                  <a:gd name="T43" fmla="*/ 26 h 49"/>
                  <a:gd name="T44" fmla="*/ 29 w 33"/>
                  <a:gd name="T45" fmla="*/ 22 h 49"/>
                  <a:gd name="T46" fmla="*/ 31 w 33"/>
                  <a:gd name="T47" fmla="*/ 15 h 49"/>
                  <a:gd name="T48" fmla="*/ 33 w 33"/>
                  <a:gd name="T49" fmla="*/ 8 h 49"/>
                  <a:gd name="T50" fmla="*/ 33 w 33"/>
                  <a:gd name="T51" fmla="*/ 7 h 49"/>
                  <a:gd name="T52" fmla="*/ 11 w 33"/>
                  <a:gd name="T5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49">
                    <a:moveTo>
                      <a:pt x="11" y="0"/>
                    </a:moveTo>
                    <a:lnTo>
                      <a:pt x="11" y="2"/>
                    </a:lnTo>
                    <a:lnTo>
                      <a:pt x="9" y="9"/>
                    </a:lnTo>
                    <a:lnTo>
                      <a:pt x="7" y="16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2" y="34"/>
                    </a:lnTo>
                    <a:lnTo>
                      <a:pt x="1" y="38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46"/>
                    </a:lnTo>
                    <a:lnTo>
                      <a:pt x="23" y="43"/>
                    </a:lnTo>
                    <a:lnTo>
                      <a:pt x="24" y="39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7" y="29"/>
                    </a:lnTo>
                    <a:lnTo>
                      <a:pt x="28" y="26"/>
                    </a:lnTo>
                    <a:lnTo>
                      <a:pt x="29" y="22"/>
                    </a:lnTo>
                    <a:lnTo>
                      <a:pt x="31" y="15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02"/>
              <p:cNvSpPr>
                <a:spLocks/>
              </p:cNvSpPr>
              <p:nvPr/>
            </p:nvSpPr>
            <p:spPr bwMode="auto">
              <a:xfrm>
                <a:off x="4249" y="3570"/>
                <a:ext cx="26" cy="20"/>
              </a:xfrm>
              <a:custGeom>
                <a:avLst/>
                <a:gdLst>
                  <a:gd name="T0" fmla="*/ 4 w 26"/>
                  <a:gd name="T1" fmla="*/ 0 h 20"/>
                  <a:gd name="T2" fmla="*/ 4 w 26"/>
                  <a:gd name="T3" fmla="*/ 0 h 20"/>
                  <a:gd name="T4" fmla="*/ 3 w 26"/>
                  <a:gd name="T5" fmla="*/ 2 h 20"/>
                  <a:gd name="T6" fmla="*/ 2 w 26"/>
                  <a:gd name="T7" fmla="*/ 5 h 20"/>
                  <a:gd name="T8" fmla="*/ 2 w 26"/>
                  <a:gd name="T9" fmla="*/ 8 h 20"/>
                  <a:gd name="T10" fmla="*/ 1 w 26"/>
                  <a:gd name="T11" fmla="*/ 11 h 20"/>
                  <a:gd name="T12" fmla="*/ 0 w 26"/>
                  <a:gd name="T13" fmla="*/ 14 h 20"/>
                  <a:gd name="T14" fmla="*/ 22 w 26"/>
                  <a:gd name="T15" fmla="*/ 20 h 20"/>
                  <a:gd name="T16" fmla="*/ 22 w 26"/>
                  <a:gd name="T17" fmla="*/ 17 h 20"/>
                  <a:gd name="T18" fmla="*/ 23 w 26"/>
                  <a:gd name="T19" fmla="*/ 14 h 20"/>
                  <a:gd name="T20" fmla="*/ 24 w 26"/>
                  <a:gd name="T21" fmla="*/ 11 h 20"/>
                  <a:gd name="T22" fmla="*/ 25 w 26"/>
                  <a:gd name="T23" fmla="*/ 8 h 20"/>
                  <a:gd name="T24" fmla="*/ 26 w 26"/>
                  <a:gd name="T25" fmla="*/ 5 h 20"/>
                  <a:gd name="T26" fmla="*/ 26 w 26"/>
                  <a:gd name="T27" fmla="*/ 5 h 20"/>
                  <a:gd name="T28" fmla="*/ 4 w 26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20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0" y="14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4" y="11"/>
                    </a:lnTo>
                    <a:lnTo>
                      <a:pt x="25" y="8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03"/>
              <p:cNvSpPr>
                <a:spLocks/>
              </p:cNvSpPr>
              <p:nvPr/>
            </p:nvSpPr>
            <p:spPr bwMode="auto">
              <a:xfrm>
                <a:off x="4253" y="3541"/>
                <a:ext cx="27" cy="34"/>
              </a:xfrm>
              <a:custGeom>
                <a:avLst/>
                <a:gdLst>
                  <a:gd name="T0" fmla="*/ 4 w 27"/>
                  <a:gd name="T1" fmla="*/ 0 h 34"/>
                  <a:gd name="T2" fmla="*/ 4 w 27"/>
                  <a:gd name="T3" fmla="*/ 1 h 34"/>
                  <a:gd name="T4" fmla="*/ 4 w 27"/>
                  <a:gd name="T5" fmla="*/ 4 h 34"/>
                  <a:gd name="T6" fmla="*/ 3 w 27"/>
                  <a:gd name="T7" fmla="*/ 6 h 34"/>
                  <a:gd name="T8" fmla="*/ 3 w 27"/>
                  <a:gd name="T9" fmla="*/ 9 h 34"/>
                  <a:gd name="T10" fmla="*/ 3 w 27"/>
                  <a:gd name="T11" fmla="*/ 13 h 34"/>
                  <a:gd name="T12" fmla="*/ 2 w 27"/>
                  <a:gd name="T13" fmla="*/ 14 h 34"/>
                  <a:gd name="T14" fmla="*/ 2 w 27"/>
                  <a:gd name="T15" fmla="*/ 16 h 34"/>
                  <a:gd name="T16" fmla="*/ 2 w 27"/>
                  <a:gd name="T17" fmla="*/ 18 h 34"/>
                  <a:gd name="T18" fmla="*/ 1 w 27"/>
                  <a:gd name="T19" fmla="*/ 20 h 34"/>
                  <a:gd name="T20" fmla="*/ 1 w 27"/>
                  <a:gd name="T21" fmla="*/ 22 h 34"/>
                  <a:gd name="T22" fmla="*/ 1 w 27"/>
                  <a:gd name="T23" fmla="*/ 24 h 34"/>
                  <a:gd name="T24" fmla="*/ 0 w 27"/>
                  <a:gd name="T25" fmla="*/ 26 h 34"/>
                  <a:gd name="T26" fmla="*/ 0 w 27"/>
                  <a:gd name="T27" fmla="*/ 29 h 34"/>
                  <a:gd name="T28" fmla="*/ 22 w 27"/>
                  <a:gd name="T29" fmla="*/ 34 h 34"/>
                  <a:gd name="T30" fmla="*/ 22 w 27"/>
                  <a:gd name="T31" fmla="*/ 31 h 34"/>
                  <a:gd name="T32" fmla="*/ 23 w 27"/>
                  <a:gd name="T33" fmla="*/ 29 h 34"/>
                  <a:gd name="T34" fmla="*/ 23 w 27"/>
                  <a:gd name="T35" fmla="*/ 26 h 34"/>
                  <a:gd name="T36" fmla="*/ 24 w 27"/>
                  <a:gd name="T37" fmla="*/ 24 h 34"/>
                  <a:gd name="T38" fmla="*/ 24 w 27"/>
                  <a:gd name="T39" fmla="*/ 22 h 34"/>
                  <a:gd name="T40" fmla="*/ 25 w 27"/>
                  <a:gd name="T41" fmla="*/ 20 h 34"/>
                  <a:gd name="T42" fmla="*/ 25 w 27"/>
                  <a:gd name="T43" fmla="*/ 18 h 34"/>
                  <a:gd name="T44" fmla="*/ 25 w 27"/>
                  <a:gd name="T45" fmla="*/ 16 h 34"/>
                  <a:gd name="T46" fmla="*/ 26 w 27"/>
                  <a:gd name="T47" fmla="*/ 12 h 34"/>
                  <a:gd name="T48" fmla="*/ 26 w 27"/>
                  <a:gd name="T49" fmla="*/ 9 h 34"/>
                  <a:gd name="T50" fmla="*/ 26 w 27"/>
                  <a:gd name="T51" fmla="*/ 6 h 34"/>
                  <a:gd name="T52" fmla="*/ 26 w 27"/>
                  <a:gd name="T53" fmla="*/ 3 h 34"/>
                  <a:gd name="T54" fmla="*/ 27 w 27"/>
                  <a:gd name="T55" fmla="*/ 2 h 34"/>
                  <a:gd name="T56" fmla="*/ 4 w 27"/>
                  <a:gd name="T5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" h="34">
                    <a:moveTo>
                      <a:pt x="4" y="0"/>
                    </a:moveTo>
                    <a:lnTo>
                      <a:pt x="4" y="1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6" y="12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04"/>
              <p:cNvSpPr>
                <a:spLocks/>
              </p:cNvSpPr>
              <p:nvPr/>
            </p:nvSpPr>
            <p:spPr bwMode="auto">
              <a:xfrm>
                <a:off x="4279" y="3506"/>
                <a:ext cx="39" cy="32"/>
              </a:xfrm>
              <a:custGeom>
                <a:avLst/>
                <a:gdLst>
                  <a:gd name="T0" fmla="*/ 22 w 39"/>
                  <a:gd name="T1" fmla="*/ 0 h 32"/>
                  <a:gd name="T2" fmla="*/ 22 w 39"/>
                  <a:gd name="T3" fmla="*/ 0 h 32"/>
                  <a:gd name="T4" fmla="*/ 22 w 39"/>
                  <a:gd name="T5" fmla="*/ 1 h 32"/>
                  <a:gd name="T6" fmla="*/ 21 w 39"/>
                  <a:gd name="T7" fmla="*/ 1 h 32"/>
                  <a:gd name="T8" fmla="*/ 21 w 39"/>
                  <a:gd name="T9" fmla="*/ 2 h 32"/>
                  <a:gd name="T10" fmla="*/ 20 w 39"/>
                  <a:gd name="T11" fmla="*/ 2 h 32"/>
                  <a:gd name="T12" fmla="*/ 19 w 39"/>
                  <a:gd name="T13" fmla="*/ 3 h 32"/>
                  <a:gd name="T14" fmla="*/ 19 w 39"/>
                  <a:gd name="T15" fmla="*/ 3 h 32"/>
                  <a:gd name="T16" fmla="*/ 18 w 39"/>
                  <a:gd name="T17" fmla="*/ 3 h 32"/>
                  <a:gd name="T18" fmla="*/ 17 w 39"/>
                  <a:gd name="T19" fmla="*/ 4 h 32"/>
                  <a:gd name="T20" fmla="*/ 16 w 39"/>
                  <a:gd name="T21" fmla="*/ 4 h 32"/>
                  <a:gd name="T22" fmla="*/ 15 w 39"/>
                  <a:gd name="T23" fmla="*/ 5 h 32"/>
                  <a:gd name="T24" fmla="*/ 14 w 39"/>
                  <a:gd name="T25" fmla="*/ 5 h 32"/>
                  <a:gd name="T26" fmla="*/ 13 w 39"/>
                  <a:gd name="T27" fmla="*/ 6 h 32"/>
                  <a:gd name="T28" fmla="*/ 11 w 39"/>
                  <a:gd name="T29" fmla="*/ 7 h 32"/>
                  <a:gd name="T30" fmla="*/ 8 w 39"/>
                  <a:gd name="T31" fmla="*/ 8 h 32"/>
                  <a:gd name="T32" fmla="*/ 6 w 39"/>
                  <a:gd name="T33" fmla="*/ 8 h 32"/>
                  <a:gd name="T34" fmla="*/ 3 w 39"/>
                  <a:gd name="T35" fmla="*/ 9 h 32"/>
                  <a:gd name="T36" fmla="*/ 1 w 39"/>
                  <a:gd name="T37" fmla="*/ 10 h 32"/>
                  <a:gd name="T38" fmla="*/ 0 w 39"/>
                  <a:gd name="T39" fmla="*/ 10 h 32"/>
                  <a:gd name="T40" fmla="*/ 7 w 39"/>
                  <a:gd name="T41" fmla="*/ 32 h 32"/>
                  <a:gd name="T42" fmla="*/ 8 w 39"/>
                  <a:gd name="T43" fmla="*/ 31 h 32"/>
                  <a:gd name="T44" fmla="*/ 10 w 39"/>
                  <a:gd name="T45" fmla="*/ 31 h 32"/>
                  <a:gd name="T46" fmla="*/ 13 w 39"/>
                  <a:gd name="T47" fmla="*/ 30 h 32"/>
                  <a:gd name="T48" fmla="*/ 16 w 39"/>
                  <a:gd name="T49" fmla="*/ 29 h 32"/>
                  <a:gd name="T50" fmla="*/ 18 w 39"/>
                  <a:gd name="T51" fmla="*/ 28 h 32"/>
                  <a:gd name="T52" fmla="*/ 21 w 39"/>
                  <a:gd name="T53" fmla="*/ 27 h 32"/>
                  <a:gd name="T54" fmla="*/ 23 w 39"/>
                  <a:gd name="T55" fmla="*/ 26 h 32"/>
                  <a:gd name="T56" fmla="*/ 24 w 39"/>
                  <a:gd name="T57" fmla="*/ 26 h 32"/>
                  <a:gd name="T58" fmla="*/ 26 w 39"/>
                  <a:gd name="T59" fmla="*/ 25 h 32"/>
                  <a:gd name="T60" fmla="*/ 27 w 39"/>
                  <a:gd name="T61" fmla="*/ 24 h 32"/>
                  <a:gd name="T62" fmla="*/ 29 w 39"/>
                  <a:gd name="T63" fmla="*/ 23 h 32"/>
                  <a:gd name="T64" fmla="*/ 30 w 39"/>
                  <a:gd name="T65" fmla="*/ 23 h 32"/>
                  <a:gd name="T66" fmla="*/ 32 w 39"/>
                  <a:gd name="T67" fmla="*/ 22 h 32"/>
                  <a:gd name="T68" fmla="*/ 33 w 39"/>
                  <a:gd name="T69" fmla="*/ 21 h 32"/>
                  <a:gd name="T70" fmla="*/ 35 w 39"/>
                  <a:gd name="T71" fmla="*/ 20 h 32"/>
                  <a:gd name="T72" fmla="*/ 36 w 39"/>
                  <a:gd name="T73" fmla="*/ 18 h 32"/>
                  <a:gd name="T74" fmla="*/ 37 w 39"/>
                  <a:gd name="T75" fmla="*/ 17 h 32"/>
                  <a:gd name="T76" fmla="*/ 39 w 39"/>
                  <a:gd name="T77" fmla="*/ 16 h 32"/>
                  <a:gd name="T78" fmla="*/ 39 w 39"/>
                  <a:gd name="T79" fmla="*/ 16 h 32"/>
                  <a:gd name="T80" fmla="*/ 22 w 39"/>
                  <a:gd name="T8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" h="32">
                    <a:moveTo>
                      <a:pt x="22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3" y="30"/>
                    </a:lnTo>
                    <a:lnTo>
                      <a:pt x="16" y="29"/>
                    </a:lnTo>
                    <a:lnTo>
                      <a:pt x="18" y="28"/>
                    </a:lnTo>
                    <a:lnTo>
                      <a:pt x="21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27" y="24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5" y="20"/>
                    </a:lnTo>
                    <a:lnTo>
                      <a:pt x="36" y="18"/>
                    </a:lnTo>
                    <a:lnTo>
                      <a:pt x="37" y="17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05"/>
              <p:cNvSpPr>
                <a:spLocks/>
              </p:cNvSpPr>
              <p:nvPr/>
            </p:nvSpPr>
            <p:spPr bwMode="auto">
              <a:xfrm>
                <a:off x="4301" y="3499"/>
                <a:ext cx="26" cy="23"/>
              </a:xfrm>
              <a:custGeom>
                <a:avLst/>
                <a:gdLst>
                  <a:gd name="T0" fmla="*/ 3 w 26"/>
                  <a:gd name="T1" fmla="*/ 0 h 23"/>
                  <a:gd name="T2" fmla="*/ 3 w 26"/>
                  <a:gd name="T3" fmla="*/ 0 h 23"/>
                  <a:gd name="T4" fmla="*/ 3 w 26"/>
                  <a:gd name="T5" fmla="*/ 1 h 23"/>
                  <a:gd name="T6" fmla="*/ 3 w 26"/>
                  <a:gd name="T7" fmla="*/ 2 h 23"/>
                  <a:gd name="T8" fmla="*/ 3 w 26"/>
                  <a:gd name="T9" fmla="*/ 3 h 23"/>
                  <a:gd name="T10" fmla="*/ 2 w 26"/>
                  <a:gd name="T11" fmla="*/ 3 h 23"/>
                  <a:gd name="T12" fmla="*/ 2 w 26"/>
                  <a:gd name="T13" fmla="*/ 4 h 23"/>
                  <a:gd name="T14" fmla="*/ 2 w 26"/>
                  <a:gd name="T15" fmla="*/ 5 h 23"/>
                  <a:gd name="T16" fmla="*/ 2 w 26"/>
                  <a:gd name="T17" fmla="*/ 5 h 23"/>
                  <a:gd name="T18" fmla="*/ 1 w 26"/>
                  <a:gd name="T19" fmla="*/ 6 h 23"/>
                  <a:gd name="T20" fmla="*/ 1 w 26"/>
                  <a:gd name="T21" fmla="*/ 6 h 23"/>
                  <a:gd name="T22" fmla="*/ 1 w 26"/>
                  <a:gd name="T23" fmla="*/ 7 h 23"/>
                  <a:gd name="T24" fmla="*/ 1 w 26"/>
                  <a:gd name="T25" fmla="*/ 7 h 23"/>
                  <a:gd name="T26" fmla="*/ 0 w 26"/>
                  <a:gd name="T27" fmla="*/ 7 h 23"/>
                  <a:gd name="T28" fmla="*/ 0 w 26"/>
                  <a:gd name="T29" fmla="*/ 7 h 23"/>
                  <a:gd name="T30" fmla="*/ 0 w 26"/>
                  <a:gd name="T31" fmla="*/ 7 h 23"/>
                  <a:gd name="T32" fmla="*/ 17 w 26"/>
                  <a:gd name="T33" fmla="*/ 23 h 23"/>
                  <a:gd name="T34" fmla="*/ 17 w 26"/>
                  <a:gd name="T35" fmla="*/ 22 h 23"/>
                  <a:gd name="T36" fmla="*/ 18 w 26"/>
                  <a:gd name="T37" fmla="*/ 21 h 23"/>
                  <a:gd name="T38" fmla="*/ 19 w 26"/>
                  <a:gd name="T39" fmla="*/ 21 h 23"/>
                  <a:gd name="T40" fmla="*/ 19 w 26"/>
                  <a:gd name="T41" fmla="*/ 20 h 23"/>
                  <a:gd name="T42" fmla="*/ 20 w 26"/>
                  <a:gd name="T43" fmla="*/ 18 h 23"/>
                  <a:gd name="T44" fmla="*/ 21 w 26"/>
                  <a:gd name="T45" fmla="*/ 17 h 23"/>
                  <a:gd name="T46" fmla="*/ 22 w 26"/>
                  <a:gd name="T47" fmla="*/ 15 h 23"/>
                  <a:gd name="T48" fmla="*/ 23 w 26"/>
                  <a:gd name="T49" fmla="*/ 14 h 23"/>
                  <a:gd name="T50" fmla="*/ 23 w 26"/>
                  <a:gd name="T51" fmla="*/ 12 h 23"/>
                  <a:gd name="T52" fmla="*/ 24 w 26"/>
                  <a:gd name="T53" fmla="*/ 10 h 23"/>
                  <a:gd name="T54" fmla="*/ 25 w 26"/>
                  <a:gd name="T55" fmla="*/ 8 h 23"/>
                  <a:gd name="T56" fmla="*/ 25 w 26"/>
                  <a:gd name="T57" fmla="*/ 7 h 23"/>
                  <a:gd name="T58" fmla="*/ 25 w 26"/>
                  <a:gd name="T59" fmla="*/ 5 h 23"/>
                  <a:gd name="T60" fmla="*/ 26 w 26"/>
                  <a:gd name="T61" fmla="*/ 3 h 23"/>
                  <a:gd name="T62" fmla="*/ 26 w 26"/>
                  <a:gd name="T63" fmla="*/ 3 h 23"/>
                  <a:gd name="T64" fmla="*/ 3 w 26"/>
                  <a:gd name="T6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3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06"/>
              <p:cNvSpPr>
                <a:spLocks/>
              </p:cNvSpPr>
              <p:nvPr/>
            </p:nvSpPr>
            <p:spPr bwMode="auto">
              <a:xfrm>
                <a:off x="4300" y="3469"/>
                <a:ext cx="23" cy="13"/>
              </a:xfrm>
              <a:custGeom>
                <a:avLst/>
                <a:gdLst>
                  <a:gd name="T0" fmla="*/ 0 w 23"/>
                  <a:gd name="T1" fmla="*/ 9 h 13"/>
                  <a:gd name="T2" fmla="*/ 0 w 23"/>
                  <a:gd name="T3" fmla="*/ 9 h 13"/>
                  <a:gd name="T4" fmla="*/ 1 w 23"/>
                  <a:gd name="T5" fmla="*/ 10 h 13"/>
                  <a:gd name="T6" fmla="*/ 1 w 23"/>
                  <a:gd name="T7" fmla="*/ 11 h 13"/>
                  <a:gd name="T8" fmla="*/ 1 w 23"/>
                  <a:gd name="T9" fmla="*/ 12 h 13"/>
                  <a:gd name="T10" fmla="*/ 2 w 23"/>
                  <a:gd name="T11" fmla="*/ 13 h 13"/>
                  <a:gd name="T12" fmla="*/ 23 w 23"/>
                  <a:gd name="T13" fmla="*/ 6 h 13"/>
                  <a:gd name="T14" fmla="*/ 23 w 23"/>
                  <a:gd name="T15" fmla="*/ 5 h 13"/>
                  <a:gd name="T16" fmla="*/ 23 w 23"/>
                  <a:gd name="T17" fmla="*/ 3 h 13"/>
                  <a:gd name="T18" fmla="*/ 22 w 23"/>
                  <a:gd name="T19" fmla="*/ 2 h 13"/>
                  <a:gd name="T20" fmla="*/ 21 w 23"/>
                  <a:gd name="T21" fmla="*/ 0 h 13"/>
                  <a:gd name="T22" fmla="*/ 21 w 23"/>
                  <a:gd name="T23" fmla="*/ 0 h 13"/>
                  <a:gd name="T24" fmla="*/ 0 w 23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13">
                    <a:moveTo>
                      <a:pt x="0" y="9"/>
                    </a:moveTo>
                    <a:lnTo>
                      <a:pt x="0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07"/>
              <p:cNvSpPr>
                <a:spLocks/>
              </p:cNvSpPr>
              <p:nvPr/>
            </p:nvSpPr>
            <p:spPr bwMode="auto">
              <a:xfrm>
                <a:off x="4282" y="3433"/>
                <a:ext cx="39" cy="45"/>
              </a:xfrm>
              <a:custGeom>
                <a:avLst/>
                <a:gdLst>
                  <a:gd name="T0" fmla="*/ 0 w 39"/>
                  <a:gd name="T1" fmla="*/ 9 h 45"/>
                  <a:gd name="T2" fmla="*/ 0 w 39"/>
                  <a:gd name="T3" fmla="*/ 10 h 45"/>
                  <a:gd name="T4" fmla="*/ 2 w 39"/>
                  <a:gd name="T5" fmla="*/ 13 h 45"/>
                  <a:gd name="T6" fmla="*/ 3 w 39"/>
                  <a:gd name="T7" fmla="*/ 16 h 45"/>
                  <a:gd name="T8" fmla="*/ 4 w 39"/>
                  <a:gd name="T9" fmla="*/ 18 h 45"/>
                  <a:gd name="T10" fmla="*/ 6 w 39"/>
                  <a:gd name="T11" fmla="*/ 21 h 45"/>
                  <a:gd name="T12" fmla="*/ 7 w 39"/>
                  <a:gd name="T13" fmla="*/ 23 h 45"/>
                  <a:gd name="T14" fmla="*/ 9 w 39"/>
                  <a:gd name="T15" fmla="*/ 26 h 45"/>
                  <a:gd name="T16" fmla="*/ 10 w 39"/>
                  <a:gd name="T17" fmla="*/ 28 h 45"/>
                  <a:gd name="T18" fmla="*/ 11 w 39"/>
                  <a:gd name="T19" fmla="*/ 31 h 45"/>
                  <a:gd name="T20" fmla="*/ 13 w 39"/>
                  <a:gd name="T21" fmla="*/ 33 h 45"/>
                  <a:gd name="T22" fmla="*/ 14 w 39"/>
                  <a:gd name="T23" fmla="*/ 35 h 45"/>
                  <a:gd name="T24" fmla="*/ 15 w 39"/>
                  <a:gd name="T25" fmla="*/ 38 h 45"/>
                  <a:gd name="T26" fmla="*/ 16 w 39"/>
                  <a:gd name="T27" fmla="*/ 40 h 45"/>
                  <a:gd name="T28" fmla="*/ 17 w 39"/>
                  <a:gd name="T29" fmla="*/ 41 h 45"/>
                  <a:gd name="T30" fmla="*/ 17 w 39"/>
                  <a:gd name="T31" fmla="*/ 42 h 45"/>
                  <a:gd name="T32" fmla="*/ 18 w 39"/>
                  <a:gd name="T33" fmla="*/ 44 h 45"/>
                  <a:gd name="T34" fmla="*/ 18 w 39"/>
                  <a:gd name="T35" fmla="*/ 45 h 45"/>
                  <a:gd name="T36" fmla="*/ 39 w 39"/>
                  <a:gd name="T37" fmla="*/ 36 h 45"/>
                  <a:gd name="T38" fmla="*/ 39 w 39"/>
                  <a:gd name="T39" fmla="*/ 35 h 45"/>
                  <a:gd name="T40" fmla="*/ 38 w 39"/>
                  <a:gd name="T41" fmla="*/ 33 h 45"/>
                  <a:gd name="T42" fmla="*/ 38 w 39"/>
                  <a:gd name="T43" fmla="*/ 32 h 45"/>
                  <a:gd name="T44" fmla="*/ 37 w 39"/>
                  <a:gd name="T45" fmla="*/ 30 h 45"/>
                  <a:gd name="T46" fmla="*/ 36 w 39"/>
                  <a:gd name="T47" fmla="*/ 27 h 45"/>
                  <a:gd name="T48" fmla="*/ 34 w 39"/>
                  <a:gd name="T49" fmla="*/ 25 h 45"/>
                  <a:gd name="T50" fmla="*/ 33 w 39"/>
                  <a:gd name="T51" fmla="*/ 22 h 45"/>
                  <a:gd name="T52" fmla="*/ 31 w 39"/>
                  <a:gd name="T53" fmla="*/ 19 h 45"/>
                  <a:gd name="T54" fmla="*/ 30 w 39"/>
                  <a:gd name="T55" fmla="*/ 17 h 45"/>
                  <a:gd name="T56" fmla="*/ 29 w 39"/>
                  <a:gd name="T57" fmla="*/ 15 h 45"/>
                  <a:gd name="T58" fmla="*/ 27 w 39"/>
                  <a:gd name="T59" fmla="*/ 12 h 45"/>
                  <a:gd name="T60" fmla="*/ 26 w 39"/>
                  <a:gd name="T61" fmla="*/ 10 h 45"/>
                  <a:gd name="T62" fmla="*/ 24 w 39"/>
                  <a:gd name="T63" fmla="*/ 8 h 45"/>
                  <a:gd name="T64" fmla="*/ 23 w 39"/>
                  <a:gd name="T65" fmla="*/ 5 h 45"/>
                  <a:gd name="T66" fmla="*/ 22 w 39"/>
                  <a:gd name="T67" fmla="*/ 3 h 45"/>
                  <a:gd name="T68" fmla="*/ 21 w 39"/>
                  <a:gd name="T69" fmla="*/ 1 h 45"/>
                  <a:gd name="T70" fmla="*/ 21 w 39"/>
                  <a:gd name="T71" fmla="*/ 0 h 45"/>
                  <a:gd name="T72" fmla="*/ 0 w 39"/>
                  <a:gd name="T73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45">
                    <a:moveTo>
                      <a:pt x="0" y="9"/>
                    </a:moveTo>
                    <a:lnTo>
                      <a:pt x="0" y="10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9" y="26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4" y="35"/>
                    </a:lnTo>
                    <a:lnTo>
                      <a:pt x="15" y="38"/>
                    </a:lnTo>
                    <a:lnTo>
                      <a:pt x="16" y="40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8" y="32"/>
                    </a:lnTo>
                    <a:lnTo>
                      <a:pt x="37" y="30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3" y="22"/>
                    </a:lnTo>
                    <a:lnTo>
                      <a:pt x="31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7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08"/>
              <p:cNvSpPr>
                <a:spLocks/>
              </p:cNvSpPr>
              <p:nvPr/>
            </p:nvSpPr>
            <p:spPr bwMode="auto">
              <a:xfrm>
                <a:off x="4275" y="3381"/>
                <a:ext cx="27" cy="36"/>
              </a:xfrm>
              <a:custGeom>
                <a:avLst/>
                <a:gdLst>
                  <a:gd name="T0" fmla="*/ 5 w 27"/>
                  <a:gd name="T1" fmla="*/ 0 h 36"/>
                  <a:gd name="T2" fmla="*/ 5 w 27"/>
                  <a:gd name="T3" fmla="*/ 0 h 36"/>
                  <a:gd name="T4" fmla="*/ 5 w 27"/>
                  <a:gd name="T5" fmla="*/ 2 h 36"/>
                  <a:gd name="T6" fmla="*/ 4 w 27"/>
                  <a:gd name="T7" fmla="*/ 4 h 36"/>
                  <a:gd name="T8" fmla="*/ 4 w 27"/>
                  <a:gd name="T9" fmla="*/ 6 h 36"/>
                  <a:gd name="T10" fmla="*/ 3 w 27"/>
                  <a:gd name="T11" fmla="*/ 8 h 36"/>
                  <a:gd name="T12" fmla="*/ 3 w 27"/>
                  <a:gd name="T13" fmla="*/ 10 h 36"/>
                  <a:gd name="T14" fmla="*/ 2 w 27"/>
                  <a:gd name="T15" fmla="*/ 12 h 36"/>
                  <a:gd name="T16" fmla="*/ 2 w 27"/>
                  <a:gd name="T17" fmla="*/ 14 h 36"/>
                  <a:gd name="T18" fmla="*/ 1 w 27"/>
                  <a:gd name="T19" fmla="*/ 16 h 36"/>
                  <a:gd name="T20" fmla="*/ 1 w 27"/>
                  <a:gd name="T21" fmla="*/ 18 h 36"/>
                  <a:gd name="T22" fmla="*/ 1 w 27"/>
                  <a:gd name="T23" fmla="*/ 19 h 36"/>
                  <a:gd name="T24" fmla="*/ 1 w 27"/>
                  <a:gd name="T25" fmla="*/ 21 h 36"/>
                  <a:gd name="T26" fmla="*/ 1 w 27"/>
                  <a:gd name="T27" fmla="*/ 23 h 36"/>
                  <a:gd name="T28" fmla="*/ 1 w 27"/>
                  <a:gd name="T29" fmla="*/ 25 h 36"/>
                  <a:gd name="T30" fmla="*/ 0 w 27"/>
                  <a:gd name="T31" fmla="*/ 27 h 36"/>
                  <a:gd name="T32" fmla="*/ 0 w 27"/>
                  <a:gd name="T33" fmla="*/ 29 h 36"/>
                  <a:gd name="T34" fmla="*/ 0 w 27"/>
                  <a:gd name="T35" fmla="*/ 30 h 36"/>
                  <a:gd name="T36" fmla="*/ 0 w 27"/>
                  <a:gd name="T37" fmla="*/ 32 h 36"/>
                  <a:gd name="T38" fmla="*/ 0 w 27"/>
                  <a:gd name="T39" fmla="*/ 34 h 36"/>
                  <a:gd name="T40" fmla="*/ 1 w 27"/>
                  <a:gd name="T41" fmla="*/ 36 h 36"/>
                  <a:gd name="T42" fmla="*/ 23 w 27"/>
                  <a:gd name="T43" fmla="*/ 34 h 36"/>
                  <a:gd name="T44" fmla="*/ 23 w 27"/>
                  <a:gd name="T45" fmla="*/ 33 h 36"/>
                  <a:gd name="T46" fmla="*/ 23 w 27"/>
                  <a:gd name="T47" fmla="*/ 31 h 36"/>
                  <a:gd name="T48" fmla="*/ 23 w 27"/>
                  <a:gd name="T49" fmla="*/ 30 h 36"/>
                  <a:gd name="T50" fmla="*/ 23 w 27"/>
                  <a:gd name="T51" fmla="*/ 29 h 36"/>
                  <a:gd name="T52" fmla="*/ 23 w 27"/>
                  <a:gd name="T53" fmla="*/ 28 h 36"/>
                  <a:gd name="T54" fmla="*/ 23 w 27"/>
                  <a:gd name="T55" fmla="*/ 26 h 36"/>
                  <a:gd name="T56" fmla="*/ 23 w 27"/>
                  <a:gd name="T57" fmla="*/ 25 h 36"/>
                  <a:gd name="T58" fmla="*/ 23 w 27"/>
                  <a:gd name="T59" fmla="*/ 24 h 36"/>
                  <a:gd name="T60" fmla="*/ 23 w 27"/>
                  <a:gd name="T61" fmla="*/ 22 h 36"/>
                  <a:gd name="T62" fmla="*/ 24 w 27"/>
                  <a:gd name="T63" fmla="*/ 21 h 36"/>
                  <a:gd name="T64" fmla="*/ 24 w 27"/>
                  <a:gd name="T65" fmla="*/ 19 h 36"/>
                  <a:gd name="T66" fmla="*/ 24 w 27"/>
                  <a:gd name="T67" fmla="*/ 18 h 36"/>
                  <a:gd name="T68" fmla="*/ 24 w 27"/>
                  <a:gd name="T69" fmla="*/ 16 h 36"/>
                  <a:gd name="T70" fmla="*/ 25 w 27"/>
                  <a:gd name="T71" fmla="*/ 15 h 36"/>
                  <a:gd name="T72" fmla="*/ 25 w 27"/>
                  <a:gd name="T73" fmla="*/ 14 h 36"/>
                  <a:gd name="T74" fmla="*/ 26 w 27"/>
                  <a:gd name="T75" fmla="*/ 12 h 36"/>
                  <a:gd name="T76" fmla="*/ 26 w 27"/>
                  <a:gd name="T77" fmla="*/ 11 h 36"/>
                  <a:gd name="T78" fmla="*/ 26 w 27"/>
                  <a:gd name="T79" fmla="*/ 9 h 36"/>
                  <a:gd name="T80" fmla="*/ 27 w 27"/>
                  <a:gd name="T81" fmla="*/ 7 h 36"/>
                  <a:gd name="T82" fmla="*/ 27 w 27"/>
                  <a:gd name="T83" fmla="*/ 7 h 36"/>
                  <a:gd name="T84" fmla="*/ 5 w 27"/>
                  <a:gd name="T8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36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09"/>
              <p:cNvSpPr>
                <a:spLocks/>
              </p:cNvSpPr>
              <p:nvPr/>
            </p:nvSpPr>
            <p:spPr bwMode="auto">
              <a:xfrm>
                <a:off x="4280" y="3367"/>
                <a:ext cx="27" cy="21"/>
              </a:xfrm>
              <a:custGeom>
                <a:avLst/>
                <a:gdLst>
                  <a:gd name="T0" fmla="*/ 6 w 27"/>
                  <a:gd name="T1" fmla="*/ 0 h 21"/>
                  <a:gd name="T2" fmla="*/ 6 w 27"/>
                  <a:gd name="T3" fmla="*/ 0 h 21"/>
                  <a:gd name="T4" fmla="*/ 5 w 27"/>
                  <a:gd name="T5" fmla="*/ 2 h 21"/>
                  <a:gd name="T6" fmla="*/ 4 w 27"/>
                  <a:gd name="T7" fmla="*/ 4 h 21"/>
                  <a:gd name="T8" fmla="*/ 3 w 27"/>
                  <a:gd name="T9" fmla="*/ 6 h 21"/>
                  <a:gd name="T10" fmla="*/ 3 w 27"/>
                  <a:gd name="T11" fmla="*/ 8 h 21"/>
                  <a:gd name="T12" fmla="*/ 2 w 27"/>
                  <a:gd name="T13" fmla="*/ 10 h 21"/>
                  <a:gd name="T14" fmla="*/ 1 w 27"/>
                  <a:gd name="T15" fmla="*/ 12 h 21"/>
                  <a:gd name="T16" fmla="*/ 0 w 27"/>
                  <a:gd name="T17" fmla="*/ 14 h 21"/>
                  <a:gd name="T18" fmla="*/ 22 w 27"/>
                  <a:gd name="T19" fmla="*/ 21 h 21"/>
                  <a:gd name="T20" fmla="*/ 23 w 27"/>
                  <a:gd name="T21" fmla="*/ 20 h 21"/>
                  <a:gd name="T22" fmla="*/ 23 w 27"/>
                  <a:gd name="T23" fmla="*/ 18 h 21"/>
                  <a:gd name="T24" fmla="*/ 24 w 27"/>
                  <a:gd name="T25" fmla="*/ 16 h 21"/>
                  <a:gd name="T26" fmla="*/ 24 w 27"/>
                  <a:gd name="T27" fmla="*/ 15 h 21"/>
                  <a:gd name="T28" fmla="*/ 25 w 27"/>
                  <a:gd name="T29" fmla="*/ 13 h 21"/>
                  <a:gd name="T30" fmla="*/ 26 w 27"/>
                  <a:gd name="T31" fmla="*/ 11 h 21"/>
                  <a:gd name="T32" fmla="*/ 27 w 27"/>
                  <a:gd name="T33" fmla="*/ 9 h 21"/>
                  <a:gd name="T34" fmla="*/ 27 w 27"/>
                  <a:gd name="T35" fmla="*/ 9 h 21"/>
                  <a:gd name="T36" fmla="*/ 6 w 27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22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10"/>
              <p:cNvSpPr>
                <a:spLocks/>
              </p:cNvSpPr>
              <p:nvPr/>
            </p:nvSpPr>
            <p:spPr bwMode="auto">
              <a:xfrm>
                <a:off x="4295" y="3322"/>
                <a:ext cx="32" cy="34"/>
              </a:xfrm>
              <a:custGeom>
                <a:avLst/>
                <a:gdLst>
                  <a:gd name="T0" fmla="*/ 11 w 32"/>
                  <a:gd name="T1" fmla="*/ 0 h 34"/>
                  <a:gd name="T2" fmla="*/ 11 w 32"/>
                  <a:gd name="T3" fmla="*/ 0 h 34"/>
                  <a:gd name="T4" fmla="*/ 10 w 32"/>
                  <a:gd name="T5" fmla="*/ 1 h 34"/>
                  <a:gd name="T6" fmla="*/ 10 w 32"/>
                  <a:gd name="T7" fmla="*/ 3 h 34"/>
                  <a:gd name="T8" fmla="*/ 9 w 32"/>
                  <a:gd name="T9" fmla="*/ 4 h 34"/>
                  <a:gd name="T10" fmla="*/ 8 w 32"/>
                  <a:gd name="T11" fmla="*/ 6 h 34"/>
                  <a:gd name="T12" fmla="*/ 8 w 32"/>
                  <a:gd name="T13" fmla="*/ 8 h 34"/>
                  <a:gd name="T14" fmla="*/ 7 w 32"/>
                  <a:gd name="T15" fmla="*/ 9 h 34"/>
                  <a:gd name="T16" fmla="*/ 6 w 32"/>
                  <a:gd name="T17" fmla="*/ 11 h 34"/>
                  <a:gd name="T18" fmla="*/ 6 w 32"/>
                  <a:gd name="T19" fmla="*/ 13 h 34"/>
                  <a:gd name="T20" fmla="*/ 4 w 32"/>
                  <a:gd name="T21" fmla="*/ 16 h 34"/>
                  <a:gd name="T22" fmla="*/ 2 w 32"/>
                  <a:gd name="T23" fmla="*/ 20 h 34"/>
                  <a:gd name="T24" fmla="*/ 1 w 32"/>
                  <a:gd name="T25" fmla="*/ 24 h 34"/>
                  <a:gd name="T26" fmla="*/ 0 w 32"/>
                  <a:gd name="T27" fmla="*/ 24 h 34"/>
                  <a:gd name="T28" fmla="*/ 21 w 32"/>
                  <a:gd name="T29" fmla="*/ 34 h 34"/>
                  <a:gd name="T30" fmla="*/ 21 w 32"/>
                  <a:gd name="T31" fmla="*/ 33 h 34"/>
                  <a:gd name="T32" fmla="*/ 23 w 32"/>
                  <a:gd name="T33" fmla="*/ 29 h 34"/>
                  <a:gd name="T34" fmla="*/ 25 w 32"/>
                  <a:gd name="T35" fmla="*/ 25 h 34"/>
                  <a:gd name="T36" fmla="*/ 26 w 32"/>
                  <a:gd name="T37" fmla="*/ 22 h 34"/>
                  <a:gd name="T38" fmla="*/ 27 w 32"/>
                  <a:gd name="T39" fmla="*/ 20 h 34"/>
                  <a:gd name="T40" fmla="*/ 28 w 32"/>
                  <a:gd name="T41" fmla="*/ 18 h 34"/>
                  <a:gd name="T42" fmla="*/ 29 w 32"/>
                  <a:gd name="T43" fmla="*/ 16 h 34"/>
                  <a:gd name="T44" fmla="*/ 30 w 32"/>
                  <a:gd name="T45" fmla="*/ 14 h 34"/>
                  <a:gd name="T46" fmla="*/ 30 w 32"/>
                  <a:gd name="T47" fmla="*/ 12 h 34"/>
                  <a:gd name="T48" fmla="*/ 31 w 32"/>
                  <a:gd name="T49" fmla="*/ 10 h 34"/>
                  <a:gd name="T50" fmla="*/ 32 w 32"/>
                  <a:gd name="T51" fmla="*/ 8 h 34"/>
                  <a:gd name="T52" fmla="*/ 32 w 32"/>
                  <a:gd name="T53" fmla="*/ 7 h 34"/>
                  <a:gd name="T54" fmla="*/ 32 w 32"/>
                  <a:gd name="T55" fmla="*/ 7 h 34"/>
                  <a:gd name="T56" fmla="*/ 11 w 32"/>
                  <a:gd name="T5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4">
                    <a:moveTo>
                      <a:pt x="11" y="0"/>
                    </a:moveTo>
                    <a:lnTo>
                      <a:pt x="11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6" y="22"/>
                    </a:lnTo>
                    <a:lnTo>
                      <a:pt x="27" y="20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11"/>
              <p:cNvSpPr>
                <a:spLocks/>
              </p:cNvSpPr>
              <p:nvPr/>
            </p:nvSpPr>
            <p:spPr bwMode="auto">
              <a:xfrm>
                <a:off x="4306" y="3308"/>
                <a:ext cx="25" cy="21"/>
              </a:xfrm>
              <a:custGeom>
                <a:avLst/>
                <a:gdLst>
                  <a:gd name="T0" fmla="*/ 2 w 25"/>
                  <a:gd name="T1" fmla="*/ 0 h 21"/>
                  <a:gd name="T2" fmla="*/ 2 w 25"/>
                  <a:gd name="T3" fmla="*/ 1 h 21"/>
                  <a:gd name="T4" fmla="*/ 2 w 25"/>
                  <a:gd name="T5" fmla="*/ 2 h 21"/>
                  <a:gd name="T6" fmla="*/ 2 w 25"/>
                  <a:gd name="T7" fmla="*/ 2 h 21"/>
                  <a:gd name="T8" fmla="*/ 2 w 25"/>
                  <a:gd name="T9" fmla="*/ 3 h 21"/>
                  <a:gd name="T10" fmla="*/ 2 w 25"/>
                  <a:gd name="T11" fmla="*/ 4 h 21"/>
                  <a:gd name="T12" fmla="*/ 1 w 25"/>
                  <a:gd name="T13" fmla="*/ 5 h 21"/>
                  <a:gd name="T14" fmla="*/ 1 w 25"/>
                  <a:gd name="T15" fmla="*/ 7 h 21"/>
                  <a:gd name="T16" fmla="*/ 1 w 25"/>
                  <a:gd name="T17" fmla="*/ 8 h 21"/>
                  <a:gd name="T18" fmla="*/ 1 w 25"/>
                  <a:gd name="T19" fmla="*/ 9 h 21"/>
                  <a:gd name="T20" fmla="*/ 1 w 25"/>
                  <a:gd name="T21" fmla="*/ 10 h 21"/>
                  <a:gd name="T22" fmla="*/ 0 w 25"/>
                  <a:gd name="T23" fmla="*/ 11 h 21"/>
                  <a:gd name="T24" fmla="*/ 0 w 25"/>
                  <a:gd name="T25" fmla="*/ 13 h 21"/>
                  <a:gd name="T26" fmla="*/ 0 w 25"/>
                  <a:gd name="T27" fmla="*/ 14 h 21"/>
                  <a:gd name="T28" fmla="*/ 21 w 25"/>
                  <a:gd name="T29" fmla="*/ 21 h 21"/>
                  <a:gd name="T30" fmla="*/ 22 w 25"/>
                  <a:gd name="T31" fmla="*/ 19 h 21"/>
                  <a:gd name="T32" fmla="*/ 22 w 25"/>
                  <a:gd name="T33" fmla="*/ 17 h 21"/>
                  <a:gd name="T34" fmla="*/ 23 w 25"/>
                  <a:gd name="T35" fmla="*/ 15 h 21"/>
                  <a:gd name="T36" fmla="*/ 23 w 25"/>
                  <a:gd name="T37" fmla="*/ 14 h 21"/>
                  <a:gd name="T38" fmla="*/ 23 w 25"/>
                  <a:gd name="T39" fmla="*/ 12 h 21"/>
                  <a:gd name="T40" fmla="*/ 24 w 25"/>
                  <a:gd name="T41" fmla="*/ 10 h 21"/>
                  <a:gd name="T42" fmla="*/ 24 w 25"/>
                  <a:gd name="T43" fmla="*/ 8 h 21"/>
                  <a:gd name="T44" fmla="*/ 24 w 25"/>
                  <a:gd name="T45" fmla="*/ 7 h 21"/>
                  <a:gd name="T46" fmla="*/ 24 w 25"/>
                  <a:gd name="T47" fmla="*/ 5 h 21"/>
                  <a:gd name="T48" fmla="*/ 24 w 25"/>
                  <a:gd name="T49" fmla="*/ 3 h 21"/>
                  <a:gd name="T50" fmla="*/ 25 w 25"/>
                  <a:gd name="T51" fmla="*/ 2 h 21"/>
                  <a:gd name="T52" fmla="*/ 25 w 25"/>
                  <a:gd name="T53" fmla="*/ 0 h 21"/>
                  <a:gd name="T54" fmla="*/ 24 w 25"/>
                  <a:gd name="T55" fmla="*/ 0 h 21"/>
                  <a:gd name="T56" fmla="*/ 2 w 25"/>
                  <a:gd name="T5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" h="21">
                    <a:moveTo>
                      <a:pt x="2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12"/>
              <p:cNvSpPr>
                <a:spLocks/>
              </p:cNvSpPr>
              <p:nvPr/>
            </p:nvSpPr>
            <p:spPr bwMode="auto">
              <a:xfrm>
                <a:off x="4276" y="3266"/>
                <a:ext cx="40" cy="32"/>
              </a:xfrm>
              <a:custGeom>
                <a:avLst/>
                <a:gdLst>
                  <a:gd name="T0" fmla="*/ 0 w 40"/>
                  <a:gd name="T1" fmla="*/ 19 h 32"/>
                  <a:gd name="T2" fmla="*/ 0 w 40"/>
                  <a:gd name="T3" fmla="*/ 19 h 32"/>
                  <a:gd name="T4" fmla="*/ 1 w 40"/>
                  <a:gd name="T5" fmla="*/ 20 h 32"/>
                  <a:gd name="T6" fmla="*/ 2 w 40"/>
                  <a:gd name="T7" fmla="*/ 21 h 32"/>
                  <a:gd name="T8" fmla="*/ 3 w 40"/>
                  <a:gd name="T9" fmla="*/ 21 h 32"/>
                  <a:gd name="T10" fmla="*/ 5 w 40"/>
                  <a:gd name="T11" fmla="*/ 22 h 32"/>
                  <a:gd name="T12" fmla="*/ 7 w 40"/>
                  <a:gd name="T13" fmla="*/ 23 h 32"/>
                  <a:gd name="T14" fmla="*/ 9 w 40"/>
                  <a:gd name="T15" fmla="*/ 24 h 32"/>
                  <a:gd name="T16" fmla="*/ 11 w 40"/>
                  <a:gd name="T17" fmla="*/ 25 h 32"/>
                  <a:gd name="T18" fmla="*/ 13 w 40"/>
                  <a:gd name="T19" fmla="*/ 26 h 32"/>
                  <a:gd name="T20" fmla="*/ 15 w 40"/>
                  <a:gd name="T21" fmla="*/ 26 h 32"/>
                  <a:gd name="T22" fmla="*/ 17 w 40"/>
                  <a:gd name="T23" fmla="*/ 27 h 32"/>
                  <a:gd name="T24" fmla="*/ 19 w 40"/>
                  <a:gd name="T25" fmla="*/ 28 h 32"/>
                  <a:gd name="T26" fmla="*/ 20 w 40"/>
                  <a:gd name="T27" fmla="*/ 29 h 32"/>
                  <a:gd name="T28" fmla="*/ 22 w 40"/>
                  <a:gd name="T29" fmla="*/ 29 h 32"/>
                  <a:gd name="T30" fmla="*/ 23 w 40"/>
                  <a:gd name="T31" fmla="*/ 30 h 32"/>
                  <a:gd name="T32" fmla="*/ 24 w 40"/>
                  <a:gd name="T33" fmla="*/ 30 h 32"/>
                  <a:gd name="T34" fmla="*/ 25 w 40"/>
                  <a:gd name="T35" fmla="*/ 31 h 32"/>
                  <a:gd name="T36" fmla="*/ 25 w 40"/>
                  <a:gd name="T37" fmla="*/ 31 h 32"/>
                  <a:gd name="T38" fmla="*/ 26 w 40"/>
                  <a:gd name="T39" fmla="*/ 32 h 32"/>
                  <a:gd name="T40" fmla="*/ 26 w 40"/>
                  <a:gd name="T41" fmla="*/ 32 h 32"/>
                  <a:gd name="T42" fmla="*/ 26 w 40"/>
                  <a:gd name="T43" fmla="*/ 32 h 32"/>
                  <a:gd name="T44" fmla="*/ 40 w 40"/>
                  <a:gd name="T45" fmla="*/ 14 h 32"/>
                  <a:gd name="T46" fmla="*/ 39 w 40"/>
                  <a:gd name="T47" fmla="*/ 13 h 32"/>
                  <a:gd name="T48" fmla="*/ 38 w 40"/>
                  <a:gd name="T49" fmla="*/ 12 h 32"/>
                  <a:gd name="T50" fmla="*/ 37 w 40"/>
                  <a:gd name="T51" fmla="*/ 12 h 32"/>
                  <a:gd name="T52" fmla="*/ 36 w 40"/>
                  <a:gd name="T53" fmla="*/ 11 h 32"/>
                  <a:gd name="T54" fmla="*/ 35 w 40"/>
                  <a:gd name="T55" fmla="*/ 10 h 32"/>
                  <a:gd name="T56" fmla="*/ 34 w 40"/>
                  <a:gd name="T57" fmla="*/ 10 h 32"/>
                  <a:gd name="T58" fmla="*/ 32 w 40"/>
                  <a:gd name="T59" fmla="*/ 9 h 32"/>
                  <a:gd name="T60" fmla="*/ 29 w 40"/>
                  <a:gd name="T61" fmla="*/ 8 h 32"/>
                  <a:gd name="T62" fmla="*/ 27 w 40"/>
                  <a:gd name="T63" fmla="*/ 7 h 32"/>
                  <a:gd name="T64" fmla="*/ 25 w 40"/>
                  <a:gd name="T65" fmla="*/ 6 h 32"/>
                  <a:gd name="T66" fmla="*/ 23 w 40"/>
                  <a:gd name="T67" fmla="*/ 5 h 32"/>
                  <a:gd name="T68" fmla="*/ 21 w 40"/>
                  <a:gd name="T69" fmla="*/ 4 h 32"/>
                  <a:gd name="T70" fmla="*/ 20 w 40"/>
                  <a:gd name="T71" fmla="*/ 4 h 32"/>
                  <a:gd name="T72" fmla="*/ 18 w 40"/>
                  <a:gd name="T73" fmla="*/ 3 h 32"/>
                  <a:gd name="T74" fmla="*/ 16 w 40"/>
                  <a:gd name="T75" fmla="*/ 2 h 32"/>
                  <a:gd name="T76" fmla="*/ 15 w 40"/>
                  <a:gd name="T77" fmla="*/ 2 h 32"/>
                  <a:gd name="T78" fmla="*/ 14 w 40"/>
                  <a:gd name="T79" fmla="*/ 1 h 32"/>
                  <a:gd name="T80" fmla="*/ 14 w 40"/>
                  <a:gd name="T81" fmla="*/ 1 h 32"/>
                  <a:gd name="T82" fmla="*/ 13 w 40"/>
                  <a:gd name="T83" fmla="*/ 1 h 32"/>
                  <a:gd name="T84" fmla="*/ 13 w 40"/>
                  <a:gd name="T85" fmla="*/ 0 h 32"/>
                  <a:gd name="T86" fmla="*/ 13 w 40"/>
                  <a:gd name="T87" fmla="*/ 0 h 32"/>
                  <a:gd name="T88" fmla="*/ 0 w 40"/>
                  <a:gd name="T8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32">
                    <a:moveTo>
                      <a:pt x="0" y="19"/>
                    </a:moveTo>
                    <a:lnTo>
                      <a:pt x="0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7" y="27"/>
                    </a:lnTo>
                    <a:lnTo>
                      <a:pt x="19" y="28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5" y="6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13"/>
              <p:cNvSpPr>
                <a:spLocks/>
              </p:cNvSpPr>
              <p:nvPr/>
            </p:nvSpPr>
            <p:spPr bwMode="auto">
              <a:xfrm>
                <a:off x="4262" y="3260"/>
                <a:ext cx="27" cy="25"/>
              </a:xfrm>
              <a:custGeom>
                <a:avLst/>
                <a:gdLst>
                  <a:gd name="T0" fmla="*/ 0 w 27"/>
                  <a:gd name="T1" fmla="*/ 6 h 25"/>
                  <a:gd name="T2" fmla="*/ 0 w 27"/>
                  <a:gd name="T3" fmla="*/ 7 h 25"/>
                  <a:gd name="T4" fmla="*/ 1 w 27"/>
                  <a:gd name="T5" fmla="*/ 8 h 25"/>
                  <a:gd name="T6" fmla="*/ 1 w 27"/>
                  <a:gd name="T7" fmla="*/ 9 h 25"/>
                  <a:gd name="T8" fmla="*/ 2 w 27"/>
                  <a:gd name="T9" fmla="*/ 11 h 25"/>
                  <a:gd name="T10" fmla="*/ 2 w 27"/>
                  <a:gd name="T11" fmla="*/ 12 h 25"/>
                  <a:gd name="T12" fmla="*/ 3 w 27"/>
                  <a:gd name="T13" fmla="*/ 13 h 25"/>
                  <a:gd name="T14" fmla="*/ 4 w 27"/>
                  <a:gd name="T15" fmla="*/ 15 h 25"/>
                  <a:gd name="T16" fmla="*/ 4 w 27"/>
                  <a:gd name="T17" fmla="*/ 16 h 25"/>
                  <a:gd name="T18" fmla="*/ 5 w 27"/>
                  <a:gd name="T19" fmla="*/ 17 h 25"/>
                  <a:gd name="T20" fmla="*/ 6 w 27"/>
                  <a:gd name="T21" fmla="*/ 18 h 25"/>
                  <a:gd name="T22" fmla="*/ 7 w 27"/>
                  <a:gd name="T23" fmla="*/ 19 h 25"/>
                  <a:gd name="T24" fmla="*/ 8 w 27"/>
                  <a:gd name="T25" fmla="*/ 20 h 25"/>
                  <a:gd name="T26" fmla="*/ 9 w 27"/>
                  <a:gd name="T27" fmla="*/ 21 h 25"/>
                  <a:gd name="T28" fmla="*/ 10 w 27"/>
                  <a:gd name="T29" fmla="*/ 22 h 25"/>
                  <a:gd name="T30" fmla="*/ 11 w 27"/>
                  <a:gd name="T31" fmla="*/ 23 h 25"/>
                  <a:gd name="T32" fmla="*/ 12 w 27"/>
                  <a:gd name="T33" fmla="*/ 24 h 25"/>
                  <a:gd name="T34" fmla="*/ 13 w 27"/>
                  <a:gd name="T35" fmla="*/ 25 h 25"/>
                  <a:gd name="T36" fmla="*/ 14 w 27"/>
                  <a:gd name="T37" fmla="*/ 25 h 25"/>
                  <a:gd name="T38" fmla="*/ 27 w 27"/>
                  <a:gd name="T39" fmla="*/ 6 h 25"/>
                  <a:gd name="T40" fmla="*/ 26 w 27"/>
                  <a:gd name="T41" fmla="*/ 6 h 25"/>
                  <a:gd name="T42" fmla="*/ 26 w 27"/>
                  <a:gd name="T43" fmla="*/ 6 h 25"/>
                  <a:gd name="T44" fmla="*/ 25 w 27"/>
                  <a:gd name="T45" fmla="*/ 5 h 25"/>
                  <a:gd name="T46" fmla="*/ 25 w 27"/>
                  <a:gd name="T47" fmla="*/ 5 h 25"/>
                  <a:gd name="T48" fmla="*/ 24 w 27"/>
                  <a:gd name="T49" fmla="*/ 5 h 25"/>
                  <a:gd name="T50" fmla="*/ 24 w 27"/>
                  <a:gd name="T51" fmla="*/ 4 h 25"/>
                  <a:gd name="T52" fmla="*/ 24 w 27"/>
                  <a:gd name="T53" fmla="*/ 4 h 25"/>
                  <a:gd name="T54" fmla="*/ 24 w 27"/>
                  <a:gd name="T55" fmla="*/ 4 h 25"/>
                  <a:gd name="T56" fmla="*/ 23 w 27"/>
                  <a:gd name="T57" fmla="*/ 3 h 25"/>
                  <a:gd name="T58" fmla="*/ 23 w 27"/>
                  <a:gd name="T59" fmla="*/ 3 h 25"/>
                  <a:gd name="T60" fmla="*/ 23 w 27"/>
                  <a:gd name="T61" fmla="*/ 3 h 25"/>
                  <a:gd name="T62" fmla="*/ 23 w 27"/>
                  <a:gd name="T63" fmla="*/ 3 h 25"/>
                  <a:gd name="T64" fmla="*/ 23 w 27"/>
                  <a:gd name="T65" fmla="*/ 2 h 25"/>
                  <a:gd name="T66" fmla="*/ 22 w 27"/>
                  <a:gd name="T67" fmla="*/ 2 h 25"/>
                  <a:gd name="T68" fmla="*/ 22 w 27"/>
                  <a:gd name="T69" fmla="*/ 2 h 25"/>
                  <a:gd name="T70" fmla="*/ 22 w 27"/>
                  <a:gd name="T71" fmla="*/ 1 h 25"/>
                  <a:gd name="T72" fmla="*/ 22 w 27"/>
                  <a:gd name="T73" fmla="*/ 1 h 25"/>
                  <a:gd name="T74" fmla="*/ 22 w 27"/>
                  <a:gd name="T75" fmla="*/ 0 h 25"/>
                  <a:gd name="T76" fmla="*/ 0 w 27"/>
                  <a:gd name="T7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25">
                    <a:moveTo>
                      <a:pt x="0" y="6"/>
                    </a:move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14"/>
              <p:cNvSpPr>
                <a:spLocks/>
              </p:cNvSpPr>
              <p:nvPr/>
            </p:nvSpPr>
            <p:spPr bwMode="auto">
              <a:xfrm>
                <a:off x="4266" y="3196"/>
                <a:ext cx="43" cy="50"/>
              </a:xfrm>
              <a:custGeom>
                <a:avLst/>
                <a:gdLst>
                  <a:gd name="T0" fmla="*/ 24 w 43"/>
                  <a:gd name="T1" fmla="*/ 0 h 50"/>
                  <a:gd name="T2" fmla="*/ 22 w 43"/>
                  <a:gd name="T3" fmla="*/ 2 h 50"/>
                  <a:gd name="T4" fmla="*/ 20 w 43"/>
                  <a:gd name="T5" fmla="*/ 6 h 50"/>
                  <a:gd name="T6" fmla="*/ 18 w 43"/>
                  <a:gd name="T7" fmla="*/ 9 h 50"/>
                  <a:gd name="T8" fmla="*/ 16 w 43"/>
                  <a:gd name="T9" fmla="*/ 12 h 50"/>
                  <a:gd name="T10" fmla="*/ 14 w 43"/>
                  <a:gd name="T11" fmla="*/ 16 h 50"/>
                  <a:gd name="T12" fmla="*/ 12 w 43"/>
                  <a:gd name="T13" fmla="*/ 19 h 50"/>
                  <a:gd name="T14" fmla="*/ 10 w 43"/>
                  <a:gd name="T15" fmla="*/ 23 h 50"/>
                  <a:gd name="T16" fmla="*/ 8 w 43"/>
                  <a:gd name="T17" fmla="*/ 26 h 50"/>
                  <a:gd name="T18" fmla="*/ 6 w 43"/>
                  <a:gd name="T19" fmla="*/ 30 h 50"/>
                  <a:gd name="T20" fmla="*/ 4 w 43"/>
                  <a:gd name="T21" fmla="*/ 33 h 50"/>
                  <a:gd name="T22" fmla="*/ 3 w 43"/>
                  <a:gd name="T23" fmla="*/ 35 h 50"/>
                  <a:gd name="T24" fmla="*/ 2 w 43"/>
                  <a:gd name="T25" fmla="*/ 37 h 50"/>
                  <a:gd name="T26" fmla="*/ 2 w 43"/>
                  <a:gd name="T27" fmla="*/ 38 h 50"/>
                  <a:gd name="T28" fmla="*/ 1 w 43"/>
                  <a:gd name="T29" fmla="*/ 40 h 50"/>
                  <a:gd name="T30" fmla="*/ 0 w 43"/>
                  <a:gd name="T31" fmla="*/ 41 h 50"/>
                  <a:gd name="T32" fmla="*/ 21 w 43"/>
                  <a:gd name="T33" fmla="*/ 50 h 50"/>
                  <a:gd name="T34" fmla="*/ 21 w 43"/>
                  <a:gd name="T35" fmla="*/ 49 h 50"/>
                  <a:gd name="T36" fmla="*/ 22 w 43"/>
                  <a:gd name="T37" fmla="*/ 48 h 50"/>
                  <a:gd name="T38" fmla="*/ 23 w 43"/>
                  <a:gd name="T39" fmla="*/ 47 h 50"/>
                  <a:gd name="T40" fmla="*/ 23 w 43"/>
                  <a:gd name="T41" fmla="*/ 45 h 50"/>
                  <a:gd name="T42" fmla="*/ 24 w 43"/>
                  <a:gd name="T43" fmla="*/ 44 h 50"/>
                  <a:gd name="T44" fmla="*/ 26 w 43"/>
                  <a:gd name="T45" fmla="*/ 41 h 50"/>
                  <a:gd name="T46" fmla="*/ 27 w 43"/>
                  <a:gd name="T47" fmla="*/ 38 h 50"/>
                  <a:gd name="T48" fmla="*/ 30 w 43"/>
                  <a:gd name="T49" fmla="*/ 34 h 50"/>
                  <a:gd name="T50" fmla="*/ 31 w 43"/>
                  <a:gd name="T51" fmla="*/ 31 h 50"/>
                  <a:gd name="T52" fmla="*/ 34 w 43"/>
                  <a:gd name="T53" fmla="*/ 28 h 50"/>
                  <a:gd name="T54" fmla="*/ 36 w 43"/>
                  <a:gd name="T55" fmla="*/ 24 h 50"/>
                  <a:gd name="T56" fmla="*/ 38 w 43"/>
                  <a:gd name="T57" fmla="*/ 21 h 50"/>
                  <a:gd name="T58" fmla="*/ 40 w 43"/>
                  <a:gd name="T59" fmla="*/ 17 h 50"/>
                  <a:gd name="T60" fmla="*/ 42 w 43"/>
                  <a:gd name="T61" fmla="*/ 14 h 50"/>
                  <a:gd name="T62" fmla="*/ 43 w 43"/>
                  <a:gd name="T63" fmla="*/ 12 h 50"/>
                  <a:gd name="T64" fmla="*/ 24 w 43"/>
                  <a:gd name="T6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0">
                    <a:moveTo>
                      <a:pt x="24" y="0"/>
                    </a:moveTo>
                    <a:lnTo>
                      <a:pt x="22" y="2"/>
                    </a:lnTo>
                    <a:lnTo>
                      <a:pt x="20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2" y="19"/>
                    </a:lnTo>
                    <a:lnTo>
                      <a:pt x="10" y="23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4" y="33"/>
                    </a:lnTo>
                    <a:lnTo>
                      <a:pt x="3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1" y="40"/>
                    </a:lnTo>
                    <a:lnTo>
                      <a:pt x="0" y="4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4" y="44"/>
                    </a:lnTo>
                    <a:lnTo>
                      <a:pt x="26" y="41"/>
                    </a:lnTo>
                    <a:lnTo>
                      <a:pt x="27" y="38"/>
                    </a:lnTo>
                    <a:lnTo>
                      <a:pt x="30" y="34"/>
                    </a:lnTo>
                    <a:lnTo>
                      <a:pt x="31" y="31"/>
                    </a:lnTo>
                    <a:lnTo>
                      <a:pt x="34" y="28"/>
                    </a:lnTo>
                    <a:lnTo>
                      <a:pt x="36" y="24"/>
                    </a:lnTo>
                    <a:lnTo>
                      <a:pt x="38" y="21"/>
                    </a:lnTo>
                    <a:lnTo>
                      <a:pt x="40" y="17"/>
                    </a:lnTo>
                    <a:lnTo>
                      <a:pt x="42" y="14"/>
                    </a:lnTo>
                    <a:lnTo>
                      <a:pt x="43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15"/>
              <p:cNvSpPr>
                <a:spLocks/>
              </p:cNvSpPr>
              <p:nvPr/>
            </p:nvSpPr>
            <p:spPr bwMode="auto">
              <a:xfrm>
                <a:off x="4299" y="3147"/>
                <a:ext cx="27" cy="39"/>
              </a:xfrm>
              <a:custGeom>
                <a:avLst/>
                <a:gdLst>
                  <a:gd name="T0" fmla="*/ 4 w 27"/>
                  <a:gd name="T1" fmla="*/ 4 h 39"/>
                  <a:gd name="T2" fmla="*/ 4 w 27"/>
                  <a:gd name="T3" fmla="*/ 5 h 39"/>
                  <a:gd name="T4" fmla="*/ 4 w 27"/>
                  <a:gd name="T5" fmla="*/ 6 h 39"/>
                  <a:gd name="T6" fmla="*/ 4 w 27"/>
                  <a:gd name="T7" fmla="*/ 6 h 39"/>
                  <a:gd name="T8" fmla="*/ 5 w 27"/>
                  <a:gd name="T9" fmla="*/ 7 h 39"/>
                  <a:gd name="T10" fmla="*/ 5 w 27"/>
                  <a:gd name="T11" fmla="*/ 8 h 39"/>
                  <a:gd name="T12" fmla="*/ 5 w 27"/>
                  <a:gd name="T13" fmla="*/ 9 h 39"/>
                  <a:gd name="T14" fmla="*/ 5 w 27"/>
                  <a:gd name="T15" fmla="*/ 10 h 39"/>
                  <a:gd name="T16" fmla="*/ 5 w 27"/>
                  <a:gd name="T17" fmla="*/ 11 h 39"/>
                  <a:gd name="T18" fmla="*/ 5 w 27"/>
                  <a:gd name="T19" fmla="*/ 12 h 39"/>
                  <a:gd name="T20" fmla="*/ 5 w 27"/>
                  <a:gd name="T21" fmla="*/ 13 h 39"/>
                  <a:gd name="T22" fmla="*/ 5 w 27"/>
                  <a:gd name="T23" fmla="*/ 14 h 39"/>
                  <a:gd name="T24" fmla="*/ 4 w 27"/>
                  <a:gd name="T25" fmla="*/ 15 h 39"/>
                  <a:gd name="T26" fmla="*/ 4 w 27"/>
                  <a:gd name="T27" fmla="*/ 16 h 39"/>
                  <a:gd name="T28" fmla="*/ 4 w 27"/>
                  <a:gd name="T29" fmla="*/ 17 h 39"/>
                  <a:gd name="T30" fmla="*/ 4 w 27"/>
                  <a:gd name="T31" fmla="*/ 18 h 39"/>
                  <a:gd name="T32" fmla="*/ 4 w 27"/>
                  <a:gd name="T33" fmla="*/ 19 h 39"/>
                  <a:gd name="T34" fmla="*/ 4 w 27"/>
                  <a:gd name="T35" fmla="*/ 21 h 39"/>
                  <a:gd name="T36" fmla="*/ 3 w 27"/>
                  <a:gd name="T37" fmla="*/ 22 h 39"/>
                  <a:gd name="T38" fmla="*/ 3 w 27"/>
                  <a:gd name="T39" fmla="*/ 23 h 39"/>
                  <a:gd name="T40" fmla="*/ 3 w 27"/>
                  <a:gd name="T41" fmla="*/ 24 h 39"/>
                  <a:gd name="T42" fmla="*/ 2 w 27"/>
                  <a:gd name="T43" fmla="*/ 25 h 39"/>
                  <a:gd name="T44" fmla="*/ 2 w 27"/>
                  <a:gd name="T45" fmla="*/ 26 h 39"/>
                  <a:gd name="T46" fmla="*/ 1 w 27"/>
                  <a:gd name="T47" fmla="*/ 28 h 39"/>
                  <a:gd name="T48" fmla="*/ 1 w 27"/>
                  <a:gd name="T49" fmla="*/ 29 h 39"/>
                  <a:gd name="T50" fmla="*/ 0 w 27"/>
                  <a:gd name="T51" fmla="*/ 30 h 39"/>
                  <a:gd name="T52" fmla="*/ 0 w 27"/>
                  <a:gd name="T53" fmla="*/ 30 h 39"/>
                  <a:gd name="T54" fmla="*/ 21 w 27"/>
                  <a:gd name="T55" fmla="*/ 39 h 39"/>
                  <a:gd name="T56" fmla="*/ 21 w 27"/>
                  <a:gd name="T57" fmla="*/ 39 h 39"/>
                  <a:gd name="T58" fmla="*/ 22 w 27"/>
                  <a:gd name="T59" fmla="*/ 37 h 39"/>
                  <a:gd name="T60" fmla="*/ 23 w 27"/>
                  <a:gd name="T61" fmla="*/ 36 h 39"/>
                  <a:gd name="T62" fmla="*/ 23 w 27"/>
                  <a:gd name="T63" fmla="*/ 34 h 39"/>
                  <a:gd name="T64" fmla="*/ 24 w 27"/>
                  <a:gd name="T65" fmla="*/ 32 h 39"/>
                  <a:gd name="T66" fmla="*/ 24 w 27"/>
                  <a:gd name="T67" fmla="*/ 31 h 39"/>
                  <a:gd name="T68" fmla="*/ 25 w 27"/>
                  <a:gd name="T69" fmla="*/ 29 h 39"/>
                  <a:gd name="T70" fmla="*/ 25 w 27"/>
                  <a:gd name="T71" fmla="*/ 28 h 39"/>
                  <a:gd name="T72" fmla="*/ 26 w 27"/>
                  <a:gd name="T73" fmla="*/ 26 h 39"/>
                  <a:gd name="T74" fmla="*/ 26 w 27"/>
                  <a:gd name="T75" fmla="*/ 24 h 39"/>
                  <a:gd name="T76" fmla="*/ 26 w 27"/>
                  <a:gd name="T77" fmla="*/ 23 h 39"/>
                  <a:gd name="T78" fmla="*/ 27 w 27"/>
                  <a:gd name="T79" fmla="*/ 21 h 39"/>
                  <a:gd name="T80" fmla="*/ 27 w 27"/>
                  <a:gd name="T81" fmla="*/ 19 h 39"/>
                  <a:gd name="T82" fmla="*/ 27 w 27"/>
                  <a:gd name="T83" fmla="*/ 18 h 39"/>
                  <a:gd name="T84" fmla="*/ 27 w 27"/>
                  <a:gd name="T85" fmla="*/ 16 h 39"/>
                  <a:gd name="T86" fmla="*/ 27 w 27"/>
                  <a:gd name="T87" fmla="*/ 15 h 39"/>
                  <a:gd name="T88" fmla="*/ 27 w 27"/>
                  <a:gd name="T89" fmla="*/ 13 h 39"/>
                  <a:gd name="T90" fmla="*/ 27 w 27"/>
                  <a:gd name="T91" fmla="*/ 11 h 39"/>
                  <a:gd name="T92" fmla="*/ 27 w 27"/>
                  <a:gd name="T93" fmla="*/ 10 h 39"/>
                  <a:gd name="T94" fmla="*/ 27 w 27"/>
                  <a:gd name="T95" fmla="*/ 8 h 39"/>
                  <a:gd name="T96" fmla="*/ 27 w 27"/>
                  <a:gd name="T97" fmla="*/ 7 h 39"/>
                  <a:gd name="T98" fmla="*/ 27 w 27"/>
                  <a:gd name="T99" fmla="*/ 5 h 39"/>
                  <a:gd name="T100" fmla="*/ 27 w 27"/>
                  <a:gd name="T101" fmla="*/ 3 h 39"/>
                  <a:gd name="T102" fmla="*/ 27 w 27"/>
                  <a:gd name="T103" fmla="*/ 2 h 39"/>
                  <a:gd name="T104" fmla="*/ 27 w 27"/>
                  <a:gd name="T105" fmla="*/ 0 h 39"/>
                  <a:gd name="T106" fmla="*/ 27 w 27"/>
                  <a:gd name="T107" fmla="*/ 0 h 39"/>
                  <a:gd name="T108" fmla="*/ 4 w 27"/>
                  <a:gd name="T10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" h="39">
                    <a:moveTo>
                      <a:pt x="4" y="4"/>
                    </a:move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16"/>
              <p:cNvSpPr>
                <a:spLocks/>
              </p:cNvSpPr>
              <p:nvPr/>
            </p:nvSpPr>
            <p:spPr bwMode="auto">
              <a:xfrm>
                <a:off x="4300" y="3134"/>
                <a:ext cx="26" cy="17"/>
              </a:xfrm>
              <a:custGeom>
                <a:avLst/>
                <a:gdLst>
                  <a:gd name="T0" fmla="*/ 0 w 26"/>
                  <a:gd name="T1" fmla="*/ 7 h 17"/>
                  <a:gd name="T2" fmla="*/ 1 w 26"/>
                  <a:gd name="T3" fmla="*/ 9 h 17"/>
                  <a:gd name="T4" fmla="*/ 2 w 26"/>
                  <a:gd name="T5" fmla="*/ 12 h 17"/>
                  <a:gd name="T6" fmla="*/ 2 w 26"/>
                  <a:gd name="T7" fmla="*/ 14 h 17"/>
                  <a:gd name="T8" fmla="*/ 3 w 26"/>
                  <a:gd name="T9" fmla="*/ 15 h 17"/>
                  <a:gd name="T10" fmla="*/ 3 w 26"/>
                  <a:gd name="T11" fmla="*/ 16 h 17"/>
                  <a:gd name="T12" fmla="*/ 3 w 26"/>
                  <a:gd name="T13" fmla="*/ 17 h 17"/>
                  <a:gd name="T14" fmla="*/ 3 w 26"/>
                  <a:gd name="T15" fmla="*/ 17 h 17"/>
                  <a:gd name="T16" fmla="*/ 26 w 26"/>
                  <a:gd name="T17" fmla="*/ 13 h 17"/>
                  <a:gd name="T18" fmla="*/ 25 w 26"/>
                  <a:gd name="T19" fmla="*/ 12 h 17"/>
                  <a:gd name="T20" fmla="*/ 25 w 26"/>
                  <a:gd name="T21" fmla="*/ 10 h 17"/>
                  <a:gd name="T22" fmla="*/ 24 w 26"/>
                  <a:gd name="T23" fmla="*/ 9 h 17"/>
                  <a:gd name="T24" fmla="*/ 24 w 26"/>
                  <a:gd name="T25" fmla="*/ 7 h 17"/>
                  <a:gd name="T26" fmla="*/ 23 w 26"/>
                  <a:gd name="T27" fmla="*/ 4 h 17"/>
                  <a:gd name="T28" fmla="*/ 22 w 26"/>
                  <a:gd name="T29" fmla="*/ 2 h 17"/>
                  <a:gd name="T30" fmla="*/ 22 w 26"/>
                  <a:gd name="T31" fmla="*/ 0 h 17"/>
                  <a:gd name="T32" fmla="*/ 0 w 26"/>
                  <a:gd name="T3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7">
                    <a:moveTo>
                      <a:pt x="0" y="7"/>
                    </a:moveTo>
                    <a:lnTo>
                      <a:pt x="1" y="9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17"/>
              <p:cNvSpPr>
                <a:spLocks/>
              </p:cNvSpPr>
              <p:nvPr/>
            </p:nvSpPr>
            <p:spPr bwMode="auto">
              <a:xfrm>
                <a:off x="4299" y="3108"/>
                <a:ext cx="19" cy="14"/>
              </a:xfrm>
              <a:custGeom>
                <a:avLst/>
                <a:gdLst>
                  <a:gd name="T0" fmla="*/ 1 w 19"/>
                  <a:gd name="T1" fmla="*/ 0 h 14"/>
                  <a:gd name="T2" fmla="*/ 1 w 19"/>
                  <a:gd name="T3" fmla="*/ 0 h 14"/>
                  <a:gd name="T4" fmla="*/ 1 w 19"/>
                  <a:gd name="T5" fmla="*/ 1 h 14"/>
                  <a:gd name="T6" fmla="*/ 0 w 19"/>
                  <a:gd name="T7" fmla="*/ 2 h 14"/>
                  <a:gd name="T8" fmla="*/ 0 w 19"/>
                  <a:gd name="T9" fmla="*/ 2 h 14"/>
                  <a:gd name="T10" fmla="*/ 19 w 19"/>
                  <a:gd name="T11" fmla="*/ 14 h 14"/>
                  <a:gd name="T12" fmla="*/ 19 w 19"/>
                  <a:gd name="T13" fmla="*/ 14 h 14"/>
                  <a:gd name="T14" fmla="*/ 19 w 19"/>
                  <a:gd name="T15" fmla="*/ 14 h 14"/>
                  <a:gd name="T16" fmla="*/ 19 w 19"/>
                  <a:gd name="T17" fmla="*/ 14 h 14"/>
                  <a:gd name="T18" fmla="*/ 19 w 19"/>
                  <a:gd name="T19" fmla="*/ 14 h 14"/>
                  <a:gd name="T20" fmla="*/ 1 w 19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4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318"/>
              <p:cNvSpPr>
                <a:spLocks/>
              </p:cNvSpPr>
              <p:nvPr/>
            </p:nvSpPr>
            <p:spPr bwMode="auto">
              <a:xfrm>
                <a:off x="4300" y="3084"/>
                <a:ext cx="55" cy="38"/>
              </a:xfrm>
              <a:custGeom>
                <a:avLst/>
                <a:gdLst>
                  <a:gd name="T0" fmla="*/ 37 w 55"/>
                  <a:gd name="T1" fmla="*/ 1 h 38"/>
                  <a:gd name="T2" fmla="*/ 37 w 55"/>
                  <a:gd name="T3" fmla="*/ 1 h 38"/>
                  <a:gd name="T4" fmla="*/ 36 w 55"/>
                  <a:gd name="T5" fmla="*/ 2 h 38"/>
                  <a:gd name="T6" fmla="*/ 35 w 55"/>
                  <a:gd name="T7" fmla="*/ 3 h 38"/>
                  <a:gd name="T8" fmla="*/ 33 w 55"/>
                  <a:gd name="T9" fmla="*/ 4 h 38"/>
                  <a:gd name="T10" fmla="*/ 32 w 55"/>
                  <a:gd name="T11" fmla="*/ 5 h 38"/>
                  <a:gd name="T12" fmla="*/ 29 w 55"/>
                  <a:gd name="T13" fmla="*/ 7 h 38"/>
                  <a:gd name="T14" fmla="*/ 27 w 55"/>
                  <a:gd name="T15" fmla="*/ 8 h 38"/>
                  <a:gd name="T16" fmla="*/ 25 w 55"/>
                  <a:gd name="T17" fmla="*/ 9 h 38"/>
                  <a:gd name="T18" fmla="*/ 22 w 55"/>
                  <a:gd name="T19" fmla="*/ 10 h 38"/>
                  <a:gd name="T20" fmla="*/ 17 w 55"/>
                  <a:gd name="T21" fmla="*/ 13 h 38"/>
                  <a:gd name="T22" fmla="*/ 14 w 55"/>
                  <a:gd name="T23" fmla="*/ 14 h 38"/>
                  <a:gd name="T24" fmla="*/ 11 w 55"/>
                  <a:gd name="T25" fmla="*/ 16 h 38"/>
                  <a:gd name="T26" fmla="*/ 8 w 55"/>
                  <a:gd name="T27" fmla="*/ 17 h 38"/>
                  <a:gd name="T28" fmla="*/ 6 w 55"/>
                  <a:gd name="T29" fmla="*/ 19 h 38"/>
                  <a:gd name="T30" fmla="*/ 3 w 55"/>
                  <a:gd name="T31" fmla="*/ 21 h 38"/>
                  <a:gd name="T32" fmla="*/ 1 w 55"/>
                  <a:gd name="T33" fmla="*/ 23 h 38"/>
                  <a:gd name="T34" fmla="*/ 0 w 55"/>
                  <a:gd name="T35" fmla="*/ 24 h 38"/>
                  <a:gd name="T36" fmla="*/ 18 w 55"/>
                  <a:gd name="T37" fmla="*/ 38 h 38"/>
                  <a:gd name="T38" fmla="*/ 18 w 55"/>
                  <a:gd name="T39" fmla="*/ 38 h 38"/>
                  <a:gd name="T40" fmla="*/ 18 w 55"/>
                  <a:gd name="T41" fmla="*/ 38 h 38"/>
                  <a:gd name="T42" fmla="*/ 19 w 55"/>
                  <a:gd name="T43" fmla="*/ 37 h 38"/>
                  <a:gd name="T44" fmla="*/ 21 w 55"/>
                  <a:gd name="T45" fmla="*/ 36 h 38"/>
                  <a:gd name="T46" fmla="*/ 23 w 55"/>
                  <a:gd name="T47" fmla="*/ 35 h 38"/>
                  <a:gd name="T48" fmla="*/ 25 w 55"/>
                  <a:gd name="T49" fmla="*/ 34 h 38"/>
                  <a:gd name="T50" fmla="*/ 29 w 55"/>
                  <a:gd name="T51" fmla="*/ 32 h 38"/>
                  <a:gd name="T52" fmla="*/ 33 w 55"/>
                  <a:gd name="T53" fmla="*/ 30 h 38"/>
                  <a:gd name="T54" fmla="*/ 36 w 55"/>
                  <a:gd name="T55" fmla="*/ 29 h 38"/>
                  <a:gd name="T56" fmla="*/ 39 w 55"/>
                  <a:gd name="T57" fmla="*/ 27 h 38"/>
                  <a:gd name="T58" fmla="*/ 43 w 55"/>
                  <a:gd name="T59" fmla="*/ 25 h 38"/>
                  <a:gd name="T60" fmla="*/ 46 w 55"/>
                  <a:gd name="T61" fmla="*/ 23 h 38"/>
                  <a:gd name="T62" fmla="*/ 49 w 55"/>
                  <a:gd name="T63" fmla="*/ 21 h 38"/>
                  <a:gd name="T64" fmla="*/ 51 w 55"/>
                  <a:gd name="T65" fmla="*/ 19 h 38"/>
                  <a:gd name="T66" fmla="*/ 53 w 55"/>
                  <a:gd name="T67" fmla="*/ 17 h 38"/>
                  <a:gd name="T68" fmla="*/ 54 w 55"/>
                  <a:gd name="T69" fmla="*/ 16 h 38"/>
                  <a:gd name="T70" fmla="*/ 55 w 55"/>
                  <a:gd name="T71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38">
                    <a:moveTo>
                      <a:pt x="38" y="0"/>
                    </a:moveTo>
                    <a:lnTo>
                      <a:pt x="37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9" y="12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7"/>
                    </a:lnTo>
                    <a:lnTo>
                      <a:pt x="41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1" y="19"/>
                    </a:lnTo>
                    <a:lnTo>
                      <a:pt x="52" y="18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4" y="16"/>
                    </a:lnTo>
                    <a:lnTo>
                      <a:pt x="55" y="15"/>
                    </a:lnTo>
                    <a:lnTo>
                      <a:pt x="55" y="1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319"/>
              <p:cNvSpPr>
                <a:spLocks/>
              </p:cNvSpPr>
              <p:nvPr/>
            </p:nvSpPr>
            <p:spPr bwMode="auto">
              <a:xfrm>
                <a:off x="4343" y="3033"/>
                <a:ext cx="24" cy="39"/>
              </a:xfrm>
              <a:custGeom>
                <a:avLst/>
                <a:gdLst>
                  <a:gd name="T0" fmla="*/ 1 w 24"/>
                  <a:gd name="T1" fmla="*/ 0 h 39"/>
                  <a:gd name="T2" fmla="*/ 1 w 24"/>
                  <a:gd name="T3" fmla="*/ 0 h 39"/>
                  <a:gd name="T4" fmla="*/ 1 w 24"/>
                  <a:gd name="T5" fmla="*/ 4 h 39"/>
                  <a:gd name="T6" fmla="*/ 1 w 24"/>
                  <a:gd name="T7" fmla="*/ 8 h 39"/>
                  <a:gd name="T8" fmla="*/ 0 w 24"/>
                  <a:gd name="T9" fmla="*/ 12 h 39"/>
                  <a:gd name="T10" fmla="*/ 0 w 24"/>
                  <a:gd name="T11" fmla="*/ 16 h 39"/>
                  <a:gd name="T12" fmla="*/ 0 w 24"/>
                  <a:gd name="T13" fmla="*/ 20 h 39"/>
                  <a:gd name="T14" fmla="*/ 0 w 24"/>
                  <a:gd name="T15" fmla="*/ 24 h 39"/>
                  <a:gd name="T16" fmla="*/ 0 w 24"/>
                  <a:gd name="T17" fmla="*/ 26 h 39"/>
                  <a:gd name="T18" fmla="*/ 0 w 24"/>
                  <a:gd name="T19" fmla="*/ 28 h 39"/>
                  <a:gd name="T20" fmla="*/ 0 w 24"/>
                  <a:gd name="T21" fmla="*/ 30 h 39"/>
                  <a:gd name="T22" fmla="*/ 0 w 24"/>
                  <a:gd name="T23" fmla="*/ 31 h 39"/>
                  <a:gd name="T24" fmla="*/ 0 w 24"/>
                  <a:gd name="T25" fmla="*/ 33 h 39"/>
                  <a:gd name="T26" fmla="*/ 0 w 24"/>
                  <a:gd name="T27" fmla="*/ 35 h 39"/>
                  <a:gd name="T28" fmla="*/ 0 w 24"/>
                  <a:gd name="T29" fmla="*/ 36 h 39"/>
                  <a:gd name="T30" fmla="*/ 22 w 24"/>
                  <a:gd name="T31" fmla="*/ 39 h 39"/>
                  <a:gd name="T32" fmla="*/ 22 w 24"/>
                  <a:gd name="T33" fmla="*/ 37 h 39"/>
                  <a:gd name="T34" fmla="*/ 22 w 24"/>
                  <a:gd name="T35" fmla="*/ 35 h 39"/>
                  <a:gd name="T36" fmla="*/ 23 w 24"/>
                  <a:gd name="T37" fmla="*/ 33 h 39"/>
                  <a:gd name="T38" fmla="*/ 23 w 24"/>
                  <a:gd name="T39" fmla="*/ 31 h 39"/>
                  <a:gd name="T40" fmla="*/ 23 w 24"/>
                  <a:gd name="T41" fmla="*/ 29 h 39"/>
                  <a:gd name="T42" fmla="*/ 23 w 24"/>
                  <a:gd name="T43" fmla="*/ 27 h 39"/>
                  <a:gd name="T44" fmla="*/ 23 w 24"/>
                  <a:gd name="T45" fmla="*/ 25 h 39"/>
                  <a:gd name="T46" fmla="*/ 23 w 24"/>
                  <a:gd name="T47" fmla="*/ 21 h 39"/>
                  <a:gd name="T48" fmla="*/ 23 w 24"/>
                  <a:gd name="T49" fmla="*/ 17 h 39"/>
                  <a:gd name="T50" fmla="*/ 23 w 24"/>
                  <a:gd name="T51" fmla="*/ 13 h 39"/>
                  <a:gd name="T52" fmla="*/ 23 w 24"/>
                  <a:gd name="T53" fmla="*/ 9 h 39"/>
                  <a:gd name="T54" fmla="*/ 24 w 24"/>
                  <a:gd name="T55" fmla="*/ 5 h 39"/>
                  <a:gd name="T56" fmla="*/ 24 w 24"/>
                  <a:gd name="T57" fmla="*/ 1 h 39"/>
                  <a:gd name="T58" fmla="*/ 24 w 24"/>
                  <a:gd name="T59" fmla="*/ 1 h 39"/>
                  <a:gd name="T60" fmla="*/ 1 w 24"/>
                  <a:gd name="T6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39">
                    <a:moveTo>
                      <a:pt x="1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4" y="5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20"/>
              <p:cNvSpPr>
                <a:spLocks/>
              </p:cNvSpPr>
              <p:nvPr/>
            </p:nvSpPr>
            <p:spPr bwMode="auto">
              <a:xfrm>
                <a:off x="4344" y="3023"/>
                <a:ext cx="24" cy="11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2 h 11"/>
                  <a:gd name="T4" fmla="*/ 1 w 24"/>
                  <a:gd name="T5" fmla="*/ 4 h 11"/>
                  <a:gd name="T6" fmla="*/ 0 w 24"/>
                  <a:gd name="T7" fmla="*/ 6 h 11"/>
                  <a:gd name="T8" fmla="*/ 0 w 24"/>
                  <a:gd name="T9" fmla="*/ 8 h 11"/>
                  <a:gd name="T10" fmla="*/ 0 w 24"/>
                  <a:gd name="T11" fmla="*/ 10 h 11"/>
                  <a:gd name="T12" fmla="*/ 23 w 24"/>
                  <a:gd name="T13" fmla="*/ 11 h 11"/>
                  <a:gd name="T14" fmla="*/ 23 w 24"/>
                  <a:gd name="T15" fmla="*/ 10 h 11"/>
                  <a:gd name="T16" fmla="*/ 23 w 24"/>
                  <a:gd name="T17" fmla="*/ 8 h 11"/>
                  <a:gd name="T18" fmla="*/ 23 w 24"/>
                  <a:gd name="T19" fmla="*/ 6 h 11"/>
                  <a:gd name="T20" fmla="*/ 23 w 24"/>
                  <a:gd name="T21" fmla="*/ 4 h 11"/>
                  <a:gd name="T22" fmla="*/ 24 w 24"/>
                  <a:gd name="T23" fmla="*/ 3 h 11"/>
                  <a:gd name="T24" fmla="*/ 1 w 24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1">
                    <a:moveTo>
                      <a:pt x="1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321"/>
              <p:cNvSpPr>
                <a:spLocks/>
              </p:cNvSpPr>
              <p:nvPr/>
            </p:nvSpPr>
            <p:spPr bwMode="auto">
              <a:xfrm>
                <a:off x="4348" y="2980"/>
                <a:ext cx="25" cy="24"/>
              </a:xfrm>
              <a:custGeom>
                <a:avLst/>
                <a:gdLst>
                  <a:gd name="T0" fmla="*/ 2 w 25"/>
                  <a:gd name="T1" fmla="*/ 1 h 24"/>
                  <a:gd name="T2" fmla="*/ 2 w 25"/>
                  <a:gd name="T3" fmla="*/ 1 h 24"/>
                  <a:gd name="T4" fmla="*/ 2 w 25"/>
                  <a:gd name="T5" fmla="*/ 2 h 24"/>
                  <a:gd name="T6" fmla="*/ 2 w 25"/>
                  <a:gd name="T7" fmla="*/ 3 h 24"/>
                  <a:gd name="T8" fmla="*/ 2 w 25"/>
                  <a:gd name="T9" fmla="*/ 4 h 24"/>
                  <a:gd name="T10" fmla="*/ 2 w 25"/>
                  <a:gd name="T11" fmla="*/ 5 h 24"/>
                  <a:gd name="T12" fmla="*/ 2 w 25"/>
                  <a:gd name="T13" fmla="*/ 6 h 24"/>
                  <a:gd name="T14" fmla="*/ 2 w 25"/>
                  <a:gd name="T15" fmla="*/ 8 h 24"/>
                  <a:gd name="T16" fmla="*/ 2 w 25"/>
                  <a:gd name="T17" fmla="*/ 9 h 24"/>
                  <a:gd name="T18" fmla="*/ 2 w 25"/>
                  <a:gd name="T19" fmla="*/ 10 h 24"/>
                  <a:gd name="T20" fmla="*/ 1 w 25"/>
                  <a:gd name="T21" fmla="*/ 13 h 24"/>
                  <a:gd name="T22" fmla="*/ 1 w 25"/>
                  <a:gd name="T23" fmla="*/ 16 h 24"/>
                  <a:gd name="T24" fmla="*/ 0 w 25"/>
                  <a:gd name="T25" fmla="*/ 19 h 24"/>
                  <a:gd name="T26" fmla="*/ 0 w 25"/>
                  <a:gd name="T27" fmla="*/ 21 h 24"/>
                  <a:gd name="T28" fmla="*/ 23 w 25"/>
                  <a:gd name="T29" fmla="*/ 24 h 24"/>
                  <a:gd name="T30" fmla="*/ 23 w 25"/>
                  <a:gd name="T31" fmla="*/ 23 h 24"/>
                  <a:gd name="T32" fmla="*/ 23 w 25"/>
                  <a:gd name="T33" fmla="*/ 19 h 24"/>
                  <a:gd name="T34" fmla="*/ 24 w 25"/>
                  <a:gd name="T35" fmla="*/ 16 h 24"/>
                  <a:gd name="T36" fmla="*/ 24 w 25"/>
                  <a:gd name="T37" fmla="*/ 13 h 24"/>
                  <a:gd name="T38" fmla="*/ 25 w 25"/>
                  <a:gd name="T39" fmla="*/ 11 h 24"/>
                  <a:gd name="T40" fmla="*/ 25 w 25"/>
                  <a:gd name="T41" fmla="*/ 9 h 24"/>
                  <a:gd name="T42" fmla="*/ 25 w 25"/>
                  <a:gd name="T43" fmla="*/ 8 h 24"/>
                  <a:gd name="T44" fmla="*/ 25 w 25"/>
                  <a:gd name="T45" fmla="*/ 6 h 24"/>
                  <a:gd name="T46" fmla="*/ 25 w 25"/>
                  <a:gd name="T47" fmla="*/ 5 h 24"/>
                  <a:gd name="T48" fmla="*/ 25 w 25"/>
                  <a:gd name="T49" fmla="*/ 3 h 24"/>
                  <a:gd name="T50" fmla="*/ 25 w 25"/>
                  <a:gd name="T51" fmla="*/ 2 h 24"/>
                  <a:gd name="T52" fmla="*/ 25 w 25"/>
                  <a:gd name="T53" fmla="*/ 0 h 24"/>
                  <a:gd name="T54" fmla="*/ 25 w 25"/>
                  <a:gd name="T55" fmla="*/ 0 h 24"/>
                  <a:gd name="T56" fmla="*/ 2 w 25"/>
                  <a:gd name="T5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" h="24">
                    <a:moveTo>
                      <a:pt x="2" y="1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19"/>
                    </a:lnTo>
                    <a:lnTo>
                      <a:pt x="24" y="16"/>
                    </a:lnTo>
                    <a:lnTo>
                      <a:pt x="24" y="13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322"/>
              <p:cNvSpPr>
                <a:spLocks/>
              </p:cNvSpPr>
              <p:nvPr/>
            </p:nvSpPr>
            <p:spPr bwMode="auto">
              <a:xfrm>
                <a:off x="4344" y="2952"/>
                <a:ext cx="29" cy="29"/>
              </a:xfrm>
              <a:custGeom>
                <a:avLst/>
                <a:gdLst>
                  <a:gd name="T0" fmla="*/ 0 w 29"/>
                  <a:gd name="T1" fmla="*/ 18 h 29"/>
                  <a:gd name="T2" fmla="*/ 0 w 29"/>
                  <a:gd name="T3" fmla="*/ 18 h 29"/>
                  <a:gd name="T4" fmla="*/ 1 w 29"/>
                  <a:gd name="T5" fmla="*/ 19 h 29"/>
                  <a:gd name="T6" fmla="*/ 2 w 29"/>
                  <a:gd name="T7" fmla="*/ 19 h 29"/>
                  <a:gd name="T8" fmla="*/ 2 w 29"/>
                  <a:gd name="T9" fmla="*/ 20 h 29"/>
                  <a:gd name="T10" fmla="*/ 3 w 29"/>
                  <a:gd name="T11" fmla="*/ 20 h 29"/>
                  <a:gd name="T12" fmla="*/ 3 w 29"/>
                  <a:gd name="T13" fmla="*/ 21 h 29"/>
                  <a:gd name="T14" fmla="*/ 4 w 29"/>
                  <a:gd name="T15" fmla="*/ 21 h 29"/>
                  <a:gd name="T16" fmla="*/ 4 w 29"/>
                  <a:gd name="T17" fmla="*/ 22 h 29"/>
                  <a:gd name="T18" fmla="*/ 4 w 29"/>
                  <a:gd name="T19" fmla="*/ 22 h 29"/>
                  <a:gd name="T20" fmla="*/ 4 w 29"/>
                  <a:gd name="T21" fmla="*/ 22 h 29"/>
                  <a:gd name="T22" fmla="*/ 5 w 29"/>
                  <a:gd name="T23" fmla="*/ 23 h 29"/>
                  <a:gd name="T24" fmla="*/ 5 w 29"/>
                  <a:gd name="T25" fmla="*/ 23 h 29"/>
                  <a:gd name="T26" fmla="*/ 5 w 29"/>
                  <a:gd name="T27" fmla="*/ 24 h 29"/>
                  <a:gd name="T28" fmla="*/ 5 w 29"/>
                  <a:gd name="T29" fmla="*/ 24 h 29"/>
                  <a:gd name="T30" fmla="*/ 5 w 29"/>
                  <a:gd name="T31" fmla="*/ 24 h 29"/>
                  <a:gd name="T32" fmla="*/ 6 w 29"/>
                  <a:gd name="T33" fmla="*/ 25 h 29"/>
                  <a:gd name="T34" fmla="*/ 6 w 29"/>
                  <a:gd name="T35" fmla="*/ 26 h 29"/>
                  <a:gd name="T36" fmla="*/ 6 w 29"/>
                  <a:gd name="T37" fmla="*/ 26 h 29"/>
                  <a:gd name="T38" fmla="*/ 6 w 29"/>
                  <a:gd name="T39" fmla="*/ 27 h 29"/>
                  <a:gd name="T40" fmla="*/ 6 w 29"/>
                  <a:gd name="T41" fmla="*/ 28 h 29"/>
                  <a:gd name="T42" fmla="*/ 6 w 29"/>
                  <a:gd name="T43" fmla="*/ 28 h 29"/>
                  <a:gd name="T44" fmla="*/ 6 w 29"/>
                  <a:gd name="T45" fmla="*/ 29 h 29"/>
                  <a:gd name="T46" fmla="*/ 29 w 29"/>
                  <a:gd name="T47" fmla="*/ 28 h 29"/>
                  <a:gd name="T48" fmla="*/ 29 w 29"/>
                  <a:gd name="T49" fmla="*/ 27 h 29"/>
                  <a:gd name="T50" fmla="*/ 29 w 29"/>
                  <a:gd name="T51" fmla="*/ 25 h 29"/>
                  <a:gd name="T52" fmla="*/ 28 w 29"/>
                  <a:gd name="T53" fmla="*/ 24 h 29"/>
                  <a:gd name="T54" fmla="*/ 28 w 29"/>
                  <a:gd name="T55" fmla="*/ 22 h 29"/>
                  <a:gd name="T56" fmla="*/ 28 w 29"/>
                  <a:gd name="T57" fmla="*/ 20 h 29"/>
                  <a:gd name="T58" fmla="*/ 27 w 29"/>
                  <a:gd name="T59" fmla="*/ 19 h 29"/>
                  <a:gd name="T60" fmla="*/ 27 w 29"/>
                  <a:gd name="T61" fmla="*/ 17 h 29"/>
                  <a:gd name="T62" fmla="*/ 26 w 29"/>
                  <a:gd name="T63" fmla="*/ 16 h 29"/>
                  <a:gd name="T64" fmla="*/ 26 w 29"/>
                  <a:gd name="T65" fmla="*/ 14 h 29"/>
                  <a:gd name="T66" fmla="*/ 25 w 29"/>
                  <a:gd name="T67" fmla="*/ 13 h 29"/>
                  <a:gd name="T68" fmla="*/ 24 w 29"/>
                  <a:gd name="T69" fmla="*/ 12 h 29"/>
                  <a:gd name="T70" fmla="*/ 24 w 29"/>
                  <a:gd name="T71" fmla="*/ 10 h 29"/>
                  <a:gd name="T72" fmla="*/ 23 w 29"/>
                  <a:gd name="T73" fmla="*/ 9 h 29"/>
                  <a:gd name="T74" fmla="*/ 22 w 29"/>
                  <a:gd name="T75" fmla="*/ 8 h 29"/>
                  <a:gd name="T76" fmla="*/ 21 w 29"/>
                  <a:gd name="T77" fmla="*/ 6 h 29"/>
                  <a:gd name="T78" fmla="*/ 20 w 29"/>
                  <a:gd name="T79" fmla="*/ 5 h 29"/>
                  <a:gd name="T80" fmla="*/ 19 w 29"/>
                  <a:gd name="T81" fmla="*/ 4 h 29"/>
                  <a:gd name="T82" fmla="*/ 17 w 29"/>
                  <a:gd name="T83" fmla="*/ 3 h 29"/>
                  <a:gd name="T84" fmla="*/ 16 w 29"/>
                  <a:gd name="T85" fmla="*/ 2 h 29"/>
                  <a:gd name="T86" fmla="*/ 15 w 29"/>
                  <a:gd name="T87" fmla="*/ 1 h 29"/>
                  <a:gd name="T88" fmla="*/ 14 w 29"/>
                  <a:gd name="T89" fmla="*/ 0 h 29"/>
                  <a:gd name="T90" fmla="*/ 13 w 29"/>
                  <a:gd name="T91" fmla="*/ 0 h 29"/>
                  <a:gd name="T92" fmla="*/ 0 w 29"/>
                  <a:gd name="T9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29">
                    <a:moveTo>
                      <a:pt x="0" y="18"/>
                    </a:moveTo>
                    <a:lnTo>
                      <a:pt x="0" y="18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23"/>
              <p:cNvSpPr>
                <a:spLocks/>
              </p:cNvSpPr>
              <p:nvPr/>
            </p:nvSpPr>
            <p:spPr bwMode="auto">
              <a:xfrm>
                <a:off x="4283" y="2927"/>
                <a:ext cx="51" cy="35"/>
              </a:xfrm>
              <a:custGeom>
                <a:avLst/>
                <a:gdLst>
                  <a:gd name="T0" fmla="*/ 0 w 51"/>
                  <a:gd name="T1" fmla="*/ 22 h 35"/>
                  <a:gd name="T2" fmla="*/ 5 w 51"/>
                  <a:gd name="T3" fmla="*/ 23 h 35"/>
                  <a:gd name="T4" fmla="*/ 10 w 51"/>
                  <a:gd name="T5" fmla="*/ 24 h 35"/>
                  <a:gd name="T6" fmla="*/ 15 w 51"/>
                  <a:gd name="T7" fmla="*/ 26 h 35"/>
                  <a:gd name="T8" fmla="*/ 20 w 51"/>
                  <a:gd name="T9" fmla="*/ 27 h 35"/>
                  <a:gd name="T10" fmla="*/ 25 w 51"/>
                  <a:gd name="T11" fmla="*/ 29 h 35"/>
                  <a:gd name="T12" fmla="*/ 30 w 51"/>
                  <a:gd name="T13" fmla="*/ 30 h 35"/>
                  <a:gd name="T14" fmla="*/ 34 w 51"/>
                  <a:gd name="T15" fmla="*/ 32 h 35"/>
                  <a:gd name="T16" fmla="*/ 38 w 51"/>
                  <a:gd name="T17" fmla="*/ 33 h 35"/>
                  <a:gd name="T18" fmla="*/ 42 w 51"/>
                  <a:gd name="T19" fmla="*/ 34 h 35"/>
                  <a:gd name="T20" fmla="*/ 43 w 51"/>
                  <a:gd name="T21" fmla="*/ 35 h 35"/>
                  <a:gd name="T22" fmla="*/ 51 w 51"/>
                  <a:gd name="T23" fmla="*/ 13 h 35"/>
                  <a:gd name="T24" fmla="*/ 50 w 51"/>
                  <a:gd name="T25" fmla="*/ 13 h 35"/>
                  <a:gd name="T26" fmla="*/ 45 w 51"/>
                  <a:gd name="T27" fmla="*/ 12 h 35"/>
                  <a:gd name="T28" fmla="*/ 41 w 51"/>
                  <a:gd name="T29" fmla="*/ 10 h 35"/>
                  <a:gd name="T30" fmla="*/ 36 w 51"/>
                  <a:gd name="T31" fmla="*/ 9 h 35"/>
                  <a:gd name="T32" fmla="*/ 32 w 51"/>
                  <a:gd name="T33" fmla="*/ 7 h 35"/>
                  <a:gd name="T34" fmla="*/ 27 w 51"/>
                  <a:gd name="T35" fmla="*/ 6 h 35"/>
                  <a:gd name="T36" fmla="*/ 22 w 51"/>
                  <a:gd name="T37" fmla="*/ 4 h 35"/>
                  <a:gd name="T38" fmla="*/ 17 w 51"/>
                  <a:gd name="T39" fmla="*/ 2 h 35"/>
                  <a:gd name="T40" fmla="*/ 11 w 51"/>
                  <a:gd name="T41" fmla="*/ 1 h 35"/>
                  <a:gd name="T42" fmla="*/ 7 w 51"/>
                  <a:gd name="T43" fmla="*/ 0 h 35"/>
                  <a:gd name="T44" fmla="*/ 0 w 51"/>
                  <a:gd name="T4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5">
                    <a:moveTo>
                      <a:pt x="0" y="22"/>
                    </a:moveTo>
                    <a:lnTo>
                      <a:pt x="5" y="23"/>
                    </a:lnTo>
                    <a:lnTo>
                      <a:pt x="10" y="24"/>
                    </a:lnTo>
                    <a:lnTo>
                      <a:pt x="15" y="26"/>
                    </a:lnTo>
                    <a:lnTo>
                      <a:pt x="20" y="27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3" y="35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5" y="12"/>
                    </a:lnTo>
                    <a:lnTo>
                      <a:pt x="41" y="10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27" y="6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24"/>
              <p:cNvSpPr>
                <a:spLocks/>
              </p:cNvSpPr>
              <p:nvPr/>
            </p:nvSpPr>
            <p:spPr bwMode="auto">
              <a:xfrm>
                <a:off x="4256" y="2919"/>
                <a:ext cx="12" cy="23"/>
              </a:xfrm>
              <a:custGeom>
                <a:avLst/>
                <a:gdLst>
                  <a:gd name="T0" fmla="*/ 0 w 12"/>
                  <a:gd name="T1" fmla="*/ 22 h 23"/>
                  <a:gd name="T2" fmla="*/ 0 w 12"/>
                  <a:gd name="T3" fmla="*/ 22 h 23"/>
                  <a:gd name="T4" fmla="*/ 5 w 12"/>
                  <a:gd name="T5" fmla="*/ 23 h 23"/>
                  <a:gd name="T6" fmla="*/ 6 w 12"/>
                  <a:gd name="T7" fmla="*/ 23 h 23"/>
                  <a:gd name="T8" fmla="*/ 12 w 12"/>
                  <a:gd name="T9" fmla="*/ 1 h 23"/>
                  <a:gd name="T10" fmla="*/ 12 w 12"/>
                  <a:gd name="T11" fmla="*/ 1 h 23"/>
                  <a:gd name="T12" fmla="*/ 7 w 12"/>
                  <a:gd name="T13" fmla="*/ 0 h 23"/>
                  <a:gd name="T14" fmla="*/ 7 w 12"/>
                  <a:gd name="T15" fmla="*/ 0 h 23"/>
                  <a:gd name="T16" fmla="*/ 0 w 1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3">
                    <a:moveTo>
                      <a:pt x="0" y="22"/>
                    </a:moveTo>
                    <a:lnTo>
                      <a:pt x="0" y="22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25"/>
              <p:cNvSpPr>
                <a:spLocks/>
              </p:cNvSpPr>
              <p:nvPr/>
            </p:nvSpPr>
            <p:spPr bwMode="auto">
              <a:xfrm>
                <a:off x="4218" y="2907"/>
                <a:ext cx="45" cy="34"/>
              </a:xfrm>
              <a:custGeom>
                <a:avLst/>
                <a:gdLst>
                  <a:gd name="T0" fmla="*/ 0 w 45"/>
                  <a:gd name="T1" fmla="*/ 21 h 34"/>
                  <a:gd name="T2" fmla="*/ 2 w 45"/>
                  <a:gd name="T3" fmla="*/ 22 h 34"/>
                  <a:gd name="T4" fmla="*/ 7 w 45"/>
                  <a:gd name="T5" fmla="*/ 24 h 34"/>
                  <a:gd name="T6" fmla="*/ 12 w 45"/>
                  <a:gd name="T7" fmla="*/ 25 h 34"/>
                  <a:gd name="T8" fmla="*/ 17 w 45"/>
                  <a:gd name="T9" fmla="*/ 27 h 34"/>
                  <a:gd name="T10" fmla="*/ 22 w 45"/>
                  <a:gd name="T11" fmla="*/ 29 h 34"/>
                  <a:gd name="T12" fmla="*/ 28 w 45"/>
                  <a:gd name="T13" fmla="*/ 30 h 34"/>
                  <a:gd name="T14" fmla="*/ 33 w 45"/>
                  <a:gd name="T15" fmla="*/ 32 h 34"/>
                  <a:gd name="T16" fmla="*/ 38 w 45"/>
                  <a:gd name="T17" fmla="*/ 34 h 34"/>
                  <a:gd name="T18" fmla="*/ 45 w 45"/>
                  <a:gd name="T19" fmla="*/ 12 h 34"/>
                  <a:gd name="T20" fmla="*/ 39 w 45"/>
                  <a:gd name="T21" fmla="*/ 10 h 34"/>
                  <a:gd name="T22" fmla="*/ 34 w 45"/>
                  <a:gd name="T23" fmla="*/ 9 h 34"/>
                  <a:gd name="T24" fmla="*/ 29 w 45"/>
                  <a:gd name="T25" fmla="*/ 7 h 34"/>
                  <a:gd name="T26" fmla="*/ 24 w 45"/>
                  <a:gd name="T27" fmla="*/ 5 h 34"/>
                  <a:gd name="T28" fmla="*/ 19 w 45"/>
                  <a:gd name="T29" fmla="*/ 4 h 34"/>
                  <a:gd name="T30" fmla="*/ 14 w 45"/>
                  <a:gd name="T31" fmla="*/ 2 h 34"/>
                  <a:gd name="T32" fmla="*/ 9 w 45"/>
                  <a:gd name="T33" fmla="*/ 1 h 34"/>
                  <a:gd name="T34" fmla="*/ 7 w 45"/>
                  <a:gd name="T35" fmla="*/ 0 h 34"/>
                  <a:gd name="T36" fmla="*/ 0 w 45"/>
                  <a:gd name="T3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34">
                    <a:moveTo>
                      <a:pt x="0" y="21"/>
                    </a:moveTo>
                    <a:lnTo>
                      <a:pt x="2" y="22"/>
                    </a:lnTo>
                    <a:lnTo>
                      <a:pt x="7" y="24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22" y="29"/>
                    </a:lnTo>
                    <a:lnTo>
                      <a:pt x="28" y="30"/>
                    </a:lnTo>
                    <a:lnTo>
                      <a:pt x="33" y="32"/>
                    </a:lnTo>
                    <a:lnTo>
                      <a:pt x="38" y="34"/>
                    </a:lnTo>
                    <a:lnTo>
                      <a:pt x="45" y="12"/>
                    </a:lnTo>
                    <a:lnTo>
                      <a:pt x="39" y="10"/>
                    </a:lnTo>
                    <a:lnTo>
                      <a:pt x="34" y="9"/>
                    </a:lnTo>
                    <a:lnTo>
                      <a:pt x="29" y="7"/>
                    </a:lnTo>
                    <a:lnTo>
                      <a:pt x="24" y="5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26"/>
              <p:cNvSpPr>
                <a:spLocks/>
              </p:cNvSpPr>
              <p:nvPr/>
            </p:nvSpPr>
            <p:spPr bwMode="auto">
              <a:xfrm>
                <a:off x="4181" y="2893"/>
                <a:ext cx="24" cy="27"/>
              </a:xfrm>
              <a:custGeom>
                <a:avLst/>
                <a:gdLst>
                  <a:gd name="T0" fmla="*/ 0 w 24"/>
                  <a:gd name="T1" fmla="*/ 20 h 27"/>
                  <a:gd name="T2" fmla="*/ 0 w 24"/>
                  <a:gd name="T3" fmla="*/ 20 h 27"/>
                  <a:gd name="T4" fmla="*/ 2 w 24"/>
                  <a:gd name="T5" fmla="*/ 21 h 27"/>
                  <a:gd name="T6" fmla="*/ 4 w 24"/>
                  <a:gd name="T7" fmla="*/ 22 h 27"/>
                  <a:gd name="T8" fmla="*/ 6 w 24"/>
                  <a:gd name="T9" fmla="*/ 23 h 27"/>
                  <a:gd name="T10" fmla="*/ 8 w 24"/>
                  <a:gd name="T11" fmla="*/ 24 h 27"/>
                  <a:gd name="T12" fmla="*/ 10 w 24"/>
                  <a:gd name="T13" fmla="*/ 25 h 27"/>
                  <a:gd name="T14" fmla="*/ 12 w 24"/>
                  <a:gd name="T15" fmla="*/ 26 h 27"/>
                  <a:gd name="T16" fmla="*/ 14 w 24"/>
                  <a:gd name="T17" fmla="*/ 26 h 27"/>
                  <a:gd name="T18" fmla="*/ 15 w 24"/>
                  <a:gd name="T19" fmla="*/ 27 h 27"/>
                  <a:gd name="T20" fmla="*/ 24 w 24"/>
                  <a:gd name="T21" fmla="*/ 6 h 27"/>
                  <a:gd name="T22" fmla="*/ 23 w 24"/>
                  <a:gd name="T23" fmla="*/ 6 h 27"/>
                  <a:gd name="T24" fmla="*/ 21 w 24"/>
                  <a:gd name="T25" fmla="*/ 5 h 27"/>
                  <a:gd name="T26" fmla="*/ 19 w 24"/>
                  <a:gd name="T27" fmla="*/ 4 h 27"/>
                  <a:gd name="T28" fmla="*/ 18 w 24"/>
                  <a:gd name="T29" fmla="*/ 3 h 27"/>
                  <a:gd name="T30" fmla="*/ 16 w 24"/>
                  <a:gd name="T31" fmla="*/ 2 h 27"/>
                  <a:gd name="T32" fmla="*/ 14 w 24"/>
                  <a:gd name="T33" fmla="*/ 1 h 27"/>
                  <a:gd name="T34" fmla="*/ 13 w 24"/>
                  <a:gd name="T35" fmla="*/ 1 h 27"/>
                  <a:gd name="T36" fmla="*/ 11 w 24"/>
                  <a:gd name="T37" fmla="*/ 0 h 27"/>
                  <a:gd name="T38" fmla="*/ 11 w 24"/>
                  <a:gd name="T39" fmla="*/ 0 h 27"/>
                  <a:gd name="T40" fmla="*/ 0 w 24"/>
                  <a:gd name="T4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7">
                    <a:moveTo>
                      <a:pt x="0" y="20"/>
                    </a:moveTo>
                    <a:lnTo>
                      <a:pt x="0" y="20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5" y="27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27"/>
              <p:cNvSpPr>
                <a:spLocks/>
              </p:cNvSpPr>
              <p:nvPr/>
            </p:nvSpPr>
            <p:spPr bwMode="auto">
              <a:xfrm>
                <a:off x="4154" y="2877"/>
                <a:ext cx="38" cy="36"/>
              </a:xfrm>
              <a:custGeom>
                <a:avLst/>
                <a:gdLst>
                  <a:gd name="T0" fmla="*/ 0 w 38"/>
                  <a:gd name="T1" fmla="*/ 14 h 36"/>
                  <a:gd name="T2" fmla="*/ 0 w 38"/>
                  <a:gd name="T3" fmla="*/ 14 h 36"/>
                  <a:gd name="T4" fmla="*/ 1 w 38"/>
                  <a:gd name="T5" fmla="*/ 15 h 36"/>
                  <a:gd name="T6" fmla="*/ 2 w 38"/>
                  <a:gd name="T7" fmla="*/ 16 h 36"/>
                  <a:gd name="T8" fmla="*/ 3 w 38"/>
                  <a:gd name="T9" fmla="*/ 17 h 36"/>
                  <a:gd name="T10" fmla="*/ 4 w 38"/>
                  <a:gd name="T11" fmla="*/ 19 h 36"/>
                  <a:gd name="T12" fmla="*/ 5 w 38"/>
                  <a:gd name="T13" fmla="*/ 20 h 36"/>
                  <a:gd name="T14" fmla="*/ 7 w 38"/>
                  <a:gd name="T15" fmla="*/ 21 h 36"/>
                  <a:gd name="T16" fmla="*/ 8 w 38"/>
                  <a:gd name="T17" fmla="*/ 22 h 36"/>
                  <a:gd name="T18" fmla="*/ 9 w 38"/>
                  <a:gd name="T19" fmla="*/ 23 h 36"/>
                  <a:gd name="T20" fmla="*/ 10 w 38"/>
                  <a:gd name="T21" fmla="*/ 24 h 36"/>
                  <a:gd name="T22" fmla="*/ 12 w 38"/>
                  <a:gd name="T23" fmla="*/ 26 h 36"/>
                  <a:gd name="T24" fmla="*/ 13 w 38"/>
                  <a:gd name="T25" fmla="*/ 27 h 36"/>
                  <a:gd name="T26" fmla="*/ 15 w 38"/>
                  <a:gd name="T27" fmla="*/ 28 h 36"/>
                  <a:gd name="T28" fmla="*/ 16 w 38"/>
                  <a:gd name="T29" fmla="*/ 29 h 36"/>
                  <a:gd name="T30" fmla="*/ 18 w 38"/>
                  <a:gd name="T31" fmla="*/ 30 h 36"/>
                  <a:gd name="T32" fmla="*/ 19 w 38"/>
                  <a:gd name="T33" fmla="*/ 31 h 36"/>
                  <a:gd name="T34" fmla="*/ 20 w 38"/>
                  <a:gd name="T35" fmla="*/ 32 h 36"/>
                  <a:gd name="T36" fmla="*/ 22 w 38"/>
                  <a:gd name="T37" fmla="*/ 33 h 36"/>
                  <a:gd name="T38" fmla="*/ 24 w 38"/>
                  <a:gd name="T39" fmla="*/ 34 h 36"/>
                  <a:gd name="T40" fmla="*/ 25 w 38"/>
                  <a:gd name="T41" fmla="*/ 35 h 36"/>
                  <a:gd name="T42" fmla="*/ 27 w 38"/>
                  <a:gd name="T43" fmla="*/ 36 h 36"/>
                  <a:gd name="T44" fmla="*/ 38 w 38"/>
                  <a:gd name="T45" fmla="*/ 16 h 36"/>
                  <a:gd name="T46" fmla="*/ 37 w 38"/>
                  <a:gd name="T47" fmla="*/ 15 h 36"/>
                  <a:gd name="T48" fmla="*/ 35 w 38"/>
                  <a:gd name="T49" fmla="*/ 14 h 36"/>
                  <a:gd name="T50" fmla="*/ 34 w 38"/>
                  <a:gd name="T51" fmla="*/ 13 h 36"/>
                  <a:gd name="T52" fmla="*/ 33 w 38"/>
                  <a:gd name="T53" fmla="*/ 13 h 36"/>
                  <a:gd name="T54" fmla="*/ 31 w 38"/>
                  <a:gd name="T55" fmla="*/ 12 h 36"/>
                  <a:gd name="T56" fmla="*/ 30 w 38"/>
                  <a:gd name="T57" fmla="*/ 11 h 36"/>
                  <a:gd name="T58" fmla="*/ 29 w 38"/>
                  <a:gd name="T59" fmla="*/ 10 h 36"/>
                  <a:gd name="T60" fmla="*/ 28 w 38"/>
                  <a:gd name="T61" fmla="*/ 9 h 36"/>
                  <a:gd name="T62" fmla="*/ 27 w 38"/>
                  <a:gd name="T63" fmla="*/ 9 h 36"/>
                  <a:gd name="T64" fmla="*/ 26 w 38"/>
                  <a:gd name="T65" fmla="*/ 8 h 36"/>
                  <a:gd name="T66" fmla="*/ 25 w 38"/>
                  <a:gd name="T67" fmla="*/ 7 h 36"/>
                  <a:gd name="T68" fmla="*/ 24 w 38"/>
                  <a:gd name="T69" fmla="*/ 7 h 36"/>
                  <a:gd name="T70" fmla="*/ 23 w 38"/>
                  <a:gd name="T71" fmla="*/ 6 h 36"/>
                  <a:gd name="T72" fmla="*/ 23 w 38"/>
                  <a:gd name="T73" fmla="*/ 5 h 36"/>
                  <a:gd name="T74" fmla="*/ 22 w 38"/>
                  <a:gd name="T75" fmla="*/ 4 h 36"/>
                  <a:gd name="T76" fmla="*/ 21 w 38"/>
                  <a:gd name="T77" fmla="*/ 3 h 36"/>
                  <a:gd name="T78" fmla="*/ 20 w 38"/>
                  <a:gd name="T79" fmla="*/ 3 h 36"/>
                  <a:gd name="T80" fmla="*/ 20 w 38"/>
                  <a:gd name="T81" fmla="*/ 2 h 36"/>
                  <a:gd name="T82" fmla="*/ 19 w 38"/>
                  <a:gd name="T83" fmla="*/ 1 h 36"/>
                  <a:gd name="T84" fmla="*/ 19 w 38"/>
                  <a:gd name="T85" fmla="*/ 0 h 36"/>
                  <a:gd name="T86" fmla="*/ 19 w 38"/>
                  <a:gd name="T87" fmla="*/ 0 h 36"/>
                  <a:gd name="T88" fmla="*/ 0 w 38"/>
                  <a:gd name="T8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" h="36">
                    <a:moveTo>
                      <a:pt x="0" y="14"/>
                    </a:moveTo>
                    <a:lnTo>
                      <a:pt x="0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3" y="27"/>
                    </a:lnTo>
                    <a:lnTo>
                      <a:pt x="15" y="28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19" y="31"/>
                    </a:lnTo>
                    <a:lnTo>
                      <a:pt x="20" y="32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25" y="35"/>
                    </a:lnTo>
                    <a:lnTo>
                      <a:pt x="27" y="36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5" y="14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28"/>
              <p:cNvSpPr>
                <a:spLocks/>
              </p:cNvSpPr>
              <p:nvPr/>
            </p:nvSpPr>
            <p:spPr bwMode="auto">
              <a:xfrm>
                <a:off x="4136" y="2823"/>
                <a:ext cx="30" cy="43"/>
              </a:xfrm>
              <a:custGeom>
                <a:avLst/>
                <a:gdLst>
                  <a:gd name="T0" fmla="*/ 0 w 30"/>
                  <a:gd name="T1" fmla="*/ 10 h 43"/>
                  <a:gd name="T2" fmla="*/ 0 w 30"/>
                  <a:gd name="T3" fmla="*/ 10 h 43"/>
                  <a:gd name="T4" fmla="*/ 0 w 30"/>
                  <a:gd name="T5" fmla="*/ 11 h 43"/>
                  <a:gd name="T6" fmla="*/ 1 w 30"/>
                  <a:gd name="T7" fmla="*/ 12 h 43"/>
                  <a:gd name="T8" fmla="*/ 1 w 30"/>
                  <a:gd name="T9" fmla="*/ 14 h 43"/>
                  <a:gd name="T10" fmla="*/ 2 w 30"/>
                  <a:gd name="T11" fmla="*/ 15 h 43"/>
                  <a:gd name="T12" fmla="*/ 2 w 30"/>
                  <a:gd name="T13" fmla="*/ 16 h 43"/>
                  <a:gd name="T14" fmla="*/ 2 w 30"/>
                  <a:gd name="T15" fmla="*/ 17 h 43"/>
                  <a:gd name="T16" fmla="*/ 3 w 30"/>
                  <a:gd name="T17" fmla="*/ 18 h 43"/>
                  <a:gd name="T18" fmla="*/ 3 w 30"/>
                  <a:gd name="T19" fmla="*/ 19 h 43"/>
                  <a:gd name="T20" fmla="*/ 3 w 30"/>
                  <a:gd name="T21" fmla="*/ 21 h 43"/>
                  <a:gd name="T22" fmla="*/ 4 w 30"/>
                  <a:gd name="T23" fmla="*/ 22 h 43"/>
                  <a:gd name="T24" fmla="*/ 4 w 30"/>
                  <a:gd name="T25" fmla="*/ 23 h 43"/>
                  <a:gd name="T26" fmla="*/ 4 w 30"/>
                  <a:gd name="T27" fmla="*/ 24 h 43"/>
                  <a:gd name="T28" fmla="*/ 5 w 30"/>
                  <a:gd name="T29" fmla="*/ 27 h 43"/>
                  <a:gd name="T30" fmla="*/ 6 w 30"/>
                  <a:gd name="T31" fmla="*/ 29 h 43"/>
                  <a:gd name="T32" fmla="*/ 6 w 30"/>
                  <a:gd name="T33" fmla="*/ 32 h 43"/>
                  <a:gd name="T34" fmla="*/ 6 w 30"/>
                  <a:gd name="T35" fmla="*/ 35 h 43"/>
                  <a:gd name="T36" fmla="*/ 7 w 30"/>
                  <a:gd name="T37" fmla="*/ 37 h 43"/>
                  <a:gd name="T38" fmla="*/ 7 w 30"/>
                  <a:gd name="T39" fmla="*/ 40 h 43"/>
                  <a:gd name="T40" fmla="*/ 8 w 30"/>
                  <a:gd name="T41" fmla="*/ 43 h 43"/>
                  <a:gd name="T42" fmla="*/ 30 w 30"/>
                  <a:gd name="T43" fmla="*/ 38 h 43"/>
                  <a:gd name="T44" fmla="*/ 30 w 30"/>
                  <a:gd name="T45" fmla="*/ 36 h 43"/>
                  <a:gd name="T46" fmla="*/ 29 w 30"/>
                  <a:gd name="T47" fmla="*/ 33 h 43"/>
                  <a:gd name="T48" fmla="*/ 29 w 30"/>
                  <a:gd name="T49" fmla="*/ 31 h 43"/>
                  <a:gd name="T50" fmla="*/ 28 w 30"/>
                  <a:gd name="T51" fmla="*/ 28 h 43"/>
                  <a:gd name="T52" fmla="*/ 28 w 30"/>
                  <a:gd name="T53" fmla="*/ 25 h 43"/>
                  <a:gd name="T54" fmla="*/ 27 w 30"/>
                  <a:gd name="T55" fmla="*/ 22 h 43"/>
                  <a:gd name="T56" fmla="*/ 27 w 30"/>
                  <a:gd name="T57" fmla="*/ 19 h 43"/>
                  <a:gd name="T58" fmla="*/ 26 w 30"/>
                  <a:gd name="T59" fmla="*/ 18 h 43"/>
                  <a:gd name="T60" fmla="*/ 26 w 30"/>
                  <a:gd name="T61" fmla="*/ 16 h 43"/>
                  <a:gd name="T62" fmla="*/ 26 w 30"/>
                  <a:gd name="T63" fmla="*/ 15 h 43"/>
                  <a:gd name="T64" fmla="*/ 25 w 30"/>
                  <a:gd name="T65" fmla="*/ 13 h 43"/>
                  <a:gd name="T66" fmla="*/ 25 w 30"/>
                  <a:gd name="T67" fmla="*/ 12 h 43"/>
                  <a:gd name="T68" fmla="*/ 24 w 30"/>
                  <a:gd name="T69" fmla="*/ 10 h 43"/>
                  <a:gd name="T70" fmla="*/ 23 w 30"/>
                  <a:gd name="T71" fmla="*/ 9 h 43"/>
                  <a:gd name="T72" fmla="*/ 23 w 30"/>
                  <a:gd name="T73" fmla="*/ 7 h 43"/>
                  <a:gd name="T74" fmla="*/ 22 w 30"/>
                  <a:gd name="T75" fmla="*/ 5 h 43"/>
                  <a:gd name="T76" fmla="*/ 22 w 30"/>
                  <a:gd name="T77" fmla="*/ 4 h 43"/>
                  <a:gd name="T78" fmla="*/ 21 w 30"/>
                  <a:gd name="T79" fmla="*/ 2 h 43"/>
                  <a:gd name="T80" fmla="*/ 20 w 30"/>
                  <a:gd name="T81" fmla="*/ 0 h 43"/>
                  <a:gd name="T82" fmla="*/ 20 w 30"/>
                  <a:gd name="T83" fmla="*/ 0 h 43"/>
                  <a:gd name="T84" fmla="*/ 0 w 30"/>
                  <a:gd name="T85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43">
                    <a:moveTo>
                      <a:pt x="0" y="10"/>
                    </a:moveTo>
                    <a:lnTo>
                      <a:pt x="0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7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7" y="40"/>
                    </a:lnTo>
                    <a:lnTo>
                      <a:pt x="8" y="43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29"/>
              <p:cNvSpPr>
                <a:spLocks/>
              </p:cNvSpPr>
              <p:nvPr/>
            </p:nvSpPr>
            <p:spPr bwMode="auto">
              <a:xfrm>
                <a:off x="4132" y="2814"/>
                <a:ext cx="24" cy="19"/>
              </a:xfrm>
              <a:custGeom>
                <a:avLst/>
                <a:gdLst>
                  <a:gd name="T0" fmla="*/ 0 w 24"/>
                  <a:gd name="T1" fmla="*/ 12 h 19"/>
                  <a:gd name="T2" fmla="*/ 0 w 24"/>
                  <a:gd name="T3" fmla="*/ 13 h 19"/>
                  <a:gd name="T4" fmla="*/ 1 w 24"/>
                  <a:gd name="T5" fmla="*/ 14 h 19"/>
                  <a:gd name="T6" fmla="*/ 2 w 24"/>
                  <a:gd name="T7" fmla="*/ 15 h 19"/>
                  <a:gd name="T8" fmla="*/ 2 w 24"/>
                  <a:gd name="T9" fmla="*/ 17 h 19"/>
                  <a:gd name="T10" fmla="*/ 3 w 24"/>
                  <a:gd name="T11" fmla="*/ 18 h 19"/>
                  <a:gd name="T12" fmla="*/ 4 w 24"/>
                  <a:gd name="T13" fmla="*/ 19 h 19"/>
                  <a:gd name="T14" fmla="*/ 24 w 24"/>
                  <a:gd name="T15" fmla="*/ 9 h 19"/>
                  <a:gd name="T16" fmla="*/ 23 w 24"/>
                  <a:gd name="T17" fmla="*/ 8 h 19"/>
                  <a:gd name="T18" fmla="*/ 22 w 24"/>
                  <a:gd name="T19" fmla="*/ 6 h 19"/>
                  <a:gd name="T20" fmla="*/ 22 w 24"/>
                  <a:gd name="T21" fmla="*/ 4 h 19"/>
                  <a:gd name="T22" fmla="*/ 21 w 24"/>
                  <a:gd name="T23" fmla="*/ 3 h 19"/>
                  <a:gd name="T24" fmla="*/ 20 w 24"/>
                  <a:gd name="T25" fmla="*/ 1 h 19"/>
                  <a:gd name="T26" fmla="*/ 19 w 24"/>
                  <a:gd name="T27" fmla="*/ 0 h 19"/>
                  <a:gd name="T28" fmla="*/ 0 w 24"/>
                  <a:gd name="T2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9">
                    <a:moveTo>
                      <a:pt x="0" y="12"/>
                    </a:moveTo>
                    <a:lnTo>
                      <a:pt x="0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24" y="9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30"/>
              <p:cNvSpPr>
                <a:spLocks/>
              </p:cNvSpPr>
              <p:nvPr/>
            </p:nvSpPr>
            <p:spPr bwMode="auto">
              <a:xfrm>
                <a:off x="4098" y="2772"/>
                <a:ext cx="38" cy="38"/>
              </a:xfrm>
              <a:custGeom>
                <a:avLst/>
                <a:gdLst>
                  <a:gd name="T0" fmla="*/ 0 w 38"/>
                  <a:gd name="T1" fmla="*/ 16 h 38"/>
                  <a:gd name="T2" fmla="*/ 0 w 38"/>
                  <a:gd name="T3" fmla="*/ 16 h 38"/>
                  <a:gd name="T4" fmla="*/ 3 w 38"/>
                  <a:gd name="T5" fmla="*/ 19 h 38"/>
                  <a:gd name="T6" fmla="*/ 7 w 38"/>
                  <a:gd name="T7" fmla="*/ 23 h 38"/>
                  <a:gd name="T8" fmla="*/ 10 w 38"/>
                  <a:gd name="T9" fmla="*/ 26 h 38"/>
                  <a:gd name="T10" fmla="*/ 13 w 38"/>
                  <a:gd name="T11" fmla="*/ 29 h 38"/>
                  <a:gd name="T12" fmla="*/ 16 w 38"/>
                  <a:gd name="T13" fmla="*/ 32 h 38"/>
                  <a:gd name="T14" fmla="*/ 18 w 38"/>
                  <a:gd name="T15" fmla="*/ 35 h 38"/>
                  <a:gd name="T16" fmla="*/ 21 w 38"/>
                  <a:gd name="T17" fmla="*/ 38 h 38"/>
                  <a:gd name="T18" fmla="*/ 38 w 38"/>
                  <a:gd name="T19" fmla="*/ 23 h 38"/>
                  <a:gd name="T20" fmla="*/ 35 w 38"/>
                  <a:gd name="T21" fmla="*/ 20 h 38"/>
                  <a:gd name="T22" fmla="*/ 32 w 38"/>
                  <a:gd name="T23" fmla="*/ 17 h 38"/>
                  <a:gd name="T24" fmla="*/ 29 w 38"/>
                  <a:gd name="T25" fmla="*/ 13 h 38"/>
                  <a:gd name="T26" fmla="*/ 26 w 38"/>
                  <a:gd name="T27" fmla="*/ 10 h 38"/>
                  <a:gd name="T28" fmla="*/ 23 w 38"/>
                  <a:gd name="T29" fmla="*/ 7 h 38"/>
                  <a:gd name="T30" fmla="*/ 19 w 38"/>
                  <a:gd name="T31" fmla="*/ 3 h 38"/>
                  <a:gd name="T32" fmla="*/ 16 w 38"/>
                  <a:gd name="T33" fmla="*/ 0 h 38"/>
                  <a:gd name="T34" fmla="*/ 16 w 38"/>
                  <a:gd name="T35" fmla="*/ 0 h 38"/>
                  <a:gd name="T36" fmla="*/ 0 w 38"/>
                  <a:gd name="T37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0" y="16"/>
                    </a:moveTo>
                    <a:lnTo>
                      <a:pt x="0" y="16"/>
                    </a:lnTo>
                    <a:lnTo>
                      <a:pt x="3" y="19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3" y="29"/>
                    </a:lnTo>
                    <a:lnTo>
                      <a:pt x="16" y="32"/>
                    </a:lnTo>
                    <a:lnTo>
                      <a:pt x="18" y="35"/>
                    </a:lnTo>
                    <a:lnTo>
                      <a:pt x="21" y="38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6" y="10"/>
                    </a:lnTo>
                    <a:lnTo>
                      <a:pt x="23" y="7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31"/>
              <p:cNvSpPr>
                <a:spLocks/>
              </p:cNvSpPr>
              <p:nvPr/>
            </p:nvSpPr>
            <p:spPr bwMode="auto">
              <a:xfrm>
                <a:off x="4088" y="2762"/>
                <a:ext cx="26" cy="26"/>
              </a:xfrm>
              <a:custGeom>
                <a:avLst/>
                <a:gdLst>
                  <a:gd name="T0" fmla="*/ 0 w 26"/>
                  <a:gd name="T1" fmla="*/ 15 h 26"/>
                  <a:gd name="T2" fmla="*/ 3 w 26"/>
                  <a:gd name="T3" fmla="*/ 19 h 26"/>
                  <a:gd name="T4" fmla="*/ 7 w 26"/>
                  <a:gd name="T5" fmla="*/ 22 h 26"/>
                  <a:gd name="T6" fmla="*/ 10 w 26"/>
                  <a:gd name="T7" fmla="*/ 26 h 26"/>
                  <a:gd name="T8" fmla="*/ 26 w 26"/>
                  <a:gd name="T9" fmla="*/ 10 h 26"/>
                  <a:gd name="T10" fmla="*/ 23 w 26"/>
                  <a:gd name="T11" fmla="*/ 6 h 26"/>
                  <a:gd name="T12" fmla="*/ 19 w 26"/>
                  <a:gd name="T13" fmla="*/ 3 h 26"/>
                  <a:gd name="T14" fmla="*/ 16 w 26"/>
                  <a:gd name="T15" fmla="*/ 0 h 26"/>
                  <a:gd name="T16" fmla="*/ 0 w 26"/>
                  <a:gd name="T1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0" y="15"/>
                    </a:moveTo>
                    <a:lnTo>
                      <a:pt x="3" y="19"/>
                    </a:lnTo>
                    <a:lnTo>
                      <a:pt x="7" y="22"/>
                    </a:lnTo>
                    <a:lnTo>
                      <a:pt x="10" y="26"/>
                    </a:lnTo>
                    <a:lnTo>
                      <a:pt x="26" y="10"/>
                    </a:lnTo>
                    <a:lnTo>
                      <a:pt x="23" y="6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32"/>
              <p:cNvSpPr>
                <a:spLocks/>
              </p:cNvSpPr>
              <p:nvPr/>
            </p:nvSpPr>
            <p:spPr bwMode="auto">
              <a:xfrm>
                <a:off x="4044" y="2714"/>
                <a:ext cx="45" cy="47"/>
              </a:xfrm>
              <a:custGeom>
                <a:avLst/>
                <a:gdLst>
                  <a:gd name="T0" fmla="*/ 0 w 45"/>
                  <a:gd name="T1" fmla="*/ 13 h 47"/>
                  <a:gd name="T2" fmla="*/ 0 w 45"/>
                  <a:gd name="T3" fmla="*/ 13 h 47"/>
                  <a:gd name="T4" fmla="*/ 2 w 45"/>
                  <a:gd name="T5" fmla="*/ 15 h 47"/>
                  <a:gd name="T6" fmla="*/ 3 w 45"/>
                  <a:gd name="T7" fmla="*/ 17 h 47"/>
                  <a:gd name="T8" fmla="*/ 4 w 45"/>
                  <a:gd name="T9" fmla="*/ 19 h 47"/>
                  <a:gd name="T10" fmla="*/ 6 w 45"/>
                  <a:gd name="T11" fmla="*/ 20 h 47"/>
                  <a:gd name="T12" fmla="*/ 7 w 45"/>
                  <a:gd name="T13" fmla="*/ 23 h 47"/>
                  <a:gd name="T14" fmla="*/ 9 w 45"/>
                  <a:gd name="T15" fmla="*/ 24 h 47"/>
                  <a:gd name="T16" fmla="*/ 10 w 45"/>
                  <a:gd name="T17" fmla="*/ 26 h 47"/>
                  <a:gd name="T18" fmla="*/ 12 w 45"/>
                  <a:gd name="T19" fmla="*/ 28 h 47"/>
                  <a:gd name="T20" fmla="*/ 13 w 45"/>
                  <a:gd name="T21" fmla="*/ 30 h 47"/>
                  <a:gd name="T22" fmla="*/ 15 w 45"/>
                  <a:gd name="T23" fmla="*/ 32 h 47"/>
                  <a:gd name="T24" fmla="*/ 17 w 45"/>
                  <a:gd name="T25" fmla="*/ 34 h 47"/>
                  <a:gd name="T26" fmla="*/ 18 w 45"/>
                  <a:gd name="T27" fmla="*/ 36 h 47"/>
                  <a:gd name="T28" fmla="*/ 22 w 45"/>
                  <a:gd name="T29" fmla="*/ 40 h 47"/>
                  <a:gd name="T30" fmla="*/ 25 w 45"/>
                  <a:gd name="T31" fmla="*/ 44 h 47"/>
                  <a:gd name="T32" fmla="*/ 28 w 45"/>
                  <a:gd name="T33" fmla="*/ 47 h 47"/>
                  <a:gd name="T34" fmla="*/ 45 w 45"/>
                  <a:gd name="T35" fmla="*/ 31 h 47"/>
                  <a:gd name="T36" fmla="*/ 42 w 45"/>
                  <a:gd name="T37" fmla="*/ 28 h 47"/>
                  <a:gd name="T38" fmla="*/ 39 w 45"/>
                  <a:gd name="T39" fmla="*/ 25 h 47"/>
                  <a:gd name="T40" fmla="*/ 35 w 45"/>
                  <a:gd name="T41" fmla="*/ 21 h 47"/>
                  <a:gd name="T42" fmla="*/ 34 w 45"/>
                  <a:gd name="T43" fmla="*/ 19 h 47"/>
                  <a:gd name="T44" fmla="*/ 32 w 45"/>
                  <a:gd name="T45" fmla="*/ 18 h 47"/>
                  <a:gd name="T46" fmla="*/ 31 w 45"/>
                  <a:gd name="T47" fmla="*/ 16 h 47"/>
                  <a:gd name="T48" fmla="*/ 29 w 45"/>
                  <a:gd name="T49" fmla="*/ 14 h 47"/>
                  <a:gd name="T50" fmla="*/ 28 w 45"/>
                  <a:gd name="T51" fmla="*/ 12 h 47"/>
                  <a:gd name="T52" fmla="*/ 26 w 45"/>
                  <a:gd name="T53" fmla="*/ 10 h 47"/>
                  <a:gd name="T54" fmla="*/ 25 w 45"/>
                  <a:gd name="T55" fmla="*/ 9 h 47"/>
                  <a:gd name="T56" fmla="*/ 24 w 45"/>
                  <a:gd name="T57" fmla="*/ 7 h 47"/>
                  <a:gd name="T58" fmla="*/ 23 w 45"/>
                  <a:gd name="T59" fmla="*/ 5 h 47"/>
                  <a:gd name="T60" fmla="*/ 21 w 45"/>
                  <a:gd name="T61" fmla="*/ 4 h 47"/>
                  <a:gd name="T62" fmla="*/ 20 w 45"/>
                  <a:gd name="T63" fmla="*/ 2 h 47"/>
                  <a:gd name="T64" fmla="*/ 19 w 45"/>
                  <a:gd name="T65" fmla="*/ 0 h 47"/>
                  <a:gd name="T66" fmla="*/ 19 w 45"/>
                  <a:gd name="T67" fmla="*/ 0 h 47"/>
                  <a:gd name="T68" fmla="*/ 0 w 45"/>
                  <a:gd name="T6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47">
                    <a:moveTo>
                      <a:pt x="0" y="13"/>
                    </a:moveTo>
                    <a:lnTo>
                      <a:pt x="0" y="13"/>
                    </a:lnTo>
                    <a:lnTo>
                      <a:pt x="2" y="15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3" y="30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18" y="36"/>
                    </a:lnTo>
                    <a:lnTo>
                      <a:pt x="22" y="40"/>
                    </a:lnTo>
                    <a:lnTo>
                      <a:pt x="25" y="44"/>
                    </a:lnTo>
                    <a:lnTo>
                      <a:pt x="28" y="47"/>
                    </a:lnTo>
                    <a:lnTo>
                      <a:pt x="45" y="31"/>
                    </a:lnTo>
                    <a:lnTo>
                      <a:pt x="42" y="28"/>
                    </a:lnTo>
                    <a:lnTo>
                      <a:pt x="39" y="25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33"/>
              <p:cNvSpPr>
                <a:spLocks/>
              </p:cNvSpPr>
              <p:nvPr/>
            </p:nvSpPr>
            <p:spPr bwMode="auto">
              <a:xfrm>
                <a:off x="4042" y="2712"/>
                <a:ext cx="21" cy="15"/>
              </a:xfrm>
              <a:custGeom>
                <a:avLst/>
                <a:gdLst>
                  <a:gd name="T0" fmla="*/ 0 w 21"/>
                  <a:gd name="T1" fmla="*/ 12 h 15"/>
                  <a:gd name="T2" fmla="*/ 1 w 21"/>
                  <a:gd name="T3" fmla="*/ 13 h 15"/>
                  <a:gd name="T4" fmla="*/ 2 w 21"/>
                  <a:gd name="T5" fmla="*/ 15 h 15"/>
                  <a:gd name="T6" fmla="*/ 21 w 21"/>
                  <a:gd name="T7" fmla="*/ 2 h 15"/>
                  <a:gd name="T8" fmla="*/ 20 w 21"/>
                  <a:gd name="T9" fmla="*/ 1 h 15"/>
                  <a:gd name="T10" fmla="*/ 19 w 21"/>
                  <a:gd name="T11" fmla="*/ 0 h 15"/>
                  <a:gd name="T12" fmla="*/ 0 w 21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5">
                    <a:moveTo>
                      <a:pt x="0" y="12"/>
                    </a:moveTo>
                    <a:lnTo>
                      <a:pt x="1" y="13"/>
                    </a:lnTo>
                    <a:lnTo>
                      <a:pt x="2" y="15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34"/>
              <p:cNvSpPr>
                <a:spLocks/>
              </p:cNvSpPr>
              <p:nvPr/>
            </p:nvSpPr>
            <p:spPr bwMode="auto">
              <a:xfrm>
                <a:off x="4023" y="2673"/>
                <a:ext cx="28" cy="30"/>
              </a:xfrm>
              <a:custGeom>
                <a:avLst/>
                <a:gdLst>
                  <a:gd name="T0" fmla="*/ 0 w 28"/>
                  <a:gd name="T1" fmla="*/ 20 h 30"/>
                  <a:gd name="T2" fmla="*/ 0 w 28"/>
                  <a:gd name="T3" fmla="*/ 20 h 30"/>
                  <a:gd name="T4" fmla="*/ 1 w 28"/>
                  <a:gd name="T5" fmla="*/ 20 h 30"/>
                  <a:gd name="T6" fmla="*/ 1 w 28"/>
                  <a:gd name="T7" fmla="*/ 20 h 30"/>
                  <a:gd name="T8" fmla="*/ 2 w 28"/>
                  <a:gd name="T9" fmla="*/ 21 h 30"/>
                  <a:gd name="T10" fmla="*/ 2 w 28"/>
                  <a:gd name="T11" fmla="*/ 21 h 30"/>
                  <a:gd name="T12" fmla="*/ 2 w 28"/>
                  <a:gd name="T13" fmla="*/ 22 h 30"/>
                  <a:gd name="T14" fmla="*/ 3 w 28"/>
                  <a:gd name="T15" fmla="*/ 22 h 30"/>
                  <a:gd name="T16" fmla="*/ 3 w 28"/>
                  <a:gd name="T17" fmla="*/ 22 h 30"/>
                  <a:gd name="T18" fmla="*/ 4 w 28"/>
                  <a:gd name="T19" fmla="*/ 23 h 30"/>
                  <a:gd name="T20" fmla="*/ 4 w 28"/>
                  <a:gd name="T21" fmla="*/ 23 h 30"/>
                  <a:gd name="T22" fmla="*/ 4 w 28"/>
                  <a:gd name="T23" fmla="*/ 24 h 30"/>
                  <a:gd name="T24" fmla="*/ 5 w 28"/>
                  <a:gd name="T25" fmla="*/ 25 h 30"/>
                  <a:gd name="T26" fmla="*/ 5 w 28"/>
                  <a:gd name="T27" fmla="*/ 26 h 30"/>
                  <a:gd name="T28" fmla="*/ 6 w 28"/>
                  <a:gd name="T29" fmla="*/ 27 h 30"/>
                  <a:gd name="T30" fmla="*/ 7 w 28"/>
                  <a:gd name="T31" fmla="*/ 27 h 30"/>
                  <a:gd name="T32" fmla="*/ 7 w 28"/>
                  <a:gd name="T33" fmla="*/ 29 h 30"/>
                  <a:gd name="T34" fmla="*/ 8 w 28"/>
                  <a:gd name="T35" fmla="*/ 29 h 30"/>
                  <a:gd name="T36" fmla="*/ 8 w 28"/>
                  <a:gd name="T37" fmla="*/ 30 h 30"/>
                  <a:gd name="T38" fmla="*/ 28 w 28"/>
                  <a:gd name="T39" fmla="*/ 20 h 30"/>
                  <a:gd name="T40" fmla="*/ 28 w 28"/>
                  <a:gd name="T41" fmla="*/ 19 h 30"/>
                  <a:gd name="T42" fmla="*/ 27 w 28"/>
                  <a:gd name="T43" fmla="*/ 18 h 30"/>
                  <a:gd name="T44" fmla="*/ 26 w 28"/>
                  <a:gd name="T45" fmla="*/ 17 h 30"/>
                  <a:gd name="T46" fmla="*/ 26 w 28"/>
                  <a:gd name="T47" fmla="*/ 15 h 30"/>
                  <a:gd name="T48" fmla="*/ 25 w 28"/>
                  <a:gd name="T49" fmla="*/ 14 h 30"/>
                  <a:gd name="T50" fmla="*/ 24 w 28"/>
                  <a:gd name="T51" fmla="*/ 13 h 30"/>
                  <a:gd name="T52" fmla="*/ 23 w 28"/>
                  <a:gd name="T53" fmla="*/ 12 h 30"/>
                  <a:gd name="T54" fmla="*/ 22 w 28"/>
                  <a:gd name="T55" fmla="*/ 10 h 30"/>
                  <a:gd name="T56" fmla="*/ 22 w 28"/>
                  <a:gd name="T57" fmla="*/ 9 h 30"/>
                  <a:gd name="T58" fmla="*/ 21 w 28"/>
                  <a:gd name="T59" fmla="*/ 8 h 30"/>
                  <a:gd name="T60" fmla="*/ 19 w 28"/>
                  <a:gd name="T61" fmla="*/ 7 h 30"/>
                  <a:gd name="T62" fmla="*/ 18 w 28"/>
                  <a:gd name="T63" fmla="*/ 5 h 30"/>
                  <a:gd name="T64" fmla="*/ 17 w 28"/>
                  <a:gd name="T65" fmla="*/ 4 h 30"/>
                  <a:gd name="T66" fmla="*/ 16 w 28"/>
                  <a:gd name="T67" fmla="*/ 3 h 30"/>
                  <a:gd name="T68" fmla="*/ 15 w 28"/>
                  <a:gd name="T69" fmla="*/ 2 h 30"/>
                  <a:gd name="T70" fmla="*/ 13 w 28"/>
                  <a:gd name="T71" fmla="*/ 1 h 30"/>
                  <a:gd name="T72" fmla="*/ 12 w 28"/>
                  <a:gd name="T73" fmla="*/ 0 h 30"/>
                  <a:gd name="T74" fmla="*/ 12 w 28"/>
                  <a:gd name="T75" fmla="*/ 0 h 30"/>
                  <a:gd name="T76" fmla="*/ 0 w 28"/>
                  <a:gd name="T77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" h="30">
                    <a:moveTo>
                      <a:pt x="0" y="20"/>
                    </a:move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35"/>
              <p:cNvSpPr>
                <a:spLocks/>
              </p:cNvSpPr>
              <p:nvPr/>
            </p:nvSpPr>
            <p:spPr bwMode="auto">
              <a:xfrm>
                <a:off x="4002" y="2666"/>
                <a:ext cx="33" cy="27"/>
              </a:xfrm>
              <a:custGeom>
                <a:avLst/>
                <a:gdLst>
                  <a:gd name="T0" fmla="*/ 0 w 33"/>
                  <a:gd name="T1" fmla="*/ 23 h 27"/>
                  <a:gd name="T2" fmla="*/ 3 w 33"/>
                  <a:gd name="T3" fmla="*/ 23 h 27"/>
                  <a:gd name="T4" fmla="*/ 6 w 33"/>
                  <a:gd name="T5" fmla="*/ 24 h 27"/>
                  <a:gd name="T6" fmla="*/ 8 w 33"/>
                  <a:gd name="T7" fmla="*/ 24 h 27"/>
                  <a:gd name="T8" fmla="*/ 11 w 33"/>
                  <a:gd name="T9" fmla="*/ 24 h 27"/>
                  <a:gd name="T10" fmla="*/ 12 w 33"/>
                  <a:gd name="T11" fmla="*/ 24 h 27"/>
                  <a:gd name="T12" fmla="*/ 13 w 33"/>
                  <a:gd name="T13" fmla="*/ 25 h 27"/>
                  <a:gd name="T14" fmla="*/ 15 w 33"/>
                  <a:gd name="T15" fmla="*/ 25 h 27"/>
                  <a:gd name="T16" fmla="*/ 16 w 33"/>
                  <a:gd name="T17" fmla="*/ 25 h 27"/>
                  <a:gd name="T18" fmla="*/ 17 w 33"/>
                  <a:gd name="T19" fmla="*/ 25 h 27"/>
                  <a:gd name="T20" fmla="*/ 18 w 33"/>
                  <a:gd name="T21" fmla="*/ 26 h 27"/>
                  <a:gd name="T22" fmla="*/ 18 w 33"/>
                  <a:gd name="T23" fmla="*/ 26 h 27"/>
                  <a:gd name="T24" fmla="*/ 19 w 33"/>
                  <a:gd name="T25" fmla="*/ 26 h 27"/>
                  <a:gd name="T26" fmla="*/ 20 w 33"/>
                  <a:gd name="T27" fmla="*/ 26 h 27"/>
                  <a:gd name="T28" fmla="*/ 20 w 33"/>
                  <a:gd name="T29" fmla="*/ 26 h 27"/>
                  <a:gd name="T30" fmla="*/ 21 w 33"/>
                  <a:gd name="T31" fmla="*/ 27 h 27"/>
                  <a:gd name="T32" fmla="*/ 21 w 33"/>
                  <a:gd name="T33" fmla="*/ 27 h 27"/>
                  <a:gd name="T34" fmla="*/ 33 w 33"/>
                  <a:gd name="T35" fmla="*/ 7 h 27"/>
                  <a:gd name="T36" fmla="*/ 31 w 33"/>
                  <a:gd name="T37" fmla="*/ 6 h 27"/>
                  <a:gd name="T38" fmla="*/ 30 w 33"/>
                  <a:gd name="T39" fmla="*/ 6 h 27"/>
                  <a:gd name="T40" fmla="*/ 28 w 33"/>
                  <a:gd name="T41" fmla="*/ 5 h 27"/>
                  <a:gd name="T42" fmla="*/ 27 w 33"/>
                  <a:gd name="T43" fmla="*/ 4 h 27"/>
                  <a:gd name="T44" fmla="*/ 25 w 33"/>
                  <a:gd name="T45" fmla="*/ 4 h 27"/>
                  <a:gd name="T46" fmla="*/ 23 w 33"/>
                  <a:gd name="T47" fmla="*/ 4 h 27"/>
                  <a:gd name="T48" fmla="*/ 22 w 33"/>
                  <a:gd name="T49" fmla="*/ 3 h 27"/>
                  <a:gd name="T50" fmla="*/ 20 w 33"/>
                  <a:gd name="T51" fmla="*/ 3 h 27"/>
                  <a:gd name="T52" fmla="*/ 19 w 33"/>
                  <a:gd name="T53" fmla="*/ 3 h 27"/>
                  <a:gd name="T54" fmla="*/ 18 w 33"/>
                  <a:gd name="T55" fmla="*/ 2 h 27"/>
                  <a:gd name="T56" fmla="*/ 16 w 33"/>
                  <a:gd name="T57" fmla="*/ 2 h 27"/>
                  <a:gd name="T58" fmla="*/ 15 w 33"/>
                  <a:gd name="T59" fmla="*/ 2 h 27"/>
                  <a:gd name="T60" fmla="*/ 12 w 33"/>
                  <a:gd name="T61" fmla="*/ 1 h 27"/>
                  <a:gd name="T62" fmla="*/ 9 w 33"/>
                  <a:gd name="T63" fmla="*/ 1 h 27"/>
                  <a:gd name="T64" fmla="*/ 6 w 33"/>
                  <a:gd name="T65" fmla="*/ 1 h 27"/>
                  <a:gd name="T66" fmla="*/ 3 w 33"/>
                  <a:gd name="T67" fmla="*/ 0 h 27"/>
                  <a:gd name="T68" fmla="*/ 0 w 33"/>
                  <a:gd name="T6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" h="27">
                    <a:moveTo>
                      <a:pt x="0" y="23"/>
                    </a:moveTo>
                    <a:lnTo>
                      <a:pt x="3" y="23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33" y="7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336"/>
              <p:cNvSpPr>
                <a:spLocks/>
              </p:cNvSpPr>
              <p:nvPr/>
            </p:nvSpPr>
            <p:spPr bwMode="auto">
              <a:xfrm>
                <a:off x="3940" y="2633"/>
                <a:ext cx="48" cy="48"/>
              </a:xfrm>
              <a:custGeom>
                <a:avLst/>
                <a:gdLst>
                  <a:gd name="T0" fmla="*/ 0 w 48"/>
                  <a:gd name="T1" fmla="*/ 17 h 48"/>
                  <a:gd name="T2" fmla="*/ 1 w 48"/>
                  <a:gd name="T3" fmla="*/ 18 h 48"/>
                  <a:gd name="T4" fmla="*/ 4 w 48"/>
                  <a:gd name="T5" fmla="*/ 20 h 48"/>
                  <a:gd name="T6" fmla="*/ 6 w 48"/>
                  <a:gd name="T7" fmla="*/ 23 h 48"/>
                  <a:gd name="T8" fmla="*/ 9 w 48"/>
                  <a:gd name="T9" fmla="*/ 25 h 48"/>
                  <a:gd name="T10" fmla="*/ 12 w 48"/>
                  <a:gd name="T11" fmla="*/ 28 h 48"/>
                  <a:gd name="T12" fmla="*/ 15 w 48"/>
                  <a:gd name="T13" fmla="*/ 31 h 48"/>
                  <a:gd name="T14" fmla="*/ 18 w 48"/>
                  <a:gd name="T15" fmla="*/ 33 h 48"/>
                  <a:gd name="T16" fmla="*/ 20 w 48"/>
                  <a:gd name="T17" fmla="*/ 36 h 48"/>
                  <a:gd name="T18" fmla="*/ 22 w 48"/>
                  <a:gd name="T19" fmla="*/ 37 h 48"/>
                  <a:gd name="T20" fmla="*/ 23 w 48"/>
                  <a:gd name="T21" fmla="*/ 38 h 48"/>
                  <a:gd name="T22" fmla="*/ 25 w 48"/>
                  <a:gd name="T23" fmla="*/ 40 h 48"/>
                  <a:gd name="T24" fmla="*/ 26 w 48"/>
                  <a:gd name="T25" fmla="*/ 41 h 48"/>
                  <a:gd name="T26" fmla="*/ 28 w 48"/>
                  <a:gd name="T27" fmla="*/ 42 h 48"/>
                  <a:gd name="T28" fmla="*/ 30 w 48"/>
                  <a:gd name="T29" fmla="*/ 43 h 48"/>
                  <a:gd name="T30" fmla="*/ 31 w 48"/>
                  <a:gd name="T31" fmla="*/ 44 h 48"/>
                  <a:gd name="T32" fmla="*/ 33 w 48"/>
                  <a:gd name="T33" fmla="*/ 45 h 48"/>
                  <a:gd name="T34" fmla="*/ 35 w 48"/>
                  <a:gd name="T35" fmla="*/ 46 h 48"/>
                  <a:gd name="T36" fmla="*/ 36 w 48"/>
                  <a:gd name="T37" fmla="*/ 47 h 48"/>
                  <a:gd name="T38" fmla="*/ 37 w 48"/>
                  <a:gd name="T39" fmla="*/ 48 h 48"/>
                  <a:gd name="T40" fmla="*/ 47 w 48"/>
                  <a:gd name="T41" fmla="*/ 27 h 48"/>
                  <a:gd name="T42" fmla="*/ 48 w 48"/>
                  <a:gd name="T43" fmla="*/ 27 h 48"/>
                  <a:gd name="T44" fmla="*/ 46 w 48"/>
                  <a:gd name="T45" fmla="*/ 27 h 48"/>
                  <a:gd name="T46" fmla="*/ 45 w 48"/>
                  <a:gd name="T47" fmla="*/ 26 h 48"/>
                  <a:gd name="T48" fmla="*/ 44 w 48"/>
                  <a:gd name="T49" fmla="*/ 25 h 48"/>
                  <a:gd name="T50" fmla="*/ 43 w 48"/>
                  <a:gd name="T51" fmla="*/ 24 h 48"/>
                  <a:gd name="T52" fmla="*/ 41 w 48"/>
                  <a:gd name="T53" fmla="*/ 24 h 48"/>
                  <a:gd name="T54" fmla="*/ 40 w 48"/>
                  <a:gd name="T55" fmla="*/ 23 h 48"/>
                  <a:gd name="T56" fmla="*/ 39 w 48"/>
                  <a:gd name="T57" fmla="*/ 22 h 48"/>
                  <a:gd name="T58" fmla="*/ 38 w 48"/>
                  <a:gd name="T59" fmla="*/ 21 h 48"/>
                  <a:gd name="T60" fmla="*/ 36 w 48"/>
                  <a:gd name="T61" fmla="*/ 20 h 48"/>
                  <a:gd name="T62" fmla="*/ 35 w 48"/>
                  <a:gd name="T63" fmla="*/ 19 h 48"/>
                  <a:gd name="T64" fmla="*/ 33 w 48"/>
                  <a:gd name="T65" fmla="*/ 16 h 48"/>
                  <a:gd name="T66" fmla="*/ 30 w 48"/>
                  <a:gd name="T67" fmla="*/ 14 h 48"/>
                  <a:gd name="T68" fmla="*/ 28 w 48"/>
                  <a:gd name="T69" fmla="*/ 12 h 48"/>
                  <a:gd name="T70" fmla="*/ 25 w 48"/>
                  <a:gd name="T71" fmla="*/ 9 h 48"/>
                  <a:gd name="T72" fmla="*/ 22 w 48"/>
                  <a:gd name="T73" fmla="*/ 7 h 48"/>
                  <a:gd name="T74" fmla="*/ 20 w 48"/>
                  <a:gd name="T75" fmla="*/ 4 h 48"/>
                  <a:gd name="T76" fmla="*/ 17 w 48"/>
                  <a:gd name="T77" fmla="*/ 2 h 48"/>
                  <a:gd name="T78" fmla="*/ 15 w 48"/>
                  <a:gd name="T79" fmla="*/ 0 h 48"/>
                  <a:gd name="T80" fmla="*/ 0 w 48"/>
                  <a:gd name="T81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48">
                    <a:moveTo>
                      <a:pt x="0" y="17"/>
                    </a:moveTo>
                    <a:lnTo>
                      <a:pt x="1" y="18"/>
                    </a:lnTo>
                    <a:lnTo>
                      <a:pt x="4" y="20"/>
                    </a:lnTo>
                    <a:lnTo>
                      <a:pt x="6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5" y="31"/>
                    </a:lnTo>
                    <a:lnTo>
                      <a:pt x="18" y="33"/>
                    </a:lnTo>
                    <a:lnTo>
                      <a:pt x="20" y="36"/>
                    </a:lnTo>
                    <a:lnTo>
                      <a:pt x="22" y="37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6" y="41"/>
                    </a:lnTo>
                    <a:lnTo>
                      <a:pt x="28" y="42"/>
                    </a:lnTo>
                    <a:lnTo>
                      <a:pt x="30" y="43"/>
                    </a:lnTo>
                    <a:lnTo>
                      <a:pt x="31" y="44"/>
                    </a:lnTo>
                    <a:lnTo>
                      <a:pt x="33" y="45"/>
                    </a:lnTo>
                    <a:lnTo>
                      <a:pt x="35" y="46"/>
                    </a:lnTo>
                    <a:lnTo>
                      <a:pt x="36" y="47"/>
                    </a:lnTo>
                    <a:lnTo>
                      <a:pt x="37" y="48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5" y="26"/>
                    </a:lnTo>
                    <a:lnTo>
                      <a:pt x="44" y="25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3"/>
                    </a:lnTo>
                    <a:lnTo>
                      <a:pt x="39" y="22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5" y="19"/>
                    </a:lnTo>
                    <a:lnTo>
                      <a:pt x="33" y="16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37"/>
              <p:cNvSpPr>
                <a:spLocks/>
              </p:cNvSpPr>
              <p:nvPr/>
            </p:nvSpPr>
            <p:spPr bwMode="auto">
              <a:xfrm>
                <a:off x="3890" y="2592"/>
                <a:ext cx="46" cy="44"/>
              </a:xfrm>
              <a:custGeom>
                <a:avLst/>
                <a:gdLst>
                  <a:gd name="T0" fmla="*/ 0 w 46"/>
                  <a:gd name="T1" fmla="*/ 15 h 44"/>
                  <a:gd name="T2" fmla="*/ 0 w 46"/>
                  <a:gd name="T3" fmla="*/ 15 h 44"/>
                  <a:gd name="T4" fmla="*/ 1 w 46"/>
                  <a:gd name="T5" fmla="*/ 16 h 44"/>
                  <a:gd name="T6" fmla="*/ 3 w 46"/>
                  <a:gd name="T7" fmla="*/ 18 h 44"/>
                  <a:gd name="T8" fmla="*/ 4 w 46"/>
                  <a:gd name="T9" fmla="*/ 20 h 44"/>
                  <a:gd name="T10" fmla="*/ 6 w 46"/>
                  <a:gd name="T11" fmla="*/ 22 h 44"/>
                  <a:gd name="T12" fmla="*/ 8 w 46"/>
                  <a:gd name="T13" fmla="*/ 23 h 44"/>
                  <a:gd name="T14" fmla="*/ 9 w 46"/>
                  <a:gd name="T15" fmla="*/ 25 h 44"/>
                  <a:gd name="T16" fmla="*/ 11 w 46"/>
                  <a:gd name="T17" fmla="*/ 27 h 44"/>
                  <a:gd name="T18" fmla="*/ 12 w 46"/>
                  <a:gd name="T19" fmla="*/ 28 h 44"/>
                  <a:gd name="T20" fmla="*/ 14 w 46"/>
                  <a:gd name="T21" fmla="*/ 29 h 44"/>
                  <a:gd name="T22" fmla="*/ 15 w 46"/>
                  <a:gd name="T23" fmla="*/ 31 h 44"/>
                  <a:gd name="T24" fmla="*/ 17 w 46"/>
                  <a:gd name="T25" fmla="*/ 32 h 44"/>
                  <a:gd name="T26" fmla="*/ 18 w 46"/>
                  <a:gd name="T27" fmla="*/ 33 h 44"/>
                  <a:gd name="T28" fmla="*/ 20 w 46"/>
                  <a:gd name="T29" fmla="*/ 35 h 44"/>
                  <a:gd name="T30" fmla="*/ 21 w 46"/>
                  <a:gd name="T31" fmla="*/ 36 h 44"/>
                  <a:gd name="T32" fmla="*/ 23 w 46"/>
                  <a:gd name="T33" fmla="*/ 37 h 44"/>
                  <a:gd name="T34" fmla="*/ 24 w 46"/>
                  <a:gd name="T35" fmla="*/ 38 h 44"/>
                  <a:gd name="T36" fmla="*/ 27 w 46"/>
                  <a:gd name="T37" fmla="*/ 40 h 44"/>
                  <a:gd name="T38" fmla="*/ 29 w 46"/>
                  <a:gd name="T39" fmla="*/ 42 h 44"/>
                  <a:gd name="T40" fmla="*/ 32 w 46"/>
                  <a:gd name="T41" fmla="*/ 44 h 44"/>
                  <a:gd name="T42" fmla="*/ 33 w 46"/>
                  <a:gd name="T43" fmla="*/ 44 h 44"/>
                  <a:gd name="T44" fmla="*/ 46 w 46"/>
                  <a:gd name="T45" fmla="*/ 26 h 44"/>
                  <a:gd name="T46" fmla="*/ 45 w 46"/>
                  <a:gd name="T47" fmla="*/ 25 h 44"/>
                  <a:gd name="T48" fmla="*/ 43 w 46"/>
                  <a:gd name="T49" fmla="*/ 23 h 44"/>
                  <a:gd name="T50" fmla="*/ 40 w 46"/>
                  <a:gd name="T51" fmla="*/ 21 h 44"/>
                  <a:gd name="T52" fmla="*/ 37 w 46"/>
                  <a:gd name="T53" fmla="*/ 20 h 44"/>
                  <a:gd name="T54" fmla="*/ 36 w 46"/>
                  <a:gd name="T55" fmla="*/ 19 h 44"/>
                  <a:gd name="T56" fmla="*/ 35 w 46"/>
                  <a:gd name="T57" fmla="*/ 18 h 44"/>
                  <a:gd name="T58" fmla="*/ 34 w 46"/>
                  <a:gd name="T59" fmla="*/ 17 h 44"/>
                  <a:gd name="T60" fmla="*/ 33 w 46"/>
                  <a:gd name="T61" fmla="*/ 16 h 44"/>
                  <a:gd name="T62" fmla="*/ 31 w 46"/>
                  <a:gd name="T63" fmla="*/ 15 h 44"/>
                  <a:gd name="T64" fmla="*/ 30 w 46"/>
                  <a:gd name="T65" fmla="*/ 14 h 44"/>
                  <a:gd name="T66" fmla="*/ 29 w 46"/>
                  <a:gd name="T67" fmla="*/ 13 h 44"/>
                  <a:gd name="T68" fmla="*/ 28 w 46"/>
                  <a:gd name="T69" fmla="*/ 11 h 44"/>
                  <a:gd name="T70" fmla="*/ 26 w 46"/>
                  <a:gd name="T71" fmla="*/ 10 h 44"/>
                  <a:gd name="T72" fmla="*/ 25 w 46"/>
                  <a:gd name="T73" fmla="*/ 9 h 44"/>
                  <a:gd name="T74" fmla="*/ 24 w 46"/>
                  <a:gd name="T75" fmla="*/ 8 h 44"/>
                  <a:gd name="T76" fmla="*/ 23 w 46"/>
                  <a:gd name="T77" fmla="*/ 6 h 44"/>
                  <a:gd name="T78" fmla="*/ 21 w 46"/>
                  <a:gd name="T79" fmla="*/ 5 h 44"/>
                  <a:gd name="T80" fmla="*/ 20 w 46"/>
                  <a:gd name="T81" fmla="*/ 4 h 44"/>
                  <a:gd name="T82" fmla="*/ 19 w 46"/>
                  <a:gd name="T83" fmla="*/ 2 h 44"/>
                  <a:gd name="T84" fmla="*/ 18 w 46"/>
                  <a:gd name="T85" fmla="*/ 0 h 44"/>
                  <a:gd name="T86" fmla="*/ 18 w 46"/>
                  <a:gd name="T87" fmla="*/ 0 h 44"/>
                  <a:gd name="T88" fmla="*/ 0 w 46"/>
                  <a:gd name="T89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" h="44">
                    <a:moveTo>
                      <a:pt x="0" y="15"/>
                    </a:moveTo>
                    <a:lnTo>
                      <a:pt x="0" y="15"/>
                    </a:lnTo>
                    <a:lnTo>
                      <a:pt x="1" y="16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4" y="29"/>
                    </a:lnTo>
                    <a:lnTo>
                      <a:pt x="15" y="31"/>
                    </a:lnTo>
                    <a:lnTo>
                      <a:pt x="17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1" y="36"/>
                    </a:lnTo>
                    <a:lnTo>
                      <a:pt x="23" y="37"/>
                    </a:lnTo>
                    <a:lnTo>
                      <a:pt x="24" y="38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46" y="26"/>
                    </a:lnTo>
                    <a:lnTo>
                      <a:pt x="45" y="25"/>
                    </a:lnTo>
                    <a:lnTo>
                      <a:pt x="43" y="23"/>
                    </a:lnTo>
                    <a:lnTo>
                      <a:pt x="40" y="21"/>
                    </a:lnTo>
                    <a:lnTo>
                      <a:pt x="37" y="20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38"/>
              <p:cNvSpPr>
                <a:spLocks/>
              </p:cNvSpPr>
              <p:nvPr/>
            </p:nvSpPr>
            <p:spPr bwMode="auto">
              <a:xfrm>
                <a:off x="3887" y="2590"/>
                <a:ext cx="21" cy="17"/>
              </a:xfrm>
              <a:custGeom>
                <a:avLst/>
                <a:gdLst>
                  <a:gd name="T0" fmla="*/ 0 w 21"/>
                  <a:gd name="T1" fmla="*/ 13 h 17"/>
                  <a:gd name="T2" fmla="*/ 1 w 21"/>
                  <a:gd name="T3" fmla="*/ 15 h 17"/>
                  <a:gd name="T4" fmla="*/ 3 w 21"/>
                  <a:gd name="T5" fmla="*/ 17 h 17"/>
                  <a:gd name="T6" fmla="*/ 21 w 21"/>
                  <a:gd name="T7" fmla="*/ 2 h 17"/>
                  <a:gd name="T8" fmla="*/ 19 w 21"/>
                  <a:gd name="T9" fmla="*/ 1 h 17"/>
                  <a:gd name="T10" fmla="*/ 19 w 21"/>
                  <a:gd name="T11" fmla="*/ 0 h 17"/>
                  <a:gd name="T12" fmla="*/ 0 w 21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" y="15"/>
                    </a:lnTo>
                    <a:lnTo>
                      <a:pt x="3" y="17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39"/>
              <p:cNvSpPr>
                <a:spLocks/>
              </p:cNvSpPr>
              <p:nvPr/>
            </p:nvSpPr>
            <p:spPr bwMode="auto">
              <a:xfrm>
                <a:off x="3849" y="2533"/>
                <a:ext cx="44" cy="51"/>
              </a:xfrm>
              <a:custGeom>
                <a:avLst/>
                <a:gdLst>
                  <a:gd name="T0" fmla="*/ 0 w 44"/>
                  <a:gd name="T1" fmla="*/ 16 h 51"/>
                  <a:gd name="T2" fmla="*/ 1 w 44"/>
                  <a:gd name="T3" fmla="*/ 16 h 51"/>
                  <a:gd name="T4" fmla="*/ 2 w 44"/>
                  <a:gd name="T5" fmla="*/ 17 h 51"/>
                  <a:gd name="T6" fmla="*/ 3 w 44"/>
                  <a:gd name="T7" fmla="*/ 19 h 51"/>
                  <a:gd name="T8" fmla="*/ 4 w 44"/>
                  <a:gd name="T9" fmla="*/ 20 h 51"/>
                  <a:gd name="T10" fmla="*/ 5 w 44"/>
                  <a:gd name="T11" fmla="*/ 22 h 51"/>
                  <a:gd name="T12" fmla="*/ 7 w 44"/>
                  <a:gd name="T13" fmla="*/ 24 h 51"/>
                  <a:gd name="T14" fmla="*/ 8 w 44"/>
                  <a:gd name="T15" fmla="*/ 25 h 51"/>
                  <a:gd name="T16" fmla="*/ 9 w 44"/>
                  <a:gd name="T17" fmla="*/ 27 h 51"/>
                  <a:gd name="T18" fmla="*/ 11 w 44"/>
                  <a:gd name="T19" fmla="*/ 29 h 51"/>
                  <a:gd name="T20" fmla="*/ 14 w 44"/>
                  <a:gd name="T21" fmla="*/ 33 h 51"/>
                  <a:gd name="T22" fmla="*/ 17 w 44"/>
                  <a:gd name="T23" fmla="*/ 38 h 51"/>
                  <a:gd name="T24" fmla="*/ 19 w 44"/>
                  <a:gd name="T25" fmla="*/ 42 h 51"/>
                  <a:gd name="T26" fmla="*/ 22 w 44"/>
                  <a:gd name="T27" fmla="*/ 47 h 51"/>
                  <a:gd name="T28" fmla="*/ 25 w 44"/>
                  <a:gd name="T29" fmla="*/ 51 h 51"/>
                  <a:gd name="T30" fmla="*/ 44 w 44"/>
                  <a:gd name="T31" fmla="*/ 39 h 51"/>
                  <a:gd name="T32" fmla="*/ 42 w 44"/>
                  <a:gd name="T33" fmla="*/ 34 h 51"/>
                  <a:gd name="T34" fmla="*/ 39 w 44"/>
                  <a:gd name="T35" fmla="*/ 30 h 51"/>
                  <a:gd name="T36" fmla="*/ 36 w 44"/>
                  <a:gd name="T37" fmla="*/ 25 h 51"/>
                  <a:gd name="T38" fmla="*/ 32 w 44"/>
                  <a:gd name="T39" fmla="*/ 21 h 51"/>
                  <a:gd name="T40" fmla="*/ 29 w 44"/>
                  <a:gd name="T41" fmla="*/ 16 h 51"/>
                  <a:gd name="T42" fmla="*/ 28 w 44"/>
                  <a:gd name="T43" fmla="*/ 14 h 51"/>
                  <a:gd name="T44" fmla="*/ 27 w 44"/>
                  <a:gd name="T45" fmla="*/ 12 h 51"/>
                  <a:gd name="T46" fmla="*/ 25 w 44"/>
                  <a:gd name="T47" fmla="*/ 10 h 51"/>
                  <a:gd name="T48" fmla="*/ 24 w 44"/>
                  <a:gd name="T49" fmla="*/ 8 h 51"/>
                  <a:gd name="T50" fmla="*/ 22 w 44"/>
                  <a:gd name="T51" fmla="*/ 6 h 51"/>
                  <a:gd name="T52" fmla="*/ 20 w 44"/>
                  <a:gd name="T53" fmla="*/ 4 h 51"/>
                  <a:gd name="T54" fmla="*/ 19 w 44"/>
                  <a:gd name="T55" fmla="*/ 2 h 51"/>
                  <a:gd name="T56" fmla="*/ 17 w 44"/>
                  <a:gd name="T57" fmla="*/ 1 h 51"/>
                  <a:gd name="T58" fmla="*/ 17 w 44"/>
                  <a:gd name="T59" fmla="*/ 0 h 51"/>
                  <a:gd name="T60" fmla="*/ 0 w 44"/>
                  <a:gd name="T6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1">
                    <a:moveTo>
                      <a:pt x="0" y="16"/>
                    </a:moveTo>
                    <a:lnTo>
                      <a:pt x="1" y="16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5" y="22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14" y="33"/>
                    </a:lnTo>
                    <a:lnTo>
                      <a:pt x="17" y="38"/>
                    </a:lnTo>
                    <a:lnTo>
                      <a:pt x="19" y="42"/>
                    </a:lnTo>
                    <a:lnTo>
                      <a:pt x="22" y="47"/>
                    </a:lnTo>
                    <a:lnTo>
                      <a:pt x="25" y="51"/>
                    </a:lnTo>
                    <a:lnTo>
                      <a:pt x="44" y="39"/>
                    </a:lnTo>
                    <a:lnTo>
                      <a:pt x="42" y="34"/>
                    </a:lnTo>
                    <a:lnTo>
                      <a:pt x="39" y="30"/>
                    </a:lnTo>
                    <a:lnTo>
                      <a:pt x="36" y="25"/>
                    </a:lnTo>
                    <a:lnTo>
                      <a:pt x="32" y="21"/>
                    </a:lnTo>
                    <a:lnTo>
                      <a:pt x="29" y="16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40"/>
              <p:cNvSpPr>
                <a:spLocks/>
              </p:cNvSpPr>
              <p:nvPr/>
            </p:nvSpPr>
            <p:spPr bwMode="auto">
              <a:xfrm>
                <a:off x="3809" y="2523"/>
                <a:ext cx="30" cy="25"/>
              </a:xfrm>
              <a:custGeom>
                <a:avLst/>
                <a:gdLst>
                  <a:gd name="T0" fmla="*/ 0 w 30"/>
                  <a:gd name="T1" fmla="*/ 24 h 25"/>
                  <a:gd name="T2" fmla="*/ 0 w 30"/>
                  <a:gd name="T3" fmla="*/ 24 h 25"/>
                  <a:gd name="T4" fmla="*/ 1 w 30"/>
                  <a:gd name="T5" fmla="*/ 24 h 25"/>
                  <a:gd name="T6" fmla="*/ 2 w 30"/>
                  <a:gd name="T7" fmla="*/ 24 h 25"/>
                  <a:gd name="T8" fmla="*/ 3 w 30"/>
                  <a:gd name="T9" fmla="*/ 25 h 25"/>
                  <a:gd name="T10" fmla="*/ 4 w 30"/>
                  <a:gd name="T11" fmla="*/ 25 h 25"/>
                  <a:gd name="T12" fmla="*/ 5 w 30"/>
                  <a:gd name="T13" fmla="*/ 25 h 25"/>
                  <a:gd name="T14" fmla="*/ 7 w 30"/>
                  <a:gd name="T15" fmla="*/ 25 h 25"/>
                  <a:gd name="T16" fmla="*/ 7 w 30"/>
                  <a:gd name="T17" fmla="*/ 25 h 25"/>
                  <a:gd name="T18" fmla="*/ 9 w 30"/>
                  <a:gd name="T19" fmla="*/ 25 h 25"/>
                  <a:gd name="T20" fmla="*/ 11 w 30"/>
                  <a:gd name="T21" fmla="*/ 25 h 25"/>
                  <a:gd name="T22" fmla="*/ 13 w 30"/>
                  <a:gd name="T23" fmla="*/ 25 h 25"/>
                  <a:gd name="T24" fmla="*/ 15 w 30"/>
                  <a:gd name="T25" fmla="*/ 25 h 25"/>
                  <a:gd name="T26" fmla="*/ 16 w 30"/>
                  <a:gd name="T27" fmla="*/ 25 h 25"/>
                  <a:gd name="T28" fmla="*/ 18 w 30"/>
                  <a:gd name="T29" fmla="*/ 25 h 25"/>
                  <a:gd name="T30" fmla="*/ 20 w 30"/>
                  <a:gd name="T31" fmla="*/ 24 h 25"/>
                  <a:gd name="T32" fmla="*/ 21 w 30"/>
                  <a:gd name="T33" fmla="*/ 24 h 25"/>
                  <a:gd name="T34" fmla="*/ 23 w 30"/>
                  <a:gd name="T35" fmla="*/ 24 h 25"/>
                  <a:gd name="T36" fmla="*/ 25 w 30"/>
                  <a:gd name="T37" fmla="*/ 23 h 25"/>
                  <a:gd name="T38" fmla="*/ 28 w 30"/>
                  <a:gd name="T39" fmla="*/ 22 h 25"/>
                  <a:gd name="T40" fmla="*/ 29 w 30"/>
                  <a:gd name="T41" fmla="*/ 22 h 25"/>
                  <a:gd name="T42" fmla="*/ 30 w 30"/>
                  <a:gd name="T43" fmla="*/ 22 h 25"/>
                  <a:gd name="T44" fmla="*/ 30 w 30"/>
                  <a:gd name="T45" fmla="*/ 22 h 25"/>
                  <a:gd name="T46" fmla="*/ 26 w 30"/>
                  <a:gd name="T47" fmla="*/ 0 h 25"/>
                  <a:gd name="T48" fmla="*/ 25 w 30"/>
                  <a:gd name="T49" fmla="*/ 0 h 25"/>
                  <a:gd name="T50" fmla="*/ 24 w 30"/>
                  <a:gd name="T51" fmla="*/ 0 h 25"/>
                  <a:gd name="T52" fmla="*/ 22 w 30"/>
                  <a:gd name="T53" fmla="*/ 0 h 25"/>
                  <a:gd name="T54" fmla="*/ 20 w 30"/>
                  <a:gd name="T55" fmla="*/ 1 h 25"/>
                  <a:gd name="T56" fmla="*/ 18 w 30"/>
                  <a:gd name="T57" fmla="*/ 2 h 25"/>
                  <a:gd name="T58" fmla="*/ 17 w 30"/>
                  <a:gd name="T59" fmla="*/ 2 h 25"/>
                  <a:gd name="T60" fmla="*/ 16 w 30"/>
                  <a:gd name="T61" fmla="*/ 2 h 25"/>
                  <a:gd name="T62" fmla="*/ 15 w 30"/>
                  <a:gd name="T63" fmla="*/ 2 h 25"/>
                  <a:gd name="T64" fmla="*/ 14 w 30"/>
                  <a:gd name="T65" fmla="*/ 2 h 25"/>
                  <a:gd name="T66" fmla="*/ 13 w 30"/>
                  <a:gd name="T67" fmla="*/ 2 h 25"/>
                  <a:gd name="T68" fmla="*/ 12 w 30"/>
                  <a:gd name="T69" fmla="*/ 2 h 25"/>
                  <a:gd name="T70" fmla="*/ 11 w 30"/>
                  <a:gd name="T71" fmla="*/ 2 h 25"/>
                  <a:gd name="T72" fmla="*/ 10 w 30"/>
                  <a:gd name="T73" fmla="*/ 2 h 25"/>
                  <a:gd name="T74" fmla="*/ 9 w 30"/>
                  <a:gd name="T75" fmla="*/ 2 h 25"/>
                  <a:gd name="T76" fmla="*/ 9 w 30"/>
                  <a:gd name="T77" fmla="*/ 2 h 25"/>
                  <a:gd name="T78" fmla="*/ 8 w 30"/>
                  <a:gd name="T79" fmla="*/ 2 h 25"/>
                  <a:gd name="T80" fmla="*/ 8 w 30"/>
                  <a:gd name="T81" fmla="*/ 2 h 25"/>
                  <a:gd name="T82" fmla="*/ 7 w 30"/>
                  <a:gd name="T83" fmla="*/ 2 h 25"/>
                  <a:gd name="T84" fmla="*/ 7 w 30"/>
                  <a:gd name="T85" fmla="*/ 2 h 25"/>
                  <a:gd name="T86" fmla="*/ 6 w 30"/>
                  <a:gd name="T87" fmla="*/ 2 h 25"/>
                  <a:gd name="T88" fmla="*/ 5 w 30"/>
                  <a:gd name="T89" fmla="*/ 2 h 25"/>
                  <a:gd name="T90" fmla="*/ 5 w 30"/>
                  <a:gd name="T91" fmla="*/ 2 h 25"/>
                  <a:gd name="T92" fmla="*/ 0 w 30"/>
                  <a:gd name="T9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25">
                    <a:moveTo>
                      <a:pt x="0" y="24"/>
                    </a:moveTo>
                    <a:lnTo>
                      <a:pt x="0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41"/>
              <p:cNvSpPr>
                <a:spLocks/>
              </p:cNvSpPr>
              <p:nvPr/>
            </p:nvSpPr>
            <p:spPr bwMode="auto">
              <a:xfrm>
                <a:off x="3788" y="2518"/>
                <a:ext cx="26" cy="29"/>
              </a:xfrm>
              <a:custGeom>
                <a:avLst/>
                <a:gdLst>
                  <a:gd name="T0" fmla="*/ 0 w 26"/>
                  <a:gd name="T1" fmla="*/ 20 h 29"/>
                  <a:gd name="T2" fmla="*/ 1 w 26"/>
                  <a:gd name="T3" fmla="*/ 20 h 29"/>
                  <a:gd name="T4" fmla="*/ 3 w 26"/>
                  <a:gd name="T5" fmla="*/ 21 h 29"/>
                  <a:gd name="T6" fmla="*/ 5 w 26"/>
                  <a:gd name="T7" fmla="*/ 22 h 29"/>
                  <a:gd name="T8" fmla="*/ 7 w 26"/>
                  <a:gd name="T9" fmla="*/ 24 h 29"/>
                  <a:gd name="T10" fmla="*/ 10 w 26"/>
                  <a:gd name="T11" fmla="*/ 25 h 29"/>
                  <a:gd name="T12" fmla="*/ 12 w 26"/>
                  <a:gd name="T13" fmla="*/ 26 h 29"/>
                  <a:gd name="T14" fmla="*/ 14 w 26"/>
                  <a:gd name="T15" fmla="*/ 27 h 29"/>
                  <a:gd name="T16" fmla="*/ 16 w 26"/>
                  <a:gd name="T17" fmla="*/ 27 h 29"/>
                  <a:gd name="T18" fmla="*/ 17 w 26"/>
                  <a:gd name="T19" fmla="*/ 28 h 29"/>
                  <a:gd name="T20" fmla="*/ 18 w 26"/>
                  <a:gd name="T21" fmla="*/ 28 h 29"/>
                  <a:gd name="T22" fmla="*/ 20 w 26"/>
                  <a:gd name="T23" fmla="*/ 29 h 29"/>
                  <a:gd name="T24" fmla="*/ 21 w 26"/>
                  <a:gd name="T25" fmla="*/ 29 h 29"/>
                  <a:gd name="T26" fmla="*/ 26 w 26"/>
                  <a:gd name="T27" fmla="*/ 7 h 29"/>
                  <a:gd name="T28" fmla="*/ 26 w 26"/>
                  <a:gd name="T29" fmla="*/ 7 h 29"/>
                  <a:gd name="T30" fmla="*/ 25 w 26"/>
                  <a:gd name="T31" fmla="*/ 7 h 29"/>
                  <a:gd name="T32" fmla="*/ 25 w 26"/>
                  <a:gd name="T33" fmla="*/ 6 h 29"/>
                  <a:gd name="T34" fmla="*/ 24 w 26"/>
                  <a:gd name="T35" fmla="*/ 6 h 29"/>
                  <a:gd name="T36" fmla="*/ 22 w 26"/>
                  <a:gd name="T37" fmla="*/ 5 h 29"/>
                  <a:gd name="T38" fmla="*/ 21 w 26"/>
                  <a:gd name="T39" fmla="*/ 5 h 29"/>
                  <a:gd name="T40" fmla="*/ 19 w 26"/>
                  <a:gd name="T41" fmla="*/ 4 h 29"/>
                  <a:gd name="T42" fmla="*/ 18 w 26"/>
                  <a:gd name="T43" fmla="*/ 3 h 29"/>
                  <a:gd name="T44" fmla="*/ 16 w 26"/>
                  <a:gd name="T45" fmla="*/ 2 h 29"/>
                  <a:gd name="T46" fmla="*/ 14 w 26"/>
                  <a:gd name="T47" fmla="*/ 1 h 29"/>
                  <a:gd name="T48" fmla="*/ 12 w 26"/>
                  <a:gd name="T49" fmla="*/ 0 h 29"/>
                  <a:gd name="T50" fmla="*/ 12 w 26"/>
                  <a:gd name="T51" fmla="*/ 0 h 29"/>
                  <a:gd name="T52" fmla="*/ 0 w 26"/>
                  <a:gd name="T53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29">
                    <a:moveTo>
                      <a:pt x="0" y="20"/>
                    </a:moveTo>
                    <a:lnTo>
                      <a:pt x="1" y="20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42"/>
              <p:cNvSpPr>
                <a:spLocks/>
              </p:cNvSpPr>
              <p:nvPr/>
            </p:nvSpPr>
            <p:spPr bwMode="auto">
              <a:xfrm>
                <a:off x="3736" y="2481"/>
                <a:ext cx="46" cy="43"/>
              </a:xfrm>
              <a:custGeom>
                <a:avLst/>
                <a:gdLst>
                  <a:gd name="T0" fmla="*/ 0 w 46"/>
                  <a:gd name="T1" fmla="*/ 18 h 43"/>
                  <a:gd name="T2" fmla="*/ 0 w 46"/>
                  <a:gd name="T3" fmla="*/ 18 h 43"/>
                  <a:gd name="T4" fmla="*/ 5 w 46"/>
                  <a:gd name="T5" fmla="*/ 22 h 43"/>
                  <a:gd name="T6" fmla="*/ 9 w 46"/>
                  <a:gd name="T7" fmla="*/ 25 h 43"/>
                  <a:gd name="T8" fmla="*/ 13 w 46"/>
                  <a:gd name="T9" fmla="*/ 29 h 43"/>
                  <a:gd name="T10" fmla="*/ 18 w 46"/>
                  <a:gd name="T11" fmla="*/ 32 h 43"/>
                  <a:gd name="T12" fmla="*/ 23 w 46"/>
                  <a:gd name="T13" fmla="*/ 36 h 43"/>
                  <a:gd name="T14" fmla="*/ 27 w 46"/>
                  <a:gd name="T15" fmla="*/ 39 h 43"/>
                  <a:gd name="T16" fmla="*/ 29 w 46"/>
                  <a:gd name="T17" fmla="*/ 41 h 43"/>
                  <a:gd name="T18" fmla="*/ 32 w 46"/>
                  <a:gd name="T19" fmla="*/ 43 h 43"/>
                  <a:gd name="T20" fmla="*/ 32 w 46"/>
                  <a:gd name="T21" fmla="*/ 43 h 43"/>
                  <a:gd name="T22" fmla="*/ 46 w 46"/>
                  <a:gd name="T23" fmla="*/ 25 h 43"/>
                  <a:gd name="T24" fmla="*/ 45 w 46"/>
                  <a:gd name="T25" fmla="*/ 24 h 43"/>
                  <a:gd name="T26" fmla="*/ 43 w 46"/>
                  <a:gd name="T27" fmla="*/ 23 h 43"/>
                  <a:gd name="T28" fmla="*/ 41 w 46"/>
                  <a:gd name="T29" fmla="*/ 21 h 43"/>
                  <a:gd name="T30" fmla="*/ 36 w 46"/>
                  <a:gd name="T31" fmla="*/ 18 h 43"/>
                  <a:gd name="T32" fmla="*/ 32 w 46"/>
                  <a:gd name="T33" fmla="*/ 14 h 43"/>
                  <a:gd name="T34" fmla="*/ 28 w 46"/>
                  <a:gd name="T35" fmla="*/ 11 h 43"/>
                  <a:gd name="T36" fmla="*/ 23 w 46"/>
                  <a:gd name="T37" fmla="*/ 7 h 43"/>
                  <a:gd name="T38" fmla="*/ 19 w 46"/>
                  <a:gd name="T39" fmla="*/ 4 h 43"/>
                  <a:gd name="T40" fmla="*/ 14 w 46"/>
                  <a:gd name="T41" fmla="*/ 0 h 43"/>
                  <a:gd name="T42" fmla="*/ 14 w 46"/>
                  <a:gd name="T43" fmla="*/ 0 h 43"/>
                  <a:gd name="T44" fmla="*/ 0 w 46"/>
                  <a:gd name="T45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43">
                    <a:moveTo>
                      <a:pt x="0" y="18"/>
                    </a:moveTo>
                    <a:lnTo>
                      <a:pt x="0" y="18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3" y="29"/>
                    </a:lnTo>
                    <a:lnTo>
                      <a:pt x="18" y="32"/>
                    </a:lnTo>
                    <a:lnTo>
                      <a:pt x="23" y="36"/>
                    </a:lnTo>
                    <a:lnTo>
                      <a:pt x="27" y="39"/>
                    </a:lnTo>
                    <a:lnTo>
                      <a:pt x="29" y="41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46" y="25"/>
                    </a:lnTo>
                    <a:lnTo>
                      <a:pt x="45" y="24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28" y="11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43"/>
              <p:cNvSpPr>
                <a:spLocks/>
              </p:cNvSpPr>
              <p:nvPr/>
            </p:nvSpPr>
            <p:spPr bwMode="auto">
              <a:xfrm>
                <a:off x="3732" y="2478"/>
                <a:ext cx="18" cy="21"/>
              </a:xfrm>
              <a:custGeom>
                <a:avLst/>
                <a:gdLst>
                  <a:gd name="T0" fmla="*/ 0 w 18"/>
                  <a:gd name="T1" fmla="*/ 18 h 21"/>
                  <a:gd name="T2" fmla="*/ 0 w 18"/>
                  <a:gd name="T3" fmla="*/ 18 h 21"/>
                  <a:gd name="T4" fmla="*/ 4 w 18"/>
                  <a:gd name="T5" fmla="*/ 21 h 21"/>
                  <a:gd name="T6" fmla="*/ 18 w 18"/>
                  <a:gd name="T7" fmla="*/ 3 h 21"/>
                  <a:gd name="T8" fmla="*/ 14 w 18"/>
                  <a:gd name="T9" fmla="*/ 0 h 21"/>
                  <a:gd name="T10" fmla="*/ 14 w 18"/>
                  <a:gd name="T11" fmla="*/ 0 h 21"/>
                  <a:gd name="T12" fmla="*/ 0 w 18"/>
                  <a:gd name="T1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">
                    <a:moveTo>
                      <a:pt x="0" y="18"/>
                    </a:moveTo>
                    <a:lnTo>
                      <a:pt x="0" y="18"/>
                    </a:lnTo>
                    <a:lnTo>
                      <a:pt x="4" y="21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44"/>
              <p:cNvSpPr>
                <a:spLocks/>
              </p:cNvSpPr>
              <p:nvPr/>
            </p:nvSpPr>
            <p:spPr bwMode="auto">
              <a:xfrm>
                <a:off x="3683" y="2440"/>
                <a:ext cx="45" cy="42"/>
              </a:xfrm>
              <a:custGeom>
                <a:avLst/>
                <a:gdLst>
                  <a:gd name="T0" fmla="*/ 0 w 45"/>
                  <a:gd name="T1" fmla="*/ 16 h 42"/>
                  <a:gd name="T2" fmla="*/ 0 w 45"/>
                  <a:gd name="T3" fmla="*/ 16 h 42"/>
                  <a:gd name="T4" fmla="*/ 2 w 45"/>
                  <a:gd name="T5" fmla="*/ 19 h 42"/>
                  <a:gd name="T6" fmla="*/ 5 w 45"/>
                  <a:gd name="T7" fmla="*/ 21 h 42"/>
                  <a:gd name="T8" fmla="*/ 8 w 45"/>
                  <a:gd name="T9" fmla="*/ 23 h 42"/>
                  <a:gd name="T10" fmla="*/ 11 w 45"/>
                  <a:gd name="T11" fmla="*/ 26 h 42"/>
                  <a:gd name="T12" fmla="*/ 14 w 45"/>
                  <a:gd name="T13" fmla="*/ 28 h 42"/>
                  <a:gd name="T14" fmla="*/ 17 w 45"/>
                  <a:gd name="T15" fmla="*/ 31 h 42"/>
                  <a:gd name="T16" fmla="*/ 20 w 45"/>
                  <a:gd name="T17" fmla="*/ 34 h 42"/>
                  <a:gd name="T18" fmla="*/ 24 w 45"/>
                  <a:gd name="T19" fmla="*/ 36 h 42"/>
                  <a:gd name="T20" fmla="*/ 27 w 45"/>
                  <a:gd name="T21" fmla="*/ 39 h 42"/>
                  <a:gd name="T22" fmla="*/ 30 w 45"/>
                  <a:gd name="T23" fmla="*/ 41 h 42"/>
                  <a:gd name="T24" fmla="*/ 31 w 45"/>
                  <a:gd name="T25" fmla="*/ 42 h 42"/>
                  <a:gd name="T26" fmla="*/ 45 w 45"/>
                  <a:gd name="T27" fmla="*/ 24 h 42"/>
                  <a:gd name="T28" fmla="*/ 44 w 45"/>
                  <a:gd name="T29" fmla="*/ 23 h 42"/>
                  <a:gd name="T30" fmla="*/ 41 w 45"/>
                  <a:gd name="T31" fmla="*/ 21 h 42"/>
                  <a:gd name="T32" fmla="*/ 37 w 45"/>
                  <a:gd name="T33" fmla="*/ 18 h 42"/>
                  <a:gd name="T34" fmla="*/ 34 w 45"/>
                  <a:gd name="T35" fmla="*/ 16 h 42"/>
                  <a:gd name="T36" fmla="*/ 31 w 45"/>
                  <a:gd name="T37" fmla="*/ 13 h 42"/>
                  <a:gd name="T38" fmla="*/ 28 w 45"/>
                  <a:gd name="T39" fmla="*/ 11 h 42"/>
                  <a:gd name="T40" fmla="*/ 25 w 45"/>
                  <a:gd name="T41" fmla="*/ 9 h 42"/>
                  <a:gd name="T42" fmla="*/ 23 w 45"/>
                  <a:gd name="T43" fmla="*/ 6 h 42"/>
                  <a:gd name="T44" fmla="*/ 20 w 45"/>
                  <a:gd name="T45" fmla="*/ 4 h 42"/>
                  <a:gd name="T46" fmla="*/ 18 w 45"/>
                  <a:gd name="T47" fmla="*/ 2 h 42"/>
                  <a:gd name="T48" fmla="*/ 16 w 45"/>
                  <a:gd name="T49" fmla="*/ 0 h 42"/>
                  <a:gd name="T50" fmla="*/ 16 w 45"/>
                  <a:gd name="T51" fmla="*/ 0 h 42"/>
                  <a:gd name="T52" fmla="*/ 0 w 45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42">
                    <a:moveTo>
                      <a:pt x="0" y="16"/>
                    </a:moveTo>
                    <a:lnTo>
                      <a:pt x="0" y="16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1" y="26"/>
                    </a:lnTo>
                    <a:lnTo>
                      <a:pt x="14" y="28"/>
                    </a:lnTo>
                    <a:lnTo>
                      <a:pt x="17" y="31"/>
                    </a:lnTo>
                    <a:lnTo>
                      <a:pt x="20" y="34"/>
                    </a:lnTo>
                    <a:lnTo>
                      <a:pt x="24" y="36"/>
                    </a:lnTo>
                    <a:lnTo>
                      <a:pt x="27" y="39"/>
                    </a:lnTo>
                    <a:lnTo>
                      <a:pt x="30" y="41"/>
                    </a:lnTo>
                    <a:lnTo>
                      <a:pt x="31" y="42"/>
                    </a:lnTo>
                    <a:lnTo>
                      <a:pt x="45" y="24"/>
                    </a:lnTo>
                    <a:lnTo>
                      <a:pt x="44" y="23"/>
                    </a:lnTo>
                    <a:lnTo>
                      <a:pt x="41" y="21"/>
                    </a:lnTo>
                    <a:lnTo>
                      <a:pt x="37" y="18"/>
                    </a:lnTo>
                    <a:lnTo>
                      <a:pt x="34" y="16"/>
                    </a:lnTo>
                    <a:lnTo>
                      <a:pt x="31" y="13"/>
                    </a:lnTo>
                    <a:lnTo>
                      <a:pt x="28" y="11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45"/>
              <p:cNvSpPr>
                <a:spLocks/>
              </p:cNvSpPr>
              <p:nvPr/>
            </p:nvSpPr>
            <p:spPr bwMode="auto">
              <a:xfrm>
                <a:off x="3679" y="2436"/>
                <a:ext cx="20" cy="20"/>
              </a:xfrm>
              <a:custGeom>
                <a:avLst/>
                <a:gdLst>
                  <a:gd name="T0" fmla="*/ 0 w 20"/>
                  <a:gd name="T1" fmla="*/ 16 h 20"/>
                  <a:gd name="T2" fmla="*/ 1 w 20"/>
                  <a:gd name="T3" fmla="*/ 18 h 20"/>
                  <a:gd name="T4" fmla="*/ 4 w 20"/>
                  <a:gd name="T5" fmla="*/ 20 h 20"/>
                  <a:gd name="T6" fmla="*/ 20 w 20"/>
                  <a:gd name="T7" fmla="*/ 4 h 20"/>
                  <a:gd name="T8" fmla="*/ 17 w 20"/>
                  <a:gd name="T9" fmla="*/ 2 h 20"/>
                  <a:gd name="T10" fmla="*/ 16 w 20"/>
                  <a:gd name="T11" fmla="*/ 0 h 20"/>
                  <a:gd name="T12" fmla="*/ 0 w 20"/>
                  <a:gd name="T1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0" y="16"/>
                    </a:moveTo>
                    <a:lnTo>
                      <a:pt x="1" y="18"/>
                    </a:lnTo>
                    <a:lnTo>
                      <a:pt x="4" y="20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46"/>
              <p:cNvSpPr>
                <a:spLocks/>
              </p:cNvSpPr>
              <p:nvPr/>
            </p:nvSpPr>
            <p:spPr bwMode="auto">
              <a:xfrm>
                <a:off x="3644" y="2398"/>
                <a:ext cx="36" cy="37"/>
              </a:xfrm>
              <a:custGeom>
                <a:avLst/>
                <a:gdLst>
                  <a:gd name="T0" fmla="*/ 0 w 36"/>
                  <a:gd name="T1" fmla="*/ 17 h 37"/>
                  <a:gd name="T2" fmla="*/ 0 w 36"/>
                  <a:gd name="T3" fmla="*/ 17 h 37"/>
                  <a:gd name="T4" fmla="*/ 2 w 36"/>
                  <a:gd name="T5" fmla="*/ 19 h 37"/>
                  <a:gd name="T6" fmla="*/ 3 w 36"/>
                  <a:gd name="T7" fmla="*/ 20 h 37"/>
                  <a:gd name="T8" fmla="*/ 5 w 36"/>
                  <a:gd name="T9" fmla="*/ 21 h 37"/>
                  <a:gd name="T10" fmla="*/ 6 w 36"/>
                  <a:gd name="T11" fmla="*/ 23 h 37"/>
                  <a:gd name="T12" fmla="*/ 9 w 36"/>
                  <a:gd name="T13" fmla="*/ 25 h 37"/>
                  <a:gd name="T14" fmla="*/ 11 w 36"/>
                  <a:gd name="T15" fmla="*/ 28 h 37"/>
                  <a:gd name="T16" fmla="*/ 14 w 36"/>
                  <a:gd name="T17" fmla="*/ 31 h 37"/>
                  <a:gd name="T18" fmla="*/ 16 w 36"/>
                  <a:gd name="T19" fmla="*/ 33 h 37"/>
                  <a:gd name="T20" fmla="*/ 18 w 36"/>
                  <a:gd name="T21" fmla="*/ 36 h 37"/>
                  <a:gd name="T22" fmla="*/ 19 w 36"/>
                  <a:gd name="T23" fmla="*/ 37 h 37"/>
                  <a:gd name="T24" fmla="*/ 36 w 36"/>
                  <a:gd name="T25" fmla="*/ 22 h 37"/>
                  <a:gd name="T26" fmla="*/ 35 w 36"/>
                  <a:gd name="T27" fmla="*/ 21 h 37"/>
                  <a:gd name="T28" fmla="*/ 33 w 36"/>
                  <a:gd name="T29" fmla="*/ 18 h 37"/>
                  <a:gd name="T30" fmla="*/ 30 w 36"/>
                  <a:gd name="T31" fmla="*/ 15 h 37"/>
                  <a:gd name="T32" fmla="*/ 28 w 36"/>
                  <a:gd name="T33" fmla="*/ 12 h 37"/>
                  <a:gd name="T34" fmla="*/ 25 w 36"/>
                  <a:gd name="T35" fmla="*/ 10 h 37"/>
                  <a:gd name="T36" fmla="*/ 22 w 36"/>
                  <a:gd name="T37" fmla="*/ 7 h 37"/>
                  <a:gd name="T38" fmla="*/ 20 w 36"/>
                  <a:gd name="T39" fmla="*/ 5 h 37"/>
                  <a:gd name="T40" fmla="*/ 19 w 36"/>
                  <a:gd name="T41" fmla="*/ 4 h 37"/>
                  <a:gd name="T42" fmla="*/ 17 w 36"/>
                  <a:gd name="T43" fmla="*/ 2 h 37"/>
                  <a:gd name="T44" fmla="*/ 16 w 36"/>
                  <a:gd name="T45" fmla="*/ 0 h 37"/>
                  <a:gd name="T46" fmla="*/ 16 w 36"/>
                  <a:gd name="T47" fmla="*/ 0 h 37"/>
                  <a:gd name="T48" fmla="*/ 0 w 36"/>
                  <a:gd name="T49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37">
                    <a:moveTo>
                      <a:pt x="0" y="17"/>
                    </a:moveTo>
                    <a:lnTo>
                      <a:pt x="0" y="17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9" y="25"/>
                    </a:lnTo>
                    <a:lnTo>
                      <a:pt x="11" y="28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36" y="22"/>
                    </a:lnTo>
                    <a:lnTo>
                      <a:pt x="35" y="21"/>
                    </a:lnTo>
                    <a:lnTo>
                      <a:pt x="33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47"/>
              <p:cNvSpPr>
                <a:spLocks/>
              </p:cNvSpPr>
              <p:nvPr/>
            </p:nvSpPr>
            <p:spPr bwMode="auto">
              <a:xfrm>
                <a:off x="3632" y="2387"/>
                <a:ext cx="28" cy="28"/>
              </a:xfrm>
              <a:custGeom>
                <a:avLst/>
                <a:gdLst>
                  <a:gd name="T0" fmla="*/ 0 w 28"/>
                  <a:gd name="T1" fmla="*/ 17 h 28"/>
                  <a:gd name="T2" fmla="*/ 0 w 28"/>
                  <a:gd name="T3" fmla="*/ 18 h 28"/>
                  <a:gd name="T4" fmla="*/ 2 w 28"/>
                  <a:gd name="T5" fmla="*/ 19 h 28"/>
                  <a:gd name="T6" fmla="*/ 4 w 28"/>
                  <a:gd name="T7" fmla="*/ 21 h 28"/>
                  <a:gd name="T8" fmla="*/ 6 w 28"/>
                  <a:gd name="T9" fmla="*/ 22 h 28"/>
                  <a:gd name="T10" fmla="*/ 7 w 28"/>
                  <a:gd name="T11" fmla="*/ 24 h 28"/>
                  <a:gd name="T12" fmla="*/ 9 w 28"/>
                  <a:gd name="T13" fmla="*/ 25 h 28"/>
                  <a:gd name="T14" fmla="*/ 11 w 28"/>
                  <a:gd name="T15" fmla="*/ 27 h 28"/>
                  <a:gd name="T16" fmla="*/ 12 w 28"/>
                  <a:gd name="T17" fmla="*/ 28 h 28"/>
                  <a:gd name="T18" fmla="*/ 28 w 28"/>
                  <a:gd name="T19" fmla="*/ 11 h 28"/>
                  <a:gd name="T20" fmla="*/ 26 w 28"/>
                  <a:gd name="T21" fmla="*/ 10 h 28"/>
                  <a:gd name="T22" fmla="*/ 24 w 28"/>
                  <a:gd name="T23" fmla="*/ 8 h 28"/>
                  <a:gd name="T24" fmla="*/ 22 w 28"/>
                  <a:gd name="T25" fmla="*/ 7 h 28"/>
                  <a:gd name="T26" fmla="*/ 20 w 28"/>
                  <a:gd name="T27" fmla="*/ 5 h 28"/>
                  <a:gd name="T28" fmla="*/ 18 w 28"/>
                  <a:gd name="T29" fmla="*/ 4 h 28"/>
                  <a:gd name="T30" fmla="*/ 16 w 28"/>
                  <a:gd name="T31" fmla="*/ 2 h 28"/>
                  <a:gd name="T32" fmla="*/ 14 w 28"/>
                  <a:gd name="T33" fmla="*/ 0 h 28"/>
                  <a:gd name="T34" fmla="*/ 14 w 28"/>
                  <a:gd name="T35" fmla="*/ 0 h 28"/>
                  <a:gd name="T36" fmla="*/ 0 w 28"/>
                  <a:gd name="T3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8">
                    <a:moveTo>
                      <a:pt x="0" y="17"/>
                    </a:moveTo>
                    <a:lnTo>
                      <a:pt x="0" y="18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48"/>
              <p:cNvSpPr>
                <a:spLocks/>
              </p:cNvSpPr>
              <p:nvPr/>
            </p:nvSpPr>
            <p:spPr bwMode="auto">
              <a:xfrm>
                <a:off x="3579" y="2349"/>
                <a:ext cx="48" cy="42"/>
              </a:xfrm>
              <a:custGeom>
                <a:avLst/>
                <a:gdLst>
                  <a:gd name="T0" fmla="*/ 0 w 48"/>
                  <a:gd name="T1" fmla="*/ 20 h 42"/>
                  <a:gd name="T2" fmla="*/ 0 w 48"/>
                  <a:gd name="T3" fmla="*/ 20 h 42"/>
                  <a:gd name="T4" fmla="*/ 2 w 48"/>
                  <a:gd name="T5" fmla="*/ 21 h 42"/>
                  <a:gd name="T6" fmla="*/ 4 w 48"/>
                  <a:gd name="T7" fmla="*/ 23 h 42"/>
                  <a:gd name="T8" fmla="*/ 6 w 48"/>
                  <a:gd name="T9" fmla="*/ 24 h 42"/>
                  <a:gd name="T10" fmla="*/ 8 w 48"/>
                  <a:gd name="T11" fmla="*/ 25 h 42"/>
                  <a:gd name="T12" fmla="*/ 11 w 48"/>
                  <a:gd name="T13" fmla="*/ 26 h 42"/>
                  <a:gd name="T14" fmla="*/ 13 w 48"/>
                  <a:gd name="T15" fmla="*/ 28 h 42"/>
                  <a:gd name="T16" fmla="*/ 15 w 48"/>
                  <a:gd name="T17" fmla="*/ 29 h 42"/>
                  <a:gd name="T18" fmla="*/ 17 w 48"/>
                  <a:gd name="T19" fmla="*/ 30 h 42"/>
                  <a:gd name="T20" fmla="*/ 19 w 48"/>
                  <a:gd name="T21" fmla="*/ 32 h 42"/>
                  <a:gd name="T22" fmla="*/ 22 w 48"/>
                  <a:gd name="T23" fmla="*/ 33 h 42"/>
                  <a:gd name="T24" fmla="*/ 24 w 48"/>
                  <a:gd name="T25" fmla="*/ 35 h 42"/>
                  <a:gd name="T26" fmla="*/ 26 w 48"/>
                  <a:gd name="T27" fmla="*/ 36 h 42"/>
                  <a:gd name="T28" fmla="*/ 28 w 48"/>
                  <a:gd name="T29" fmla="*/ 38 h 42"/>
                  <a:gd name="T30" fmla="*/ 31 w 48"/>
                  <a:gd name="T31" fmla="*/ 39 h 42"/>
                  <a:gd name="T32" fmla="*/ 33 w 48"/>
                  <a:gd name="T33" fmla="*/ 41 h 42"/>
                  <a:gd name="T34" fmla="*/ 35 w 48"/>
                  <a:gd name="T35" fmla="*/ 42 h 42"/>
                  <a:gd name="T36" fmla="*/ 35 w 48"/>
                  <a:gd name="T37" fmla="*/ 42 h 42"/>
                  <a:gd name="T38" fmla="*/ 48 w 48"/>
                  <a:gd name="T39" fmla="*/ 24 h 42"/>
                  <a:gd name="T40" fmla="*/ 48 w 48"/>
                  <a:gd name="T41" fmla="*/ 24 h 42"/>
                  <a:gd name="T42" fmla="*/ 46 w 48"/>
                  <a:gd name="T43" fmla="*/ 22 h 42"/>
                  <a:gd name="T44" fmla="*/ 43 w 48"/>
                  <a:gd name="T45" fmla="*/ 20 h 42"/>
                  <a:gd name="T46" fmla="*/ 41 w 48"/>
                  <a:gd name="T47" fmla="*/ 19 h 42"/>
                  <a:gd name="T48" fmla="*/ 39 w 48"/>
                  <a:gd name="T49" fmla="*/ 17 h 42"/>
                  <a:gd name="T50" fmla="*/ 36 w 48"/>
                  <a:gd name="T51" fmla="*/ 16 h 42"/>
                  <a:gd name="T52" fmla="*/ 34 w 48"/>
                  <a:gd name="T53" fmla="*/ 14 h 42"/>
                  <a:gd name="T54" fmla="*/ 32 w 48"/>
                  <a:gd name="T55" fmla="*/ 13 h 42"/>
                  <a:gd name="T56" fmla="*/ 29 w 48"/>
                  <a:gd name="T57" fmla="*/ 11 h 42"/>
                  <a:gd name="T58" fmla="*/ 27 w 48"/>
                  <a:gd name="T59" fmla="*/ 10 h 42"/>
                  <a:gd name="T60" fmla="*/ 25 w 48"/>
                  <a:gd name="T61" fmla="*/ 8 h 42"/>
                  <a:gd name="T62" fmla="*/ 22 w 48"/>
                  <a:gd name="T63" fmla="*/ 7 h 42"/>
                  <a:gd name="T64" fmla="*/ 20 w 48"/>
                  <a:gd name="T65" fmla="*/ 5 h 42"/>
                  <a:gd name="T66" fmla="*/ 18 w 48"/>
                  <a:gd name="T67" fmla="*/ 4 h 42"/>
                  <a:gd name="T68" fmla="*/ 15 w 48"/>
                  <a:gd name="T69" fmla="*/ 3 h 42"/>
                  <a:gd name="T70" fmla="*/ 13 w 48"/>
                  <a:gd name="T71" fmla="*/ 2 h 42"/>
                  <a:gd name="T72" fmla="*/ 11 w 48"/>
                  <a:gd name="T73" fmla="*/ 0 h 42"/>
                  <a:gd name="T74" fmla="*/ 11 w 48"/>
                  <a:gd name="T75" fmla="*/ 0 h 42"/>
                  <a:gd name="T76" fmla="*/ 0 w 48"/>
                  <a:gd name="T77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42">
                    <a:moveTo>
                      <a:pt x="0" y="20"/>
                    </a:moveTo>
                    <a:lnTo>
                      <a:pt x="0" y="20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4"/>
                    </a:lnTo>
                    <a:lnTo>
                      <a:pt x="8" y="25"/>
                    </a:lnTo>
                    <a:lnTo>
                      <a:pt x="11" y="26"/>
                    </a:lnTo>
                    <a:lnTo>
                      <a:pt x="13" y="28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9" y="32"/>
                    </a:lnTo>
                    <a:lnTo>
                      <a:pt x="22" y="33"/>
                    </a:lnTo>
                    <a:lnTo>
                      <a:pt x="24" y="35"/>
                    </a:lnTo>
                    <a:lnTo>
                      <a:pt x="26" y="36"/>
                    </a:lnTo>
                    <a:lnTo>
                      <a:pt x="28" y="38"/>
                    </a:lnTo>
                    <a:lnTo>
                      <a:pt x="31" y="39"/>
                    </a:lnTo>
                    <a:lnTo>
                      <a:pt x="33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39" y="17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2" y="13"/>
                    </a:lnTo>
                    <a:lnTo>
                      <a:pt x="29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49"/>
              <p:cNvSpPr>
                <a:spLocks/>
              </p:cNvSpPr>
              <p:nvPr/>
            </p:nvSpPr>
            <p:spPr bwMode="auto">
              <a:xfrm>
                <a:off x="3577" y="2348"/>
                <a:ext cx="13" cy="21"/>
              </a:xfrm>
              <a:custGeom>
                <a:avLst/>
                <a:gdLst>
                  <a:gd name="T0" fmla="*/ 0 w 13"/>
                  <a:gd name="T1" fmla="*/ 20 h 21"/>
                  <a:gd name="T2" fmla="*/ 0 w 13"/>
                  <a:gd name="T3" fmla="*/ 20 h 21"/>
                  <a:gd name="T4" fmla="*/ 2 w 13"/>
                  <a:gd name="T5" fmla="*/ 21 h 21"/>
                  <a:gd name="T6" fmla="*/ 13 w 13"/>
                  <a:gd name="T7" fmla="*/ 1 h 21"/>
                  <a:gd name="T8" fmla="*/ 10 w 13"/>
                  <a:gd name="T9" fmla="*/ 0 h 21"/>
                  <a:gd name="T10" fmla="*/ 10 w 13"/>
                  <a:gd name="T11" fmla="*/ 0 h 21"/>
                  <a:gd name="T12" fmla="*/ 0 w 13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0" y="20"/>
                    </a:moveTo>
                    <a:lnTo>
                      <a:pt x="0" y="20"/>
                    </a:lnTo>
                    <a:lnTo>
                      <a:pt x="2" y="2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50"/>
              <p:cNvSpPr>
                <a:spLocks/>
              </p:cNvSpPr>
              <p:nvPr/>
            </p:nvSpPr>
            <p:spPr bwMode="auto">
              <a:xfrm>
                <a:off x="3519" y="2323"/>
                <a:ext cx="47" cy="36"/>
              </a:xfrm>
              <a:custGeom>
                <a:avLst/>
                <a:gdLst>
                  <a:gd name="T0" fmla="*/ 0 w 47"/>
                  <a:gd name="T1" fmla="*/ 21 h 36"/>
                  <a:gd name="T2" fmla="*/ 0 w 47"/>
                  <a:gd name="T3" fmla="*/ 21 h 36"/>
                  <a:gd name="T4" fmla="*/ 3 w 47"/>
                  <a:gd name="T5" fmla="*/ 22 h 36"/>
                  <a:gd name="T6" fmla="*/ 7 w 47"/>
                  <a:gd name="T7" fmla="*/ 24 h 36"/>
                  <a:gd name="T8" fmla="*/ 10 w 47"/>
                  <a:gd name="T9" fmla="*/ 25 h 36"/>
                  <a:gd name="T10" fmla="*/ 14 w 47"/>
                  <a:gd name="T11" fmla="*/ 26 h 36"/>
                  <a:gd name="T12" fmla="*/ 17 w 47"/>
                  <a:gd name="T13" fmla="*/ 28 h 36"/>
                  <a:gd name="T14" fmla="*/ 21 w 47"/>
                  <a:gd name="T15" fmla="*/ 29 h 36"/>
                  <a:gd name="T16" fmla="*/ 24 w 47"/>
                  <a:gd name="T17" fmla="*/ 30 h 36"/>
                  <a:gd name="T18" fmla="*/ 28 w 47"/>
                  <a:gd name="T19" fmla="*/ 32 h 36"/>
                  <a:gd name="T20" fmla="*/ 32 w 47"/>
                  <a:gd name="T21" fmla="*/ 33 h 36"/>
                  <a:gd name="T22" fmla="*/ 36 w 47"/>
                  <a:gd name="T23" fmla="*/ 35 h 36"/>
                  <a:gd name="T24" fmla="*/ 38 w 47"/>
                  <a:gd name="T25" fmla="*/ 36 h 36"/>
                  <a:gd name="T26" fmla="*/ 47 w 47"/>
                  <a:gd name="T27" fmla="*/ 15 h 36"/>
                  <a:gd name="T28" fmla="*/ 44 w 47"/>
                  <a:gd name="T29" fmla="*/ 14 h 36"/>
                  <a:gd name="T30" fmla="*/ 40 w 47"/>
                  <a:gd name="T31" fmla="*/ 12 h 36"/>
                  <a:gd name="T32" fmla="*/ 36 w 47"/>
                  <a:gd name="T33" fmla="*/ 11 h 36"/>
                  <a:gd name="T34" fmla="*/ 32 w 47"/>
                  <a:gd name="T35" fmla="*/ 9 h 36"/>
                  <a:gd name="T36" fmla="*/ 29 w 47"/>
                  <a:gd name="T37" fmla="*/ 8 h 36"/>
                  <a:gd name="T38" fmla="*/ 25 w 47"/>
                  <a:gd name="T39" fmla="*/ 7 h 36"/>
                  <a:gd name="T40" fmla="*/ 22 w 47"/>
                  <a:gd name="T41" fmla="*/ 5 h 36"/>
                  <a:gd name="T42" fmla="*/ 19 w 47"/>
                  <a:gd name="T43" fmla="*/ 4 h 36"/>
                  <a:gd name="T44" fmla="*/ 15 w 47"/>
                  <a:gd name="T45" fmla="*/ 3 h 36"/>
                  <a:gd name="T46" fmla="*/ 12 w 47"/>
                  <a:gd name="T47" fmla="*/ 1 h 36"/>
                  <a:gd name="T48" fmla="*/ 9 w 47"/>
                  <a:gd name="T49" fmla="*/ 0 h 36"/>
                  <a:gd name="T50" fmla="*/ 9 w 47"/>
                  <a:gd name="T51" fmla="*/ 0 h 36"/>
                  <a:gd name="T52" fmla="*/ 0 w 47"/>
                  <a:gd name="T53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36">
                    <a:moveTo>
                      <a:pt x="0" y="21"/>
                    </a:moveTo>
                    <a:lnTo>
                      <a:pt x="0" y="21"/>
                    </a:lnTo>
                    <a:lnTo>
                      <a:pt x="3" y="22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21" y="29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32" y="33"/>
                    </a:lnTo>
                    <a:lnTo>
                      <a:pt x="36" y="35"/>
                    </a:lnTo>
                    <a:lnTo>
                      <a:pt x="38" y="36"/>
                    </a:lnTo>
                    <a:lnTo>
                      <a:pt x="47" y="15"/>
                    </a:lnTo>
                    <a:lnTo>
                      <a:pt x="44" y="14"/>
                    </a:lnTo>
                    <a:lnTo>
                      <a:pt x="40" y="12"/>
                    </a:lnTo>
                    <a:lnTo>
                      <a:pt x="36" y="11"/>
                    </a:lnTo>
                    <a:lnTo>
                      <a:pt x="32" y="9"/>
                    </a:lnTo>
                    <a:lnTo>
                      <a:pt x="29" y="8"/>
                    </a:lnTo>
                    <a:lnTo>
                      <a:pt x="25" y="7"/>
                    </a:lnTo>
                    <a:lnTo>
                      <a:pt x="22" y="5"/>
                    </a:lnTo>
                    <a:lnTo>
                      <a:pt x="19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51"/>
              <p:cNvSpPr>
                <a:spLocks/>
              </p:cNvSpPr>
              <p:nvPr/>
            </p:nvSpPr>
            <p:spPr bwMode="auto">
              <a:xfrm>
                <a:off x="3514" y="2321"/>
                <a:ext cx="14" cy="23"/>
              </a:xfrm>
              <a:custGeom>
                <a:avLst/>
                <a:gdLst>
                  <a:gd name="T0" fmla="*/ 0 w 14"/>
                  <a:gd name="T1" fmla="*/ 20 h 23"/>
                  <a:gd name="T2" fmla="*/ 0 w 14"/>
                  <a:gd name="T3" fmla="*/ 21 h 23"/>
                  <a:gd name="T4" fmla="*/ 2 w 14"/>
                  <a:gd name="T5" fmla="*/ 21 h 23"/>
                  <a:gd name="T6" fmla="*/ 4 w 14"/>
                  <a:gd name="T7" fmla="*/ 22 h 23"/>
                  <a:gd name="T8" fmla="*/ 5 w 14"/>
                  <a:gd name="T9" fmla="*/ 23 h 23"/>
                  <a:gd name="T10" fmla="*/ 14 w 14"/>
                  <a:gd name="T11" fmla="*/ 2 h 23"/>
                  <a:gd name="T12" fmla="*/ 13 w 14"/>
                  <a:gd name="T13" fmla="*/ 2 h 23"/>
                  <a:gd name="T14" fmla="*/ 12 w 14"/>
                  <a:gd name="T15" fmla="*/ 1 h 23"/>
                  <a:gd name="T16" fmla="*/ 11 w 14"/>
                  <a:gd name="T17" fmla="*/ 0 h 23"/>
                  <a:gd name="T18" fmla="*/ 10 w 14"/>
                  <a:gd name="T19" fmla="*/ 0 h 23"/>
                  <a:gd name="T20" fmla="*/ 0 w 14"/>
                  <a:gd name="T2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3">
                    <a:moveTo>
                      <a:pt x="0" y="20"/>
                    </a:moveTo>
                    <a:lnTo>
                      <a:pt x="0" y="21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52"/>
              <p:cNvSpPr>
                <a:spLocks/>
              </p:cNvSpPr>
              <p:nvPr/>
            </p:nvSpPr>
            <p:spPr bwMode="auto">
              <a:xfrm>
                <a:off x="3476" y="2296"/>
                <a:ext cx="31" cy="32"/>
              </a:xfrm>
              <a:custGeom>
                <a:avLst/>
                <a:gdLst>
                  <a:gd name="T0" fmla="*/ 0 w 31"/>
                  <a:gd name="T1" fmla="*/ 15 h 32"/>
                  <a:gd name="T2" fmla="*/ 0 w 31"/>
                  <a:gd name="T3" fmla="*/ 15 h 32"/>
                  <a:gd name="T4" fmla="*/ 2 w 31"/>
                  <a:gd name="T5" fmla="*/ 16 h 32"/>
                  <a:gd name="T6" fmla="*/ 3 w 31"/>
                  <a:gd name="T7" fmla="*/ 18 h 32"/>
                  <a:gd name="T8" fmla="*/ 4 w 31"/>
                  <a:gd name="T9" fmla="*/ 19 h 32"/>
                  <a:gd name="T10" fmla="*/ 5 w 31"/>
                  <a:gd name="T11" fmla="*/ 20 h 32"/>
                  <a:gd name="T12" fmla="*/ 6 w 31"/>
                  <a:gd name="T13" fmla="*/ 22 h 32"/>
                  <a:gd name="T14" fmla="*/ 7 w 31"/>
                  <a:gd name="T15" fmla="*/ 23 h 32"/>
                  <a:gd name="T16" fmla="*/ 9 w 31"/>
                  <a:gd name="T17" fmla="*/ 24 h 32"/>
                  <a:gd name="T18" fmla="*/ 10 w 31"/>
                  <a:gd name="T19" fmla="*/ 25 h 32"/>
                  <a:gd name="T20" fmla="*/ 11 w 31"/>
                  <a:gd name="T21" fmla="*/ 27 h 32"/>
                  <a:gd name="T22" fmla="*/ 12 w 31"/>
                  <a:gd name="T23" fmla="*/ 28 h 32"/>
                  <a:gd name="T24" fmla="*/ 14 w 31"/>
                  <a:gd name="T25" fmla="*/ 29 h 32"/>
                  <a:gd name="T26" fmla="*/ 15 w 31"/>
                  <a:gd name="T27" fmla="*/ 30 h 32"/>
                  <a:gd name="T28" fmla="*/ 16 w 31"/>
                  <a:gd name="T29" fmla="*/ 31 h 32"/>
                  <a:gd name="T30" fmla="*/ 17 w 31"/>
                  <a:gd name="T31" fmla="*/ 32 h 32"/>
                  <a:gd name="T32" fmla="*/ 31 w 31"/>
                  <a:gd name="T33" fmla="*/ 14 h 32"/>
                  <a:gd name="T34" fmla="*/ 31 w 31"/>
                  <a:gd name="T35" fmla="*/ 14 h 32"/>
                  <a:gd name="T36" fmla="*/ 30 w 31"/>
                  <a:gd name="T37" fmla="*/ 13 h 32"/>
                  <a:gd name="T38" fmla="*/ 29 w 31"/>
                  <a:gd name="T39" fmla="*/ 12 h 32"/>
                  <a:gd name="T40" fmla="*/ 28 w 31"/>
                  <a:gd name="T41" fmla="*/ 11 h 32"/>
                  <a:gd name="T42" fmla="*/ 27 w 31"/>
                  <a:gd name="T43" fmla="*/ 10 h 32"/>
                  <a:gd name="T44" fmla="*/ 26 w 31"/>
                  <a:gd name="T45" fmla="*/ 9 h 32"/>
                  <a:gd name="T46" fmla="*/ 25 w 31"/>
                  <a:gd name="T47" fmla="*/ 8 h 32"/>
                  <a:gd name="T48" fmla="*/ 24 w 31"/>
                  <a:gd name="T49" fmla="*/ 7 h 32"/>
                  <a:gd name="T50" fmla="*/ 23 w 31"/>
                  <a:gd name="T51" fmla="*/ 6 h 32"/>
                  <a:gd name="T52" fmla="*/ 22 w 31"/>
                  <a:gd name="T53" fmla="*/ 5 h 32"/>
                  <a:gd name="T54" fmla="*/ 21 w 31"/>
                  <a:gd name="T55" fmla="*/ 4 h 32"/>
                  <a:gd name="T56" fmla="*/ 20 w 31"/>
                  <a:gd name="T57" fmla="*/ 3 h 32"/>
                  <a:gd name="T58" fmla="*/ 19 w 31"/>
                  <a:gd name="T59" fmla="*/ 2 h 32"/>
                  <a:gd name="T60" fmla="*/ 18 w 31"/>
                  <a:gd name="T61" fmla="*/ 0 h 32"/>
                  <a:gd name="T62" fmla="*/ 18 w 31"/>
                  <a:gd name="T63" fmla="*/ 0 h 32"/>
                  <a:gd name="T64" fmla="*/ 0 w 31"/>
                  <a:gd name="T65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2">
                    <a:moveTo>
                      <a:pt x="0" y="15"/>
                    </a:moveTo>
                    <a:lnTo>
                      <a:pt x="0" y="15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4" y="29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7" y="32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0" y="13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53"/>
              <p:cNvSpPr>
                <a:spLocks/>
              </p:cNvSpPr>
              <p:nvPr/>
            </p:nvSpPr>
            <p:spPr bwMode="auto">
              <a:xfrm>
                <a:off x="3461" y="2278"/>
                <a:ext cx="33" cy="33"/>
              </a:xfrm>
              <a:custGeom>
                <a:avLst/>
                <a:gdLst>
                  <a:gd name="T0" fmla="*/ 0 w 33"/>
                  <a:gd name="T1" fmla="*/ 13 h 33"/>
                  <a:gd name="T2" fmla="*/ 2 w 33"/>
                  <a:gd name="T3" fmla="*/ 15 h 33"/>
                  <a:gd name="T4" fmla="*/ 4 w 33"/>
                  <a:gd name="T5" fmla="*/ 18 h 33"/>
                  <a:gd name="T6" fmla="*/ 6 w 33"/>
                  <a:gd name="T7" fmla="*/ 21 h 33"/>
                  <a:gd name="T8" fmla="*/ 8 w 33"/>
                  <a:gd name="T9" fmla="*/ 24 h 33"/>
                  <a:gd name="T10" fmla="*/ 11 w 33"/>
                  <a:gd name="T11" fmla="*/ 27 h 33"/>
                  <a:gd name="T12" fmla="*/ 13 w 33"/>
                  <a:gd name="T13" fmla="*/ 30 h 33"/>
                  <a:gd name="T14" fmla="*/ 15 w 33"/>
                  <a:gd name="T15" fmla="*/ 33 h 33"/>
                  <a:gd name="T16" fmla="*/ 33 w 33"/>
                  <a:gd name="T17" fmla="*/ 18 h 33"/>
                  <a:gd name="T18" fmla="*/ 31 w 33"/>
                  <a:gd name="T19" fmla="*/ 16 h 33"/>
                  <a:gd name="T20" fmla="*/ 29 w 33"/>
                  <a:gd name="T21" fmla="*/ 13 h 33"/>
                  <a:gd name="T22" fmla="*/ 27 w 33"/>
                  <a:gd name="T23" fmla="*/ 10 h 33"/>
                  <a:gd name="T24" fmla="*/ 24 w 33"/>
                  <a:gd name="T25" fmla="*/ 8 h 33"/>
                  <a:gd name="T26" fmla="*/ 22 w 33"/>
                  <a:gd name="T27" fmla="*/ 5 h 33"/>
                  <a:gd name="T28" fmla="*/ 20 w 33"/>
                  <a:gd name="T29" fmla="*/ 2 h 33"/>
                  <a:gd name="T30" fmla="*/ 19 w 33"/>
                  <a:gd name="T31" fmla="*/ 0 h 33"/>
                  <a:gd name="T32" fmla="*/ 0 w 33"/>
                  <a:gd name="T33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0" y="13"/>
                    </a:moveTo>
                    <a:lnTo>
                      <a:pt x="2" y="15"/>
                    </a:lnTo>
                    <a:lnTo>
                      <a:pt x="4" y="18"/>
                    </a:lnTo>
                    <a:lnTo>
                      <a:pt x="6" y="21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3" y="30"/>
                    </a:lnTo>
                    <a:lnTo>
                      <a:pt x="15" y="33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9" y="13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54"/>
              <p:cNvSpPr>
                <a:spLocks/>
              </p:cNvSpPr>
              <p:nvPr/>
            </p:nvSpPr>
            <p:spPr bwMode="auto">
              <a:xfrm>
                <a:off x="3441" y="2249"/>
                <a:ext cx="25" cy="24"/>
              </a:xfrm>
              <a:custGeom>
                <a:avLst/>
                <a:gdLst>
                  <a:gd name="T0" fmla="*/ 0 w 25"/>
                  <a:gd name="T1" fmla="*/ 14 h 24"/>
                  <a:gd name="T2" fmla="*/ 0 w 25"/>
                  <a:gd name="T3" fmla="*/ 14 h 24"/>
                  <a:gd name="T4" fmla="*/ 2 w 25"/>
                  <a:gd name="T5" fmla="*/ 17 h 24"/>
                  <a:gd name="T6" fmla="*/ 4 w 25"/>
                  <a:gd name="T7" fmla="*/ 19 h 24"/>
                  <a:gd name="T8" fmla="*/ 6 w 25"/>
                  <a:gd name="T9" fmla="*/ 22 h 24"/>
                  <a:gd name="T10" fmla="*/ 7 w 25"/>
                  <a:gd name="T11" fmla="*/ 24 h 24"/>
                  <a:gd name="T12" fmla="*/ 25 w 25"/>
                  <a:gd name="T13" fmla="*/ 11 h 24"/>
                  <a:gd name="T14" fmla="*/ 24 w 25"/>
                  <a:gd name="T15" fmla="*/ 9 h 24"/>
                  <a:gd name="T16" fmla="*/ 22 w 25"/>
                  <a:gd name="T17" fmla="*/ 6 h 24"/>
                  <a:gd name="T18" fmla="*/ 20 w 25"/>
                  <a:gd name="T19" fmla="*/ 3 h 24"/>
                  <a:gd name="T20" fmla="*/ 17 w 25"/>
                  <a:gd name="T21" fmla="*/ 0 h 24"/>
                  <a:gd name="T22" fmla="*/ 17 w 25"/>
                  <a:gd name="T23" fmla="*/ 0 h 24"/>
                  <a:gd name="T24" fmla="*/ 0 w 25"/>
                  <a:gd name="T2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14"/>
                    </a:moveTo>
                    <a:lnTo>
                      <a:pt x="0" y="14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55"/>
              <p:cNvSpPr>
                <a:spLocks/>
              </p:cNvSpPr>
              <p:nvPr/>
            </p:nvSpPr>
            <p:spPr bwMode="auto">
              <a:xfrm>
                <a:off x="3419" y="2224"/>
                <a:ext cx="39" cy="39"/>
              </a:xfrm>
              <a:custGeom>
                <a:avLst/>
                <a:gdLst>
                  <a:gd name="T0" fmla="*/ 0 w 39"/>
                  <a:gd name="T1" fmla="*/ 17 h 39"/>
                  <a:gd name="T2" fmla="*/ 1 w 39"/>
                  <a:gd name="T3" fmla="*/ 18 h 39"/>
                  <a:gd name="T4" fmla="*/ 3 w 39"/>
                  <a:gd name="T5" fmla="*/ 20 h 39"/>
                  <a:gd name="T6" fmla="*/ 5 w 39"/>
                  <a:gd name="T7" fmla="*/ 22 h 39"/>
                  <a:gd name="T8" fmla="*/ 7 w 39"/>
                  <a:gd name="T9" fmla="*/ 24 h 39"/>
                  <a:gd name="T10" fmla="*/ 9 w 39"/>
                  <a:gd name="T11" fmla="*/ 26 h 39"/>
                  <a:gd name="T12" fmla="*/ 11 w 39"/>
                  <a:gd name="T13" fmla="*/ 28 h 39"/>
                  <a:gd name="T14" fmla="*/ 13 w 39"/>
                  <a:gd name="T15" fmla="*/ 30 h 39"/>
                  <a:gd name="T16" fmla="*/ 15 w 39"/>
                  <a:gd name="T17" fmla="*/ 32 h 39"/>
                  <a:gd name="T18" fmla="*/ 17 w 39"/>
                  <a:gd name="T19" fmla="*/ 34 h 39"/>
                  <a:gd name="T20" fmla="*/ 19 w 39"/>
                  <a:gd name="T21" fmla="*/ 37 h 39"/>
                  <a:gd name="T22" fmla="*/ 22 w 39"/>
                  <a:gd name="T23" fmla="*/ 39 h 39"/>
                  <a:gd name="T24" fmla="*/ 39 w 39"/>
                  <a:gd name="T25" fmla="*/ 25 h 39"/>
                  <a:gd name="T26" fmla="*/ 37 w 39"/>
                  <a:gd name="T27" fmla="*/ 22 h 39"/>
                  <a:gd name="T28" fmla="*/ 34 w 39"/>
                  <a:gd name="T29" fmla="*/ 19 h 39"/>
                  <a:gd name="T30" fmla="*/ 32 w 39"/>
                  <a:gd name="T31" fmla="*/ 17 h 39"/>
                  <a:gd name="T32" fmla="*/ 30 w 39"/>
                  <a:gd name="T33" fmla="*/ 14 h 39"/>
                  <a:gd name="T34" fmla="*/ 27 w 39"/>
                  <a:gd name="T35" fmla="*/ 12 h 39"/>
                  <a:gd name="T36" fmla="*/ 25 w 39"/>
                  <a:gd name="T37" fmla="*/ 10 h 39"/>
                  <a:gd name="T38" fmla="*/ 23 w 39"/>
                  <a:gd name="T39" fmla="*/ 7 h 39"/>
                  <a:gd name="T40" fmla="*/ 21 w 39"/>
                  <a:gd name="T41" fmla="*/ 5 h 39"/>
                  <a:gd name="T42" fmla="*/ 19 w 39"/>
                  <a:gd name="T43" fmla="*/ 3 h 39"/>
                  <a:gd name="T44" fmla="*/ 17 w 39"/>
                  <a:gd name="T45" fmla="*/ 2 h 39"/>
                  <a:gd name="T46" fmla="*/ 16 w 39"/>
                  <a:gd name="T47" fmla="*/ 0 h 39"/>
                  <a:gd name="T48" fmla="*/ 0 w 39"/>
                  <a:gd name="T4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39">
                    <a:moveTo>
                      <a:pt x="0" y="17"/>
                    </a:moveTo>
                    <a:lnTo>
                      <a:pt x="1" y="18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19" y="37"/>
                    </a:lnTo>
                    <a:lnTo>
                      <a:pt x="22" y="39"/>
                    </a:lnTo>
                    <a:lnTo>
                      <a:pt x="39" y="25"/>
                    </a:lnTo>
                    <a:lnTo>
                      <a:pt x="37" y="22"/>
                    </a:lnTo>
                    <a:lnTo>
                      <a:pt x="34" y="19"/>
                    </a:lnTo>
                    <a:lnTo>
                      <a:pt x="32" y="17"/>
                    </a:lnTo>
                    <a:lnTo>
                      <a:pt x="30" y="14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56"/>
              <p:cNvSpPr>
                <a:spLocks/>
              </p:cNvSpPr>
              <p:nvPr/>
            </p:nvSpPr>
            <p:spPr bwMode="auto">
              <a:xfrm>
                <a:off x="3392" y="2191"/>
                <a:ext cx="30" cy="31"/>
              </a:xfrm>
              <a:custGeom>
                <a:avLst/>
                <a:gdLst>
                  <a:gd name="T0" fmla="*/ 0 w 30"/>
                  <a:gd name="T1" fmla="*/ 14 h 31"/>
                  <a:gd name="T2" fmla="*/ 0 w 30"/>
                  <a:gd name="T3" fmla="*/ 14 h 31"/>
                  <a:gd name="T4" fmla="*/ 1 w 30"/>
                  <a:gd name="T5" fmla="*/ 15 h 31"/>
                  <a:gd name="T6" fmla="*/ 2 w 30"/>
                  <a:gd name="T7" fmla="*/ 15 h 31"/>
                  <a:gd name="T8" fmla="*/ 2 w 30"/>
                  <a:gd name="T9" fmla="*/ 17 h 31"/>
                  <a:gd name="T10" fmla="*/ 3 w 30"/>
                  <a:gd name="T11" fmla="*/ 18 h 31"/>
                  <a:gd name="T12" fmla="*/ 5 w 30"/>
                  <a:gd name="T13" fmla="*/ 21 h 31"/>
                  <a:gd name="T14" fmla="*/ 7 w 30"/>
                  <a:gd name="T15" fmla="*/ 24 h 31"/>
                  <a:gd name="T16" fmla="*/ 8 w 30"/>
                  <a:gd name="T17" fmla="*/ 26 h 31"/>
                  <a:gd name="T18" fmla="*/ 9 w 30"/>
                  <a:gd name="T19" fmla="*/ 27 h 31"/>
                  <a:gd name="T20" fmla="*/ 10 w 30"/>
                  <a:gd name="T21" fmla="*/ 29 h 31"/>
                  <a:gd name="T22" fmla="*/ 11 w 30"/>
                  <a:gd name="T23" fmla="*/ 31 h 31"/>
                  <a:gd name="T24" fmla="*/ 30 w 30"/>
                  <a:gd name="T25" fmla="*/ 18 h 31"/>
                  <a:gd name="T26" fmla="*/ 29 w 30"/>
                  <a:gd name="T27" fmla="*/ 17 h 31"/>
                  <a:gd name="T28" fmla="*/ 28 w 30"/>
                  <a:gd name="T29" fmla="*/ 15 h 31"/>
                  <a:gd name="T30" fmla="*/ 27 w 30"/>
                  <a:gd name="T31" fmla="*/ 14 h 31"/>
                  <a:gd name="T32" fmla="*/ 26 w 30"/>
                  <a:gd name="T33" fmla="*/ 12 h 31"/>
                  <a:gd name="T34" fmla="*/ 24 w 30"/>
                  <a:gd name="T35" fmla="*/ 9 h 31"/>
                  <a:gd name="T36" fmla="*/ 23 w 30"/>
                  <a:gd name="T37" fmla="*/ 6 h 31"/>
                  <a:gd name="T38" fmla="*/ 21 w 30"/>
                  <a:gd name="T39" fmla="*/ 4 h 31"/>
                  <a:gd name="T40" fmla="*/ 21 w 30"/>
                  <a:gd name="T41" fmla="*/ 3 h 31"/>
                  <a:gd name="T42" fmla="*/ 19 w 30"/>
                  <a:gd name="T43" fmla="*/ 1 h 31"/>
                  <a:gd name="T44" fmla="*/ 18 w 30"/>
                  <a:gd name="T45" fmla="*/ 0 h 31"/>
                  <a:gd name="T46" fmla="*/ 18 w 30"/>
                  <a:gd name="T47" fmla="*/ 0 h 31"/>
                  <a:gd name="T48" fmla="*/ 0 w 30"/>
                  <a:gd name="T49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31">
                    <a:moveTo>
                      <a:pt x="0" y="14"/>
                    </a:moveTo>
                    <a:lnTo>
                      <a:pt x="0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10" y="29"/>
                    </a:lnTo>
                    <a:lnTo>
                      <a:pt x="11" y="31"/>
                    </a:lnTo>
                    <a:lnTo>
                      <a:pt x="30" y="18"/>
                    </a:lnTo>
                    <a:lnTo>
                      <a:pt x="29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57"/>
              <p:cNvSpPr>
                <a:spLocks/>
              </p:cNvSpPr>
              <p:nvPr/>
            </p:nvSpPr>
            <p:spPr bwMode="auto">
              <a:xfrm>
                <a:off x="3376" y="2173"/>
                <a:ext cx="34" cy="32"/>
              </a:xfrm>
              <a:custGeom>
                <a:avLst/>
                <a:gdLst>
                  <a:gd name="T0" fmla="*/ 0 w 34"/>
                  <a:gd name="T1" fmla="*/ 17 h 32"/>
                  <a:gd name="T2" fmla="*/ 0 w 34"/>
                  <a:gd name="T3" fmla="*/ 18 h 32"/>
                  <a:gd name="T4" fmla="*/ 2 w 34"/>
                  <a:gd name="T5" fmla="*/ 19 h 32"/>
                  <a:gd name="T6" fmla="*/ 4 w 34"/>
                  <a:gd name="T7" fmla="*/ 21 h 32"/>
                  <a:gd name="T8" fmla="*/ 7 w 34"/>
                  <a:gd name="T9" fmla="*/ 23 h 32"/>
                  <a:gd name="T10" fmla="*/ 10 w 34"/>
                  <a:gd name="T11" fmla="*/ 25 h 32"/>
                  <a:gd name="T12" fmla="*/ 11 w 34"/>
                  <a:gd name="T13" fmla="*/ 26 h 32"/>
                  <a:gd name="T14" fmla="*/ 12 w 34"/>
                  <a:gd name="T15" fmla="*/ 27 h 32"/>
                  <a:gd name="T16" fmla="*/ 13 w 34"/>
                  <a:gd name="T17" fmla="*/ 28 h 32"/>
                  <a:gd name="T18" fmla="*/ 14 w 34"/>
                  <a:gd name="T19" fmla="*/ 29 h 32"/>
                  <a:gd name="T20" fmla="*/ 14 w 34"/>
                  <a:gd name="T21" fmla="*/ 29 h 32"/>
                  <a:gd name="T22" fmla="*/ 15 w 34"/>
                  <a:gd name="T23" fmla="*/ 30 h 32"/>
                  <a:gd name="T24" fmla="*/ 16 w 34"/>
                  <a:gd name="T25" fmla="*/ 31 h 32"/>
                  <a:gd name="T26" fmla="*/ 16 w 34"/>
                  <a:gd name="T27" fmla="*/ 32 h 32"/>
                  <a:gd name="T28" fmla="*/ 34 w 34"/>
                  <a:gd name="T29" fmla="*/ 18 h 32"/>
                  <a:gd name="T30" fmla="*/ 33 w 34"/>
                  <a:gd name="T31" fmla="*/ 16 h 32"/>
                  <a:gd name="T32" fmla="*/ 32 w 34"/>
                  <a:gd name="T33" fmla="*/ 15 h 32"/>
                  <a:gd name="T34" fmla="*/ 30 w 34"/>
                  <a:gd name="T35" fmla="*/ 13 h 32"/>
                  <a:gd name="T36" fmla="*/ 29 w 34"/>
                  <a:gd name="T37" fmla="*/ 12 h 32"/>
                  <a:gd name="T38" fmla="*/ 28 w 34"/>
                  <a:gd name="T39" fmla="*/ 11 h 32"/>
                  <a:gd name="T40" fmla="*/ 27 w 34"/>
                  <a:gd name="T41" fmla="*/ 10 h 32"/>
                  <a:gd name="T42" fmla="*/ 25 w 34"/>
                  <a:gd name="T43" fmla="*/ 9 h 32"/>
                  <a:gd name="T44" fmla="*/ 24 w 34"/>
                  <a:gd name="T45" fmla="*/ 8 h 32"/>
                  <a:gd name="T46" fmla="*/ 21 w 34"/>
                  <a:gd name="T47" fmla="*/ 5 h 32"/>
                  <a:gd name="T48" fmla="*/ 18 w 34"/>
                  <a:gd name="T49" fmla="*/ 3 h 32"/>
                  <a:gd name="T50" fmla="*/ 17 w 34"/>
                  <a:gd name="T51" fmla="*/ 2 h 32"/>
                  <a:gd name="T52" fmla="*/ 15 w 34"/>
                  <a:gd name="T53" fmla="*/ 0 h 32"/>
                  <a:gd name="T54" fmla="*/ 14 w 34"/>
                  <a:gd name="T55" fmla="*/ 0 h 32"/>
                  <a:gd name="T56" fmla="*/ 0 w 34"/>
                  <a:gd name="T57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32">
                    <a:moveTo>
                      <a:pt x="0" y="17"/>
                    </a:moveTo>
                    <a:lnTo>
                      <a:pt x="0" y="18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34" y="18"/>
                    </a:lnTo>
                    <a:lnTo>
                      <a:pt x="33" y="16"/>
                    </a:lnTo>
                    <a:lnTo>
                      <a:pt x="32" y="15"/>
                    </a:lnTo>
                    <a:lnTo>
                      <a:pt x="30" y="13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58"/>
              <p:cNvSpPr>
                <a:spLocks/>
              </p:cNvSpPr>
              <p:nvPr/>
            </p:nvSpPr>
            <p:spPr bwMode="auto">
              <a:xfrm>
                <a:off x="3329" y="2133"/>
                <a:ext cx="45" cy="42"/>
              </a:xfrm>
              <a:custGeom>
                <a:avLst/>
                <a:gdLst>
                  <a:gd name="T0" fmla="*/ 0 w 45"/>
                  <a:gd name="T1" fmla="*/ 19 h 42"/>
                  <a:gd name="T2" fmla="*/ 0 w 45"/>
                  <a:gd name="T3" fmla="*/ 19 h 42"/>
                  <a:gd name="T4" fmla="*/ 2 w 45"/>
                  <a:gd name="T5" fmla="*/ 20 h 42"/>
                  <a:gd name="T6" fmla="*/ 3 w 45"/>
                  <a:gd name="T7" fmla="*/ 21 h 42"/>
                  <a:gd name="T8" fmla="*/ 5 w 45"/>
                  <a:gd name="T9" fmla="*/ 22 h 42"/>
                  <a:gd name="T10" fmla="*/ 7 w 45"/>
                  <a:gd name="T11" fmla="*/ 23 h 42"/>
                  <a:gd name="T12" fmla="*/ 8 w 45"/>
                  <a:gd name="T13" fmla="*/ 24 h 42"/>
                  <a:gd name="T14" fmla="*/ 10 w 45"/>
                  <a:gd name="T15" fmla="*/ 26 h 42"/>
                  <a:gd name="T16" fmla="*/ 11 w 45"/>
                  <a:gd name="T17" fmla="*/ 27 h 42"/>
                  <a:gd name="T18" fmla="*/ 12 w 45"/>
                  <a:gd name="T19" fmla="*/ 28 h 42"/>
                  <a:gd name="T20" fmla="*/ 15 w 45"/>
                  <a:gd name="T21" fmla="*/ 30 h 42"/>
                  <a:gd name="T22" fmla="*/ 18 w 45"/>
                  <a:gd name="T23" fmla="*/ 33 h 42"/>
                  <a:gd name="T24" fmla="*/ 21 w 45"/>
                  <a:gd name="T25" fmla="*/ 35 h 42"/>
                  <a:gd name="T26" fmla="*/ 24 w 45"/>
                  <a:gd name="T27" fmla="*/ 37 h 42"/>
                  <a:gd name="T28" fmla="*/ 27 w 45"/>
                  <a:gd name="T29" fmla="*/ 40 h 42"/>
                  <a:gd name="T30" fmla="*/ 29 w 45"/>
                  <a:gd name="T31" fmla="*/ 42 h 42"/>
                  <a:gd name="T32" fmla="*/ 29 w 45"/>
                  <a:gd name="T33" fmla="*/ 42 h 42"/>
                  <a:gd name="T34" fmla="*/ 45 w 45"/>
                  <a:gd name="T35" fmla="*/ 25 h 42"/>
                  <a:gd name="T36" fmla="*/ 44 w 45"/>
                  <a:gd name="T37" fmla="*/ 25 h 42"/>
                  <a:gd name="T38" fmla="*/ 42 w 45"/>
                  <a:gd name="T39" fmla="*/ 22 h 42"/>
                  <a:gd name="T40" fmla="*/ 39 w 45"/>
                  <a:gd name="T41" fmla="*/ 20 h 42"/>
                  <a:gd name="T42" fmla="*/ 36 w 45"/>
                  <a:gd name="T43" fmla="*/ 18 h 42"/>
                  <a:gd name="T44" fmla="*/ 33 w 45"/>
                  <a:gd name="T45" fmla="*/ 15 h 42"/>
                  <a:gd name="T46" fmla="*/ 30 w 45"/>
                  <a:gd name="T47" fmla="*/ 12 h 42"/>
                  <a:gd name="T48" fmla="*/ 27 w 45"/>
                  <a:gd name="T49" fmla="*/ 10 h 42"/>
                  <a:gd name="T50" fmla="*/ 25 w 45"/>
                  <a:gd name="T51" fmla="*/ 9 h 42"/>
                  <a:gd name="T52" fmla="*/ 23 w 45"/>
                  <a:gd name="T53" fmla="*/ 7 h 42"/>
                  <a:gd name="T54" fmla="*/ 22 w 45"/>
                  <a:gd name="T55" fmla="*/ 6 h 42"/>
                  <a:gd name="T56" fmla="*/ 20 w 45"/>
                  <a:gd name="T57" fmla="*/ 5 h 42"/>
                  <a:gd name="T58" fmla="*/ 18 w 45"/>
                  <a:gd name="T59" fmla="*/ 4 h 42"/>
                  <a:gd name="T60" fmla="*/ 16 w 45"/>
                  <a:gd name="T61" fmla="*/ 2 h 42"/>
                  <a:gd name="T62" fmla="*/ 15 w 45"/>
                  <a:gd name="T63" fmla="*/ 1 h 42"/>
                  <a:gd name="T64" fmla="*/ 13 w 45"/>
                  <a:gd name="T65" fmla="*/ 0 h 42"/>
                  <a:gd name="T66" fmla="*/ 13 w 45"/>
                  <a:gd name="T67" fmla="*/ 0 h 42"/>
                  <a:gd name="T68" fmla="*/ 0 w 45"/>
                  <a:gd name="T6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" h="42">
                    <a:moveTo>
                      <a:pt x="0" y="19"/>
                    </a:moveTo>
                    <a:lnTo>
                      <a:pt x="0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5" y="30"/>
                    </a:lnTo>
                    <a:lnTo>
                      <a:pt x="18" y="33"/>
                    </a:lnTo>
                    <a:lnTo>
                      <a:pt x="21" y="35"/>
                    </a:lnTo>
                    <a:lnTo>
                      <a:pt x="24" y="37"/>
                    </a:lnTo>
                    <a:lnTo>
                      <a:pt x="27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9" y="20"/>
                    </a:lnTo>
                    <a:lnTo>
                      <a:pt x="36" y="18"/>
                    </a:lnTo>
                    <a:lnTo>
                      <a:pt x="33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59"/>
              <p:cNvSpPr>
                <a:spLocks/>
              </p:cNvSpPr>
              <p:nvPr/>
            </p:nvSpPr>
            <p:spPr bwMode="auto">
              <a:xfrm>
                <a:off x="3324" y="2129"/>
                <a:ext cx="18" cy="23"/>
              </a:xfrm>
              <a:custGeom>
                <a:avLst/>
                <a:gdLst>
                  <a:gd name="T0" fmla="*/ 0 w 18"/>
                  <a:gd name="T1" fmla="*/ 20 h 23"/>
                  <a:gd name="T2" fmla="*/ 1 w 18"/>
                  <a:gd name="T3" fmla="*/ 20 h 23"/>
                  <a:gd name="T4" fmla="*/ 2 w 18"/>
                  <a:gd name="T5" fmla="*/ 21 h 23"/>
                  <a:gd name="T6" fmla="*/ 4 w 18"/>
                  <a:gd name="T7" fmla="*/ 22 h 23"/>
                  <a:gd name="T8" fmla="*/ 5 w 18"/>
                  <a:gd name="T9" fmla="*/ 23 h 23"/>
                  <a:gd name="T10" fmla="*/ 18 w 18"/>
                  <a:gd name="T11" fmla="*/ 4 h 23"/>
                  <a:gd name="T12" fmla="*/ 16 w 18"/>
                  <a:gd name="T13" fmla="*/ 3 h 23"/>
                  <a:gd name="T14" fmla="*/ 14 w 18"/>
                  <a:gd name="T15" fmla="*/ 2 h 23"/>
                  <a:gd name="T16" fmla="*/ 12 w 18"/>
                  <a:gd name="T17" fmla="*/ 1 h 23"/>
                  <a:gd name="T18" fmla="*/ 12 w 18"/>
                  <a:gd name="T19" fmla="*/ 0 h 23"/>
                  <a:gd name="T20" fmla="*/ 0 w 18"/>
                  <a:gd name="T21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3">
                    <a:moveTo>
                      <a:pt x="0" y="20"/>
                    </a:moveTo>
                    <a:lnTo>
                      <a:pt x="1" y="20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60"/>
              <p:cNvSpPr>
                <a:spLocks/>
              </p:cNvSpPr>
              <p:nvPr/>
            </p:nvSpPr>
            <p:spPr bwMode="auto">
              <a:xfrm>
                <a:off x="3271" y="2099"/>
                <a:ext cx="44" cy="39"/>
              </a:xfrm>
              <a:custGeom>
                <a:avLst/>
                <a:gdLst>
                  <a:gd name="T0" fmla="*/ 0 w 44"/>
                  <a:gd name="T1" fmla="*/ 18 h 39"/>
                  <a:gd name="T2" fmla="*/ 0 w 44"/>
                  <a:gd name="T3" fmla="*/ 18 h 39"/>
                  <a:gd name="T4" fmla="*/ 2 w 44"/>
                  <a:gd name="T5" fmla="*/ 20 h 39"/>
                  <a:gd name="T6" fmla="*/ 4 w 44"/>
                  <a:gd name="T7" fmla="*/ 21 h 39"/>
                  <a:gd name="T8" fmla="*/ 6 w 44"/>
                  <a:gd name="T9" fmla="*/ 22 h 39"/>
                  <a:gd name="T10" fmla="*/ 8 w 44"/>
                  <a:gd name="T11" fmla="*/ 24 h 39"/>
                  <a:gd name="T12" fmla="*/ 10 w 44"/>
                  <a:gd name="T13" fmla="*/ 25 h 39"/>
                  <a:gd name="T14" fmla="*/ 12 w 44"/>
                  <a:gd name="T15" fmla="*/ 26 h 39"/>
                  <a:gd name="T16" fmla="*/ 13 w 44"/>
                  <a:gd name="T17" fmla="*/ 28 h 39"/>
                  <a:gd name="T18" fmla="*/ 16 w 44"/>
                  <a:gd name="T19" fmla="*/ 29 h 39"/>
                  <a:gd name="T20" fmla="*/ 19 w 44"/>
                  <a:gd name="T21" fmla="*/ 31 h 39"/>
                  <a:gd name="T22" fmla="*/ 23 w 44"/>
                  <a:gd name="T23" fmla="*/ 33 h 39"/>
                  <a:gd name="T24" fmla="*/ 27 w 44"/>
                  <a:gd name="T25" fmla="*/ 35 h 39"/>
                  <a:gd name="T26" fmla="*/ 31 w 44"/>
                  <a:gd name="T27" fmla="*/ 37 h 39"/>
                  <a:gd name="T28" fmla="*/ 33 w 44"/>
                  <a:gd name="T29" fmla="*/ 39 h 39"/>
                  <a:gd name="T30" fmla="*/ 44 w 44"/>
                  <a:gd name="T31" fmla="*/ 19 h 39"/>
                  <a:gd name="T32" fmla="*/ 42 w 44"/>
                  <a:gd name="T33" fmla="*/ 17 h 39"/>
                  <a:gd name="T34" fmla="*/ 38 w 44"/>
                  <a:gd name="T35" fmla="*/ 16 h 39"/>
                  <a:gd name="T36" fmla="*/ 34 w 44"/>
                  <a:gd name="T37" fmla="*/ 14 h 39"/>
                  <a:gd name="T38" fmla="*/ 31 w 44"/>
                  <a:gd name="T39" fmla="*/ 12 h 39"/>
                  <a:gd name="T40" fmla="*/ 27 w 44"/>
                  <a:gd name="T41" fmla="*/ 9 h 39"/>
                  <a:gd name="T42" fmla="*/ 26 w 44"/>
                  <a:gd name="T43" fmla="*/ 8 h 39"/>
                  <a:gd name="T44" fmla="*/ 24 w 44"/>
                  <a:gd name="T45" fmla="*/ 7 h 39"/>
                  <a:gd name="T46" fmla="*/ 22 w 44"/>
                  <a:gd name="T47" fmla="*/ 6 h 39"/>
                  <a:gd name="T48" fmla="*/ 21 w 44"/>
                  <a:gd name="T49" fmla="*/ 5 h 39"/>
                  <a:gd name="T50" fmla="*/ 19 w 44"/>
                  <a:gd name="T51" fmla="*/ 4 h 39"/>
                  <a:gd name="T52" fmla="*/ 17 w 44"/>
                  <a:gd name="T53" fmla="*/ 3 h 39"/>
                  <a:gd name="T54" fmla="*/ 15 w 44"/>
                  <a:gd name="T55" fmla="*/ 1 h 39"/>
                  <a:gd name="T56" fmla="*/ 14 w 44"/>
                  <a:gd name="T57" fmla="*/ 0 h 39"/>
                  <a:gd name="T58" fmla="*/ 14 w 44"/>
                  <a:gd name="T59" fmla="*/ 0 h 39"/>
                  <a:gd name="T60" fmla="*/ 0 w 44"/>
                  <a:gd name="T6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39">
                    <a:moveTo>
                      <a:pt x="0" y="18"/>
                    </a:moveTo>
                    <a:lnTo>
                      <a:pt x="0" y="18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3" y="28"/>
                    </a:lnTo>
                    <a:lnTo>
                      <a:pt x="16" y="29"/>
                    </a:lnTo>
                    <a:lnTo>
                      <a:pt x="19" y="31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31" y="37"/>
                    </a:lnTo>
                    <a:lnTo>
                      <a:pt x="33" y="39"/>
                    </a:lnTo>
                    <a:lnTo>
                      <a:pt x="44" y="19"/>
                    </a:lnTo>
                    <a:lnTo>
                      <a:pt x="42" y="17"/>
                    </a:lnTo>
                    <a:lnTo>
                      <a:pt x="38" y="16"/>
                    </a:lnTo>
                    <a:lnTo>
                      <a:pt x="34" y="14"/>
                    </a:lnTo>
                    <a:lnTo>
                      <a:pt x="31" y="12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61"/>
              <p:cNvSpPr>
                <a:spLocks/>
              </p:cNvSpPr>
              <p:nvPr/>
            </p:nvSpPr>
            <p:spPr bwMode="auto">
              <a:xfrm>
                <a:off x="3264" y="2095"/>
                <a:ext cx="21" cy="22"/>
              </a:xfrm>
              <a:custGeom>
                <a:avLst/>
                <a:gdLst>
                  <a:gd name="T0" fmla="*/ 0 w 21"/>
                  <a:gd name="T1" fmla="*/ 17 h 22"/>
                  <a:gd name="T2" fmla="*/ 1 w 21"/>
                  <a:gd name="T3" fmla="*/ 18 h 22"/>
                  <a:gd name="T4" fmla="*/ 3 w 21"/>
                  <a:gd name="T5" fmla="*/ 19 h 22"/>
                  <a:gd name="T6" fmla="*/ 5 w 21"/>
                  <a:gd name="T7" fmla="*/ 21 h 22"/>
                  <a:gd name="T8" fmla="*/ 7 w 21"/>
                  <a:gd name="T9" fmla="*/ 22 h 22"/>
                  <a:gd name="T10" fmla="*/ 21 w 21"/>
                  <a:gd name="T11" fmla="*/ 4 h 22"/>
                  <a:gd name="T12" fmla="*/ 19 w 21"/>
                  <a:gd name="T13" fmla="*/ 3 h 22"/>
                  <a:gd name="T14" fmla="*/ 17 w 21"/>
                  <a:gd name="T15" fmla="*/ 2 h 22"/>
                  <a:gd name="T16" fmla="*/ 15 w 21"/>
                  <a:gd name="T17" fmla="*/ 0 h 22"/>
                  <a:gd name="T18" fmla="*/ 15 w 21"/>
                  <a:gd name="T19" fmla="*/ 0 h 22"/>
                  <a:gd name="T20" fmla="*/ 0 w 21"/>
                  <a:gd name="T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0" y="17"/>
                    </a:moveTo>
                    <a:lnTo>
                      <a:pt x="1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2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62"/>
              <p:cNvSpPr>
                <a:spLocks/>
              </p:cNvSpPr>
              <p:nvPr/>
            </p:nvSpPr>
            <p:spPr bwMode="auto">
              <a:xfrm>
                <a:off x="3216" y="2047"/>
                <a:ext cx="47" cy="49"/>
              </a:xfrm>
              <a:custGeom>
                <a:avLst/>
                <a:gdLst>
                  <a:gd name="T0" fmla="*/ 0 w 47"/>
                  <a:gd name="T1" fmla="*/ 14 h 49"/>
                  <a:gd name="T2" fmla="*/ 2 w 47"/>
                  <a:gd name="T3" fmla="*/ 17 h 49"/>
                  <a:gd name="T4" fmla="*/ 6 w 47"/>
                  <a:gd name="T5" fmla="*/ 21 h 49"/>
                  <a:gd name="T6" fmla="*/ 10 w 47"/>
                  <a:gd name="T7" fmla="*/ 25 h 49"/>
                  <a:gd name="T8" fmla="*/ 13 w 47"/>
                  <a:gd name="T9" fmla="*/ 30 h 49"/>
                  <a:gd name="T10" fmla="*/ 17 w 47"/>
                  <a:gd name="T11" fmla="*/ 34 h 49"/>
                  <a:gd name="T12" fmla="*/ 21 w 47"/>
                  <a:gd name="T13" fmla="*/ 38 h 49"/>
                  <a:gd name="T14" fmla="*/ 25 w 47"/>
                  <a:gd name="T15" fmla="*/ 42 h 49"/>
                  <a:gd name="T16" fmla="*/ 26 w 47"/>
                  <a:gd name="T17" fmla="*/ 44 h 49"/>
                  <a:gd name="T18" fmla="*/ 28 w 47"/>
                  <a:gd name="T19" fmla="*/ 46 h 49"/>
                  <a:gd name="T20" fmla="*/ 30 w 47"/>
                  <a:gd name="T21" fmla="*/ 48 h 49"/>
                  <a:gd name="T22" fmla="*/ 31 w 47"/>
                  <a:gd name="T23" fmla="*/ 49 h 49"/>
                  <a:gd name="T24" fmla="*/ 47 w 47"/>
                  <a:gd name="T25" fmla="*/ 33 h 49"/>
                  <a:gd name="T26" fmla="*/ 46 w 47"/>
                  <a:gd name="T27" fmla="*/ 32 h 49"/>
                  <a:gd name="T28" fmla="*/ 45 w 47"/>
                  <a:gd name="T29" fmla="*/ 30 h 49"/>
                  <a:gd name="T30" fmla="*/ 43 w 47"/>
                  <a:gd name="T31" fmla="*/ 28 h 49"/>
                  <a:gd name="T32" fmla="*/ 41 w 47"/>
                  <a:gd name="T33" fmla="*/ 27 h 49"/>
                  <a:gd name="T34" fmla="*/ 38 w 47"/>
                  <a:gd name="T35" fmla="*/ 23 h 49"/>
                  <a:gd name="T36" fmla="*/ 34 w 47"/>
                  <a:gd name="T37" fmla="*/ 19 h 49"/>
                  <a:gd name="T38" fmla="*/ 31 w 47"/>
                  <a:gd name="T39" fmla="*/ 15 h 49"/>
                  <a:gd name="T40" fmla="*/ 27 w 47"/>
                  <a:gd name="T41" fmla="*/ 11 h 49"/>
                  <a:gd name="T42" fmla="*/ 23 w 47"/>
                  <a:gd name="T43" fmla="*/ 6 h 49"/>
                  <a:gd name="T44" fmla="*/ 20 w 47"/>
                  <a:gd name="T45" fmla="*/ 2 h 49"/>
                  <a:gd name="T46" fmla="*/ 18 w 47"/>
                  <a:gd name="T47" fmla="*/ 0 h 49"/>
                  <a:gd name="T48" fmla="*/ 0 w 47"/>
                  <a:gd name="T4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49">
                    <a:moveTo>
                      <a:pt x="0" y="14"/>
                    </a:moveTo>
                    <a:lnTo>
                      <a:pt x="2" y="17"/>
                    </a:lnTo>
                    <a:lnTo>
                      <a:pt x="6" y="21"/>
                    </a:lnTo>
                    <a:lnTo>
                      <a:pt x="10" y="25"/>
                    </a:lnTo>
                    <a:lnTo>
                      <a:pt x="13" y="30"/>
                    </a:lnTo>
                    <a:lnTo>
                      <a:pt x="17" y="34"/>
                    </a:lnTo>
                    <a:lnTo>
                      <a:pt x="21" y="38"/>
                    </a:lnTo>
                    <a:lnTo>
                      <a:pt x="25" y="42"/>
                    </a:lnTo>
                    <a:lnTo>
                      <a:pt x="26" y="44"/>
                    </a:lnTo>
                    <a:lnTo>
                      <a:pt x="28" y="46"/>
                    </a:lnTo>
                    <a:lnTo>
                      <a:pt x="30" y="48"/>
                    </a:lnTo>
                    <a:lnTo>
                      <a:pt x="31" y="49"/>
                    </a:lnTo>
                    <a:lnTo>
                      <a:pt x="47" y="33"/>
                    </a:lnTo>
                    <a:lnTo>
                      <a:pt x="46" y="32"/>
                    </a:lnTo>
                    <a:lnTo>
                      <a:pt x="45" y="30"/>
                    </a:lnTo>
                    <a:lnTo>
                      <a:pt x="43" y="28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4" y="19"/>
                    </a:lnTo>
                    <a:lnTo>
                      <a:pt x="31" y="15"/>
                    </a:lnTo>
                    <a:lnTo>
                      <a:pt x="27" y="11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63"/>
              <p:cNvSpPr>
                <a:spLocks/>
              </p:cNvSpPr>
              <p:nvPr/>
            </p:nvSpPr>
            <p:spPr bwMode="auto">
              <a:xfrm>
                <a:off x="3172" y="1994"/>
                <a:ext cx="48" cy="50"/>
              </a:xfrm>
              <a:custGeom>
                <a:avLst/>
                <a:gdLst>
                  <a:gd name="T0" fmla="*/ 0 w 48"/>
                  <a:gd name="T1" fmla="*/ 16 h 50"/>
                  <a:gd name="T2" fmla="*/ 2 w 48"/>
                  <a:gd name="T3" fmla="*/ 18 h 50"/>
                  <a:gd name="T4" fmla="*/ 5 w 48"/>
                  <a:gd name="T5" fmla="*/ 21 h 50"/>
                  <a:gd name="T6" fmla="*/ 7 w 48"/>
                  <a:gd name="T7" fmla="*/ 23 h 50"/>
                  <a:gd name="T8" fmla="*/ 9 w 48"/>
                  <a:gd name="T9" fmla="*/ 25 h 50"/>
                  <a:gd name="T10" fmla="*/ 11 w 48"/>
                  <a:gd name="T11" fmla="*/ 28 h 50"/>
                  <a:gd name="T12" fmla="*/ 13 w 48"/>
                  <a:gd name="T13" fmla="*/ 30 h 50"/>
                  <a:gd name="T14" fmla="*/ 15 w 48"/>
                  <a:gd name="T15" fmla="*/ 32 h 50"/>
                  <a:gd name="T16" fmla="*/ 17 w 48"/>
                  <a:gd name="T17" fmla="*/ 34 h 50"/>
                  <a:gd name="T18" fmla="*/ 19 w 48"/>
                  <a:gd name="T19" fmla="*/ 37 h 50"/>
                  <a:gd name="T20" fmla="*/ 21 w 48"/>
                  <a:gd name="T21" fmla="*/ 39 h 50"/>
                  <a:gd name="T22" fmla="*/ 23 w 48"/>
                  <a:gd name="T23" fmla="*/ 41 h 50"/>
                  <a:gd name="T24" fmla="*/ 27 w 48"/>
                  <a:gd name="T25" fmla="*/ 46 h 50"/>
                  <a:gd name="T26" fmla="*/ 30 w 48"/>
                  <a:gd name="T27" fmla="*/ 50 h 50"/>
                  <a:gd name="T28" fmla="*/ 48 w 48"/>
                  <a:gd name="T29" fmla="*/ 35 h 50"/>
                  <a:gd name="T30" fmla="*/ 45 w 48"/>
                  <a:gd name="T31" fmla="*/ 32 h 50"/>
                  <a:gd name="T32" fmla="*/ 40 w 48"/>
                  <a:gd name="T33" fmla="*/ 27 h 50"/>
                  <a:gd name="T34" fmla="*/ 38 w 48"/>
                  <a:gd name="T35" fmla="*/ 24 h 50"/>
                  <a:gd name="T36" fmla="*/ 36 w 48"/>
                  <a:gd name="T37" fmla="*/ 22 h 50"/>
                  <a:gd name="T38" fmla="*/ 34 w 48"/>
                  <a:gd name="T39" fmla="*/ 19 h 50"/>
                  <a:gd name="T40" fmla="*/ 32 w 48"/>
                  <a:gd name="T41" fmla="*/ 17 h 50"/>
                  <a:gd name="T42" fmla="*/ 30 w 48"/>
                  <a:gd name="T43" fmla="*/ 15 h 50"/>
                  <a:gd name="T44" fmla="*/ 28 w 48"/>
                  <a:gd name="T45" fmla="*/ 12 h 50"/>
                  <a:gd name="T46" fmla="*/ 25 w 48"/>
                  <a:gd name="T47" fmla="*/ 10 h 50"/>
                  <a:gd name="T48" fmla="*/ 23 w 48"/>
                  <a:gd name="T49" fmla="*/ 7 h 50"/>
                  <a:gd name="T50" fmla="*/ 21 w 48"/>
                  <a:gd name="T51" fmla="*/ 5 h 50"/>
                  <a:gd name="T52" fmla="*/ 18 w 48"/>
                  <a:gd name="T53" fmla="*/ 2 h 50"/>
                  <a:gd name="T54" fmla="*/ 16 w 48"/>
                  <a:gd name="T55" fmla="*/ 0 h 50"/>
                  <a:gd name="T56" fmla="*/ 0 w 48"/>
                  <a:gd name="T57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50">
                    <a:moveTo>
                      <a:pt x="0" y="16"/>
                    </a:moveTo>
                    <a:lnTo>
                      <a:pt x="2" y="18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5" y="32"/>
                    </a:lnTo>
                    <a:lnTo>
                      <a:pt x="17" y="34"/>
                    </a:lnTo>
                    <a:lnTo>
                      <a:pt x="19" y="37"/>
                    </a:lnTo>
                    <a:lnTo>
                      <a:pt x="21" y="39"/>
                    </a:lnTo>
                    <a:lnTo>
                      <a:pt x="23" y="41"/>
                    </a:lnTo>
                    <a:lnTo>
                      <a:pt x="27" y="46"/>
                    </a:lnTo>
                    <a:lnTo>
                      <a:pt x="30" y="50"/>
                    </a:lnTo>
                    <a:lnTo>
                      <a:pt x="48" y="35"/>
                    </a:lnTo>
                    <a:lnTo>
                      <a:pt x="45" y="32"/>
                    </a:lnTo>
                    <a:lnTo>
                      <a:pt x="40" y="27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4" y="19"/>
                    </a:lnTo>
                    <a:lnTo>
                      <a:pt x="32" y="17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64"/>
              <p:cNvSpPr>
                <a:spLocks/>
              </p:cNvSpPr>
              <p:nvPr/>
            </p:nvSpPr>
            <p:spPr bwMode="auto">
              <a:xfrm>
                <a:off x="3141" y="1966"/>
                <a:ext cx="30" cy="30"/>
              </a:xfrm>
              <a:custGeom>
                <a:avLst/>
                <a:gdLst>
                  <a:gd name="T0" fmla="*/ 0 w 30"/>
                  <a:gd name="T1" fmla="*/ 19 h 30"/>
                  <a:gd name="T2" fmla="*/ 0 w 30"/>
                  <a:gd name="T3" fmla="*/ 19 h 30"/>
                  <a:gd name="T4" fmla="*/ 2 w 30"/>
                  <a:gd name="T5" fmla="*/ 21 h 30"/>
                  <a:gd name="T6" fmla="*/ 5 w 30"/>
                  <a:gd name="T7" fmla="*/ 22 h 30"/>
                  <a:gd name="T8" fmla="*/ 8 w 30"/>
                  <a:gd name="T9" fmla="*/ 24 h 30"/>
                  <a:gd name="T10" fmla="*/ 10 w 30"/>
                  <a:gd name="T11" fmla="*/ 26 h 30"/>
                  <a:gd name="T12" fmla="*/ 12 w 30"/>
                  <a:gd name="T13" fmla="*/ 28 h 30"/>
                  <a:gd name="T14" fmla="*/ 15 w 30"/>
                  <a:gd name="T15" fmla="*/ 30 h 30"/>
                  <a:gd name="T16" fmla="*/ 15 w 30"/>
                  <a:gd name="T17" fmla="*/ 30 h 30"/>
                  <a:gd name="T18" fmla="*/ 30 w 30"/>
                  <a:gd name="T19" fmla="*/ 13 h 30"/>
                  <a:gd name="T20" fmla="*/ 29 w 30"/>
                  <a:gd name="T21" fmla="*/ 12 h 30"/>
                  <a:gd name="T22" fmla="*/ 26 w 30"/>
                  <a:gd name="T23" fmla="*/ 10 h 30"/>
                  <a:gd name="T24" fmla="*/ 24 w 30"/>
                  <a:gd name="T25" fmla="*/ 8 h 30"/>
                  <a:gd name="T26" fmla="*/ 21 w 30"/>
                  <a:gd name="T27" fmla="*/ 6 h 30"/>
                  <a:gd name="T28" fmla="*/ 18 w 30"/>
                  <a:gd name="T29" fmla="*/ 4 h 30"/>
                  <a:gd name="T30" fmla="*/ 15 w 30"/>
                  <a:gd name="T31" fmla="*/ 2 h 30"/>
                  <a:gd name="T32" fmla="*/ 12 w 30"/>
                  <a:gd name="T33" fmla="*/ 0 h 30"/>
                  <a:gd name="T34" fmla="*/ 12 w 30"/>
                  <a:gd name="T35" fmla="*/ 0 h 30"/>
                  <a:gd name="T36" fmla="*/ 0 w 30"/>
                  <a:gd name="T37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0" y="19"/>
                    </a:moveTo>
                    <a:lnTo>
                      <a:pt x="0" y="19"/>
                    </a:lnTo>
                    <a:lnTo>
                      <a:pt x="2" y="21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30" y="13"/>
                    </a:lnTo>
                    <a:lnTo>
                      <a:pt x="29" y="12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65"/>
              <p:cNvSpPr>
                <a:spLocks/>
              </p:cNvSpPr>
              <p:nvPr/>
            </p:nvSpPr>
            <p:spPr bwMode="auto">
              <a:xfrm>
                <a:off x="3120" y="1953"/>
                <a:ext cx="33" cy="32"/>
              </a:xfrm>
              <a:custGeom>
                <a:avLst/>
                <a:gdLst>
                  <a:gd name="T0" fmla="*/ 0 w 33"/>
                  <a:gd name="T1" fmla="*/ 21 h 32"/>
                  <a:gd name="T2" fmla="*/ 1 w 33"/>
                  <a:gd name="T3" fmla="*/ 21 h 32"/>
                  <a:gd name="T4" fmla="*/ 4 w 33"/>
                  <a:gd name="T5" fmla="*/ 23 h 32"/>
                  <a:gd name="T6" fmla="*/ 7 w 33"/>
                  <a:gd name="T7" fmla="*/ 24 h 32"/>
                  <a:gd name="T8" fmla="*/ 10 w 33"/>
                  <a:gd name="T9" fmla="*/ 26 h 32"/>
                  <a:gd name="T10" fmla="*/ 13 w 33"/>
                  <a:gd name="T11" fmla="*/ 27 h 32"/>
                  <a:gd name="T12" fmla="*/ 15 w 33"/>
                  <a:gd name="T13" fmla="*/ 29 h 32"/>
                  <a:gd name="T14" fmla="*/ 18 w 33"/>
                  <a:gd name="T15" fmla="*/ 30 h 32"/>
                  <a:gd name="T16" fmla="*/ 21 w 33"/>
                  <a:gd name="T17" fmla="*/ 32 h 32"/>
                  <a:gd name="T18" fmla="*/ 33 w 33"/>
                  <a:gd name="T19" fmla="*/ 13 h 32"/>
                  <a:gd name="T20" fmla="*/ 30 w 33"/>
                  <a:gd name="T21" fmla="*/ 11 h 32"/>
                  <a:gd name="T22" fmla="*/ 27 w 33"/>
                  <a:gd name="T23" fmla="*/ 9 h 32"/>
                  <a:gd name="T24" fmla="*/ 24 w 33"/>
                  <a:gd name="T25" fmla="*/ 7 h 32"/>
                  <a:gd name="T26" fmla="*/ 20 w 33"/>
                  <a:gd name="T27" fmla="*/ 6 h 32"/>
                  <a:gd name="T28" fmla="*/ 17 w 33"/>
                  <a:gd name="T29" fmla="*/ 4 h 32"/>
                  <a:gd name="T30" fmla="*/ 14 w 33"/>
                  <a:gd name="T31" fmla="*/ 2 h 32"/>
                  <a:gd name="T32" fmla="*/ 11 w 33"/>
                  <a:gd name="T33" fmla="*/ 1 h 32"/>
                  <a:gd name="T34" fmla="*/ 10 w 33"/>
                  <a:gd name="T35" fmla="*/ 0 h 32"/>
                  <a:gd name="T36" fmla="*/ 0 w 33"/>
                  <a:gd name="T3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32">
                    <a:moveTo>
                      <a:pt x="0" y="21"/>
                    </a:moveTo>
                    <a:lnTo>
                      <a:pt x="1" y="21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0" y="26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8" y="30"/>
                    </a:lnTo>
                    <a:lnTo>
                      <a:pt x="21" y="32"/>
                    </a:lnTo>
                    <a:lnTo>
                      <a:pt x="33" y="13"/>
                    </a:lnTo>
                    <a:lnTo>
                      <a:pt x="30" y="11"/>
                    </a:lnTo>
                    <a:lnTo>
                      <a:pt x="27" y="9"/>
                    </a:lnTo>
                    <a:lnTo>
                      <a:pt x="24" y="7"/>
                    </a:lnTo>
                    <a:lnTo>
                      <a:pt x="20" y="6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66"/>
              <p:cNvSpPr>
                <a:spLocks/>
              </p:cNvSpPr>
              <p:nvPr/>
            </p:nvSpPr>
            <p:spPr bwMode="auto">
              <a:xfrm>
                <a:off x="3057" y="1928"/>
                <a:ext cx="51" cy="37"/>
              </a:xfrm>
              <a:custGeom>
                <a:avLst/>
                <a:gdLst>
                  <a:gd name="T0" fmla="*/ 0 w 51"/>
                  <a:gd name="T1" fmla="*/ 22 h 37"/>
                  <a:gd name="T2" fmla="*/ 4 w 51"/>
                  <a:gd name="T3" fmla="*/ 23 h 37"/>
                  <a:gd name="T4" fmla="*/ 11 w 51"/>
                  <a:gd name="T5" fmla="*/ 26 h 37"/>
                  <a:gd name="T6" fmla="*/ 17 w 51"/>
                  <a:gd name="T7" fmla="*/ 28 h 37"/>
                  <a:gd name="T8" fmla="*/ 23 w 51"/>
                  <a:gd name="T9" fmla="*/ 30 h 37"/>
                  <a:gd name="T10" fmla="*/ 30 w 51"/>
                  <a:gd name="T11" fmla="*/ 33 h 37"/>
                  <a:gd name="T12" fmla="*/ 36 w 51"/>
                  <a:gd name="T13" fmla="*/ 35 h 37"/>
                  <a:gd name="T14" fmla="*/ 40 w 51"/>
                  <a:gd name="T15" fmla="*/ 36 h 37"/>
                  <a:gd name="T16" fmla="*/ 43 w 51"/>
                  <a:gd name="T17" fmla="*/ 37 h 37"/>
                  <a:gd name="T18" fmla="*/ 43 w 51"/>
                  <a:gd name="T19" fmla="*/ 37 h 37"/>
                  <a:gd name="T20" fmla="*/ 51 w 51"/>
                  <a:gd name="T21" fmla="*/ 16 h 37"/>
                  <a:gd name="T22" fmla="*/ 51 w 51"/>
                  <a:gd name="T23" fmla="*/ 16 h 37"/>
                  <a:gd name="T24" fmla="*/ 48 w 51"/>
                  <a:gd name="T25" fmla="*/ 15 h 37"/>
                  <a:gd name="T26" fmla="*/ 44 w 51"/>
                  <a:gd name="T27" fmla="*/ 14 h 37"/>
                  <a:gd name="T28" fmla="*/ 38 w 51"/>
                  <a:gd name="T29" fmla="*/ 11 h 37"/>
                  <a:gd name="T30" fmla="*/ 31 w 51"/>
                  <a:gd name="T31" fmla="*/ 9 h 37"/>
                  <a:gd name="T32" fmla="*/ 25 w 51"/>
                  <a:gd name="T33" fmla="*/ 7 h 37"/>
                  <a:gd name="T34" fmla="*/ 18 w 51"/>
                  <a:gd name="T35" fmla="*/ 4 h 37"/>
                  <a:gd name="T36" fmla="*/ 12 w 51"/>
                  <a:gd name="T37" fmla="*/ 2 h 37"/>
                  <a:gd name="T38" fmla="*/ 8 w 51"/>
                  <a:gd name="T39" fmla="*/ 0 h 37"/>
                  <a:gd name="T40" fmla="*/ 0 w 51"/>
                  <a:gd name="T41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37">
                    <a:moveTo>
                      <a:pt x="0" y="22"/>
                    </a:moveTo>
                    <a:lnTo>
                      <a:pt x="4" y="23"/>
                    </a:lnTo>
                    <a:lnTo>
                      <a:pt x="11" y="26"/>
                    </a:lnTo>
                    <a:lnTo>
                      <a:pt x="17" y="28"/>
                    </a:lnTo>
                    <a:lnTo>
                      <a:pt x="23" y="30"/>
                    </a:lnTo>
                    <a:lnTo>
                      <a:pt x="30" y="33"/>
                    </a:lnTo>
                    <a:lnTo>
                      <a:pt x="36" y="35"/>
                    </a:lnTo>
                    <a:lnTo>
                      <a:pt x="40" y="36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48" y="15"/>
                    </a:lnTo>
                    <a:lnTo>
                      <a:pt x="44" y="14"/>
                    </a:lnTo>
                    <a:lnTo>
                      <a:pt x="38" y="11"/>
                    </a:lnTo>
                    <a:lnTo>
                      <a:pt x="31" y="9"/>
                    </a:lnTo>
                    <a:lnTo>
                      <a:pt x="25" y="7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67"/>
              <p:cNvSpPr>
                <a:spLocks/>
              </p:cNvSpPr>
              <p:nvPr/>
            </p:nvSpPr>
            <p:spPr bwMode="auto">
              <a:xfrm>
                <a:off x="2994" y="1900"/>
                <a:ext cx="51" cy="41"/>
              </a:xfrm>
              <a:custGeom>
                <a:avLst/>
                <a:gdLst>
                  <a:gd name="T0" fmla="*/ 0 w 51"/>
                  <a:gd name="T1" fmla="*/ 19 h 41"/>
                  <a:gd name="T2" fmla="*/ 1 w 51"/>
                  <a:gd name="T3" fmla="*/ 20 h 41"/>
                  <a:gd name="T4" fmla="*/ 3 w 51"/>
                  <a:gd name="T5" fmla="*/ 21 h 41"/>
                  <a:gd name="T6" fmla="*/ 6 w 51"/>
                  <a:gd name="T7" fmla="*/ 23 h 41"/>
                  <a:gd name="T8" fmla="*/ 8 w 51"/>
                  <a:gd name="T9" fmla="*/ 24 h 41"/>
                  <a:gd name="T10" fmla="*/ 11 w 51"/>
                  <a:gd name="T11" fmla="*/ 26 h 41"/>
                  <a:gd name="T12" fmla="*/ 14 w 51"/>
                  <a:gd name="T13" fmla="*/ 27 h 41"/>
                  <a:gd name="T14" fmla="*/ 16 w 51"/>
                  <a:gd name="T15" fmla="*/ 29 h 41"/>
                  <a:gd name="T16" fmla="*/ 19 w 51"/>
                  <a:gd name="T17" fmla="*/ 30 h 41"/>
                  <a:gd name="T18" fmla="*/ 22 w 51"/>
                  <a:gd name="T19" fmla="*/ 31 h 41"/>
                  <a:gd name="T20" fmla="*/ 24 w 51"/>
                  <a:gd name="T21" fmla="*/ 33 h 41"/>
                  <a:gd name="T22" fmla="*/ 27 w 51"/>
                  <a:gd name="T23" fmla="*/ 34 h 41"/>
                  <a:gd name="T24" fmla="*/ 30 w 51"/>
                  <a:gd name="T25" fmla="*/ 36 h 41"/>
                  <a:gd name="T26" fmla="*/ 33 w 51"/>
                  <a:gd name="T27" fmla="*/ 37 h 41"/>
                  <a:gd name="T28" fmla="*/ 36 w 51"/>
                  <a:gd name="T29" fmla="*/ 38 h 41"/>
                  <a:gd name="T30" fmla="*/ 39 w 51"/>
                  <a:gd name="T31" fmla="*/ 40 h 41"/>
                  <a:gd name="T32" fmla="*/ 42 w 51"/>
                  <a:gd name="T33" fmla="*/ 41 h 41"/>
                  <a:gd name="T34" fmla="*/ 51 w 51"/>
                  <a:gd name="T35" fmla="*/ 20 h 41"/>
                  <a:gd name="T36" fmla="*/ 48 w 51"/>
                  <a:gd name="T37" fmla="*/ 19 h 41"/>
                  <a:gd name="T38" fmla="*/ 45 w 51"/>
                  <a:gd name="T39" fmla="*/ 18 h 41"/>
                  <a:gd name="T40" fmla="*/ 43 w 51"/>
                  <a:gd name="T41" fmla="*/ 17 h 41"/>
                  <a:gd name="T42" fmla="*/ 40 w 51"/>
                  <a:gd name="T43" fmla="*/ 15 h 41"/>
                  <a:gd name="T44" fmla="*/ 37 w 51"/>
                  <a:gd name="T45" fmla="*/ 14 h 41"/>
                  <a:gd name="T46" fmla="*/ 35 w 51"/>
                  <a:gd name="T47" fmla="*/ 12 h 41"/>
                  <a:gd name="T48" fmla="*/ 32 w 51"/>
                  <a:gd name="T49" fmla="*/ 11 h 41"/>
                  <a:gd name="T50" fmla="*/ 29 w 51"/>
                  <a:gd name="T51" fmla="*/ 10 h 41"/>
                  <a:gd name="T52" fmla="*/ 27 w 51"/>
                  <a:gd name="T53" fmla="*/ 9 h 41"/>
                  <a:gd name="T54" fmla="*/ 24 w 51"/>
                  <a:gd name="T55" fmla="*/ 7 h 41"/>
                  <a:gd name="T56" fmla="*/ 22 w 51"/>
                  <a:gd name="T57" fmla="*/ 6 h 41"/>
                  <a:gd name="T58" fmla="*/ 20 w 51"/>
                  <a:gd name="T59" fmla="*/ 5 h 41"/>
                  <a:gd name="T60" fmla="*/ 17 w 51"/>
                  <a:gd name="T61" fmla="*/ 3 h 41"/>
                  <a:gd name="T62" fmla="*/ 15 w 51"/>
                  <a:gd name="T63" fmla="*/ 2 h 41"/>
                  <a:gd name="T64" fmla="*/ 13 w 51"/>
                  <a:gd name="T65" fmla="*/ 0 h 41"/>
                  <a:gd name="T66" fmla="*/ 12 w 51"/>
                  <a:gd name="T67" fmla="*/ 0 h 41"/>
                  <a:gd name="T68" fmla="*/ 0 w 51"/>
                  <a:gd name="T6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1">
                    <a:moveTo>
                      <a:pt x="0" y="19"/>
                    </a:moveTo>
                    <a:lnTo>
                      <a:pt x="1" y="20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1" y="26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9" y="30"/>
                    </a:lnTo>
                    <a:lnTo>
                      <a:pt x="22" y="31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3" y="37"/>
                    </a:lnTo>
                    <a:lnTo>
                      <a:pt x="36" y="38"/>
                    </a:lnTo>
                    <a:lnTo>
                      <a:pt x="39" y="40"/>
                    </a:lnTo>
                    <a:lnTo>
                      <a:pt x="42" y="41"/>
                    </a:lnTo>
                    <a:lnTo>
                      <a:pt x="51" y="20"/>
                    </a:lnTo>
                    <a:lnTo>
                      <a:pt x="48" y="19"/>
                    </a:lnTo>
                    <a:lnTo>
                      <a:pt x="45" y="18"/>
                    </a:lnTo>
                    <a:lnTo>
                      <a:pt x="43" y="17"/>
                    </a:lnTo>
                    <a:lnTo>
                      <a:pt x="40" y="15"/>
                    </a:lnTo>
                    <a:lnTo>
                      <a:pt x="37" y="14"/>
                    </a:lnTo>
                    <a:lnTo>
                      <a:pt x="35" y="12"/>
                    </a:lnTo>
                    <a:lnTo>
                      <a:pt x="32" y="11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68"/>
              <p:cNvSpPr>
                <a:spLocks/>
              </p:cNvSpPr>
              <p:nvPr/>
            </p:nvSpPr>
            <p:spPr bwMode="auto">
              <a:xfrm>
                <a:off x="2964" y="1881"/>
                <a:ext cx="23" cy="26"/>
              </a:xfrm>
              <a:custGeom>
                <a:avLst/>
                <a:gdLst>
                  <a:gd name="T0" fmla="*/ 0 w 23"/>
                  <a:gd name="T1" fmla="*/ 18 h 26"/>
                  <a:gd name="T2" fmla="*/ 0 w 23"/>
                  <a:gd name="T3" fmla="*/ 18 h 26"/>
                  <a:gd name="T4" fmla="*/ 4 w 23"/>
                  <a:gd name="T5" fmla="*/ 21 h 26"/>
                  <a:gd name="T6" fmla="*/ 7 w 23"/>
                  <a:gd name="T7" fmla="*/ 23 h 26"/>
                  <a:gd name="T8" fmla="*/ 10 w 23"/>
                  <a:gd name="T9" fmla="*/ 26 h 26"/>
                  <a:gd name="T10" fmla="*/ 23 w 23"/>
                  <a:gd name="T11" fmla="*/ 7 h 26"/>
                  <a:gd name="T12" fmla="*/ 20 w 23"/>
                  <a:gd name="T13" fmla="*/ 5 h 26"/>
                  <a:gd name="T14" fmla="*/ 17 w 23"/>
                  <a:gd name="T15" fmla="*/ 2 h 26"/>
                  <a:gd name="T16" fmla="*/ 14 w 23"/>
                  <a:gd name="T17" fmla="*/ 0 h 26"/>
                  <a:gd name="T18" fmla="*/ 14 w 23"/>
                  <a:gd name="T19" fmla="*/ 0 h 26"/>
                  <a:gd name="T20" fmla="*/ 0 w 23"/>
                  <a:gd name="T2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6">
                    <a:moveTo>
                      <a:pt x="0" y="18"/>
                    </a:moveTo>
                    <a:lnTo>
                      <a:pt x="0" y="18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69"/>
              <p:cNvSpPr>
                <a:spLocks/>
              </p:cNvSpPr>
              <p:nvPr/>
            </p:nvSpPr>
            <p:spPr bwMode="auto">
              <a:xfrm>
                <a:off x="2939" y="1861"/>
                <a:ext cx="39" cy="38"/>
              </a:xfrm>
              <a:custGeom>
                <a:avLst/>
                <a:gdLst>
                  <a:gd name="T0" fmla="*/ 0 w 39"/>
                  <a:gd name="T1" fmla="*/ 20 h 38"/>
                  <a:gd name="T2" fmla="*/ 0 w 39"/>
                  <a:gd name="T3" fmla="*/ 20 h 38"/>
                  <a:gd name="T4" fmla="*/ 1 w 39"/>
                  <a:gd name="T5" fmla="*/ 21 h 38"/>
                  <a:gd name="T6" fmla="*/ 2 w 39"/>
                  <a:gd name="T7" fmla="*/ 22 h 38"/>
                  <a:gd name="T8" fmla="*/ 3 w 39"/>
                  <a:gd name="T9" fmla="*/ 22 h 38"/>
                  <a:gd name="T10" fmla="*/ 5 w 39"/>
                  <a:gd name="T11" fmla="*/ 23 h 38"/>
                  <a:gd name="T12" fmla="*/ 6 w 39"/>
                  <a:gd name="T13" fmla="*/ 24 h 38"/>
                  <a:gd name="T14" fmla="*/ 7 w 39"/>
                  <a:gd name="T15" fmla="*/ 24 h 38"/>
                  <a:gd name="T16" fmla="*/ 8 w 39"/>
                  <a:gd name="T17" fmla="*/ 25 h 38"/>
                  <a:gd name="T18" fmla="*/ 9 w 39"/>
                  <a:gd name="T19" fmla="*/ 26 h 38"/>
                  <a:gd name="T20" fmla="*/ 11 w 39"/>
                  <a:gd name="T21" fmla="*/ 27 h 38"/>
                  <a:gd name="T22" fmla="*/ 12 w 39"/>
                  <a:gd name="T23" fmla="*/ 28 h 38"/>
                  <a:gd name="T24" fmla="*/ 13 w 39"/>
                  <a:gd name="T25" fmla="*/ 29 h 38"/>
                  <a:gd name="T26" fmla="*/ 16 w 39"/>
                  <a:gd name="T27" fmla="*/ 31 h 38"/>
                  <a:gd name="T28" fmla="*/ 19 w 39"/>
                  <a:gd name="T29" fmla="*/ 33 h 38"/>
                  <a:gd name="T30" fmla="*/ 22 w 39"/>
                  <a:gd name="T31" fmla="*/ 36 h 38"/>
                  <a:gd name="T32" fmla="*/ 25 w 39"/>
                  <a:gd name="T33" fmla="*/ 38 h 38"/>
                  <a:gd name="T34" fmla="*/ 39 w 39"/>
                  <a:gd name="T35" fmla="*/ 20 h 38"/>
                  <a:gd name="T36" fmla="*/ 36 w 39"/>
                  <a:gd name="T37" fmla="*/ 17 h 38"/>
                  <a:gd name="T38" fmla="*/ 32 w 39"/>
                  <a:gd name="T39" fmla="*/ 15 h 38"/>
                  <a:gd name="T40" fmla="*/ 30 w 39"/>
                  <a:gd name="T41" fmla="*/ 13 h 38"/>
                  <a:gd name="T42" fmla="*/ 27 w 39"/>
                  <a:gd name="T43" fmla="*/ 11 h 38"/>
                  <a:gd name="T44" fmla="*/ 25 w 39"/>
                  <a:gd name="T45" fmla="*/ 10 h 38"/>
                  <a:gd name="T46" fmla="*/ 24 w 39"/>
                  <a:gd name="T47" fmla="*/ 9 h 38"/>
                  <a:gd name="T48" fmla="*/ 22 w 39"/>
                  <a:gd name="T49" fmla="*/ 8 h 38"/>
                  <a:gd name="T50" fmla="*/ 21 w 39"/>
                  <a:gd name="T51" fmla="*/ 6 h 38"/>
                  <a:gd name="T52" fmla="*/ 19 w 39"/>
                  <a:gd name="T53" fmla="*/ 6 h 38"/>
                  <a:gd name="T54" fmla="*/ 18 w 39"/>
                  <a:gd name="T55" fmla="*/ 4 h 38"/>
                  <a:gd name="T56" fmla="*/ 16 w 39"/>
                  <a:gd name="T57" fmla="*/ 4 h 38"/>
                  <a:gd name="T58" fmla="*/ 15 w 39"/>
                  <a:gd name="T59" fmla="*/ 3 h 38"/>
                  <a:gd name="T60" fmla="*/ 13 w 39"/>
                  <a:gd name="T61" fmla="*/ 2 h 38"/>
                  <a:gd name="T62" fmla="*/ 11 w 39"/>
                  <a:gd name="T63" fmla="*/ 1 h 38"/>
                  <a:gd name="T64" fmla="*/ 10 w 39"/>
                  <a:gd name="T65" fmla="*/ 0 h 38"/>
                  <a:gd name="T66" fmla="*/ 10 w 39"/>
                  <a:gd name="T67" fmla="*/ 0 h 38"/>
                  <a:gd name="T68" fmla="*/ 0 w 39"/>
                  <a:gd name="T6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8">
                    <a:moveTo>
                      <a:pt x="0" y="20"/>
                    </a:moveTo>
                    <a:lnTo>
                      <a:pt x="0" y="20"/>
                    </a:lnTo>
                    <a:lnTo>
                      <a:pt x="1" y="21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6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6" y="31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5" y="38"/>
                    </a:lnTo>
                    <a:lnTo>
                      <a:pt x="39" y="20"/>
                    </a:lnTo>
                    <a:lnTo>
                      <a:pt x="36" y="17"/>
                    </a:lnTo>
                    <a:lnTo>
                      <a:pt x="32" y="15"/>
                    </a:lnTo>
                    <a:lnTo>
                      <a:pt x="30" y="13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70"/>
              <p:cNvSpPr>
                <a:spLocks/>
              </p:cNvSpPr>
              <p:nvPr/>
            </p:nvSpPr>
            <p:spPr bwMode="auto">
              <a:xfrm>
                <a:off x="2919" y="1854"/>
                <a:ext cx="4" cy="23"/>
              </a:xfrm>
              <a:custGeom>
                <a:avLst/>
                <a:gdLst>
                  <a:gd name="T0" fmla="*/ 0 w 4"/>
                  <a:gd name="T1" fmla="*/ 22 h 23"/>
                  <a:gd name="T2" fmla="*/ 0 w 4"/>
                  <a:gd name="T3" fmla="*/ 22 h 23"/>
                  <a:gd name="T4" fmla="*/ 2 w 4"/>
                  <a:gd name="T5" fmla="*/ 23 h 23"/>
                  <a:gd name="T6" fmla="*/ 4 w 4"/>
                  <a:gd name="T7" fmla="*/ 0 h 23"/>
                  <a:gd name="T8" fmla="*/ 2 w 4"/>
                  <a:gd name="T9" fmla="*/ 0 h 23"/>
                  <a:gd name="T10" fmla="*/ 2 w 4"/>
                  <a:gd name="T11" fmla="*/ 0 h 23"/>
                  <a:gd name="T12" fmla="*/ 0 w 4"/>
                  <a:gd name="T1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3">
                    <a:moveTo>
                      <a:pt x="0" y="22"/>
                    </a:moveTo>
                    <a:lnTo>
                      <a:pt x="0" y="22"/>
                    </a:lnTo>
                    <a:lnTo>
                      <a:pt x="2" y="2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71"/>
              <p:cNvSpPr>
                <a:spLocks/>
              </p:cNvSpPr>
              <p:nvPr/>
            </p:nvSpPr>
            <p:spPr bwMode="auto">
              <a:xfrm>
                <a:off x="2875" y="1853"/>
                <a:ext cx="46" cy="24"/>
              </a:xfrm>
              <a:custGeom>
                <a:avLst/>
                <a:gdLst>
                  <a:gd name="T0" fmla="*/ 3 w 46"/>
                  <a:gd name="T1" fmla="*/ 24 h 24"/>
                  <a:gd name="T2" fmla="*/ 4 w 46"/>
                  <a:gd name="T3" fmla="*/ 24 h 24"/>
                  <a:gd name="T4" fmla="*/ 6 w 46"/>
                  <a:gd name="T5" fmla="*/ 24 h 24"/>
                  <a:gd name="T6" fmla="*/ 9 w 46"/>
                  <a:gd name="T7" fmla="*/ 24 h 24"/>
                  <a:gd name="T8" fmla="*/ 12 w 46"/>
                  <a:gd name="T9" fmla="*/ 24 h 24"/>
                  <a:gd name="T10" fmla="*/ 15 w 46"/>
                  <a:gd name="T11" fmla="*/ 23 h 24"/>
                  <a:gd name="T12" fmla="*/ 17 w 46"/>
                  <a:gd name="T13" fmla="*/ 23 h 24"/>
                  <a:gd name="T14" fmla="*/ 20 w 46"/>
                  <a:gd name="T15" fmla="*/ 23 h 24"/>
                  <a:gd name="T16" fmla="*/ 23 w 46"/>
                  <a:gd name="T17" fmla="*/ 23 h 24"/>
                  <a:gd name="T18" fmla="*/ 25 w 46"/>
                  <a:gd name="T19" fmla="*/ 23 h 24"/>
                  <a:gd name="T20" fmla="*/ 28 w 46"/>
                  <a:gd name="T21" fmla="*/ 23 h 24"/>
                  <a:gd name="T22" fmla="*/ 31 w 46"/>
                  <a:gd name="T23" fmla="*/ 23 h 24"/>
                  <a:gd name="T24" fmla="*/ 33 w 46"/>
                  <a:gd name="T25" fmla="*/ 23 h 24"/>
                  <a:gd name="T26" fmla="*/ 35 w 46"/>
                  <a:gd name="T27" fmla="*/ 23 h 24"/>
                  <a:gd name="T28" fmla="*/ 38 w 46"/>
                  <a:gd name="T29" fmla="*/ 23 h 24"/>
                  <a:gd name="T30" fmla="*/ 40 w 46"/>
                  <a:gd name="T31" fmla="*/ 23 h 24"/>
                  <a:gd name="T32" fmla="*/ 42 w 46"/>
                  <a:gd name="T33" fmla="*/ 23 h 24"/>
                  <a:gd name="T34" fmla="*/ 44 w 46"/>
                  <a:gd name="T35" fmla="*/ 23 h 24"/>
                  <a:gd name="T36" fmla="*/ 46 w 46"/>
                  <a:gd name="T37" fmla="*/ 1 h 24"/>
                  <a:gd name="T38" fmla="*/ 44 w 46"/>
                  <a:gd name="T39" fmla="*/ 1 h 24"/>
                  <a:gd name="T40" fmla="*/ 41 w 46"/>
                  <a:gd name="T41" fmla="*/ 0 h 24"/>
                  <a:gd name="T42" fmla="*/ 39 w 46"/>
                  <a:gd name="T43" fmla="*/ 0 h 24"/>
                  <a:gd name="T44" fmla="*/ 36 w 46"/>
                  <a:gd name="T45" fmla="*/ 0 h 24"/>
                  <a:gd name="T46" fmla="*/ 33 w 46"/>
                  <a:gd name="T47" fmla="*/ 0 h 24"/>
                  <a:gd name="T48" fmla="*/ 31 w 46"/>
                  <a:gd name="T49" fmla="*/ 0 h 24"/>
                  <a:gd name="T50" fmla="*/ 28 w 46"/>
                  <a:gd name="T51" fmla="*/ 0 h 24"/>
                  <a:gd name="T52" fmla="*/ 25 w 46"/>
                  <a:gd name="T53" fmla="*/ 0 h 24"/>
                  <a:gd name="T54" fmla="*/ 22 w 46"/>
                  <a:gd name="T55" fmla="*/ 0 h 24"/>
                  <a:gd name="T56" fmla="*/ 19 w 46"/>
                  <a:gd name="T57" fmla="*/ 0 h 24"/>
                  <a:gd name="T58" fmla="*/ 16 w 46"/>
                  <a:gd name="T59" fmla="*/ 0 h 24"/>
                  <a:gd name="T60" fmla="*/ 13 w 46"/>
                  <a:gd name="T61" fmla="*/ 1 h 24"/>
                  <a:gd name="T62" fmla="*/ 10 w 46"/>
                  <a:gd name="T63" fmla="*/ 1 h 24"/>
                  <a:gd name="T64" fmla="*/ 7 w 46"/>
                  <a:gd name="T65" fmla="*/ 1 h 24"/>
                  <a:gd name="T66" fmla="*/ 4 w 46"/>
                  <a:gd name="T67" fmla="*/ 2 h 24"/>
                  <a:gd name="T68" fmla="*/ 1 w 46"/>
                  <a:gd name="T69" fmla="*/ 2 h 24"/>
                  <a:gd name="T70" fmla="*/ 0 w 46"/>
                  <a:gd name="T71" fmla="*/ 2 h 24"/>
                  <a:gd name="T72" fmla="*/ 3 w 46"/>
                  <a:gd name="T7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" h="24">
                    <a:moveTo>
                      <a:pt x="3" y="24"/>
                    </a:moveTo>
                    <a:lnTo>
                      <a:pt x="4" y="24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72"/>
              <p:cNvSpPr>
                <a:spLocks/>
              </p:cNvSpPr>
              <p:nvPr/>
            </p:nvSpPr>
            <p:spPr bwMode="auto">
              <a:xfrm>
                <a:off x="2834" y="1858"/>
                <a:ext cx="22" cy="26"/>
              </a:xfrm>
              <a:custGeom>
                <a:avLst/>
                <a:gdLst>
                  <a:gd name="T0" fmla="*/ 8 w 22"/>
                  <a:gd name="T1" fmla="*/ 26 h 26"/>
                  <a:gd name="T2" fmla="*/ 8 w 22"/>
                  <a:gd name="T3" fmla="*/ 26 h 26"/>
                  <a:gd name="T4" fmla="*/ 9 w 22"/>
                  <a:gd name="T5" fmla="*/ 26 h 26"/>
                  <a:gd name="T6" fmla="*/ 11 w 22"/>
                  <a:gd name="T7" fmla="*/ 25 h 26"/>
                  <a:gd name="T8" fmla="*/ 13 w 22"/>
                  <a:gd name="T9" fmla="*/ 25 h 26"/>
                  <a:gd name="T10" fmla="*/ 15 w 22"/>
                  <a:gd name="T11" fmla="*/ 24 h 26"/>
                  <a:gd name="T12" fmla="*/ 17 w 22"/>
                  <a:gd name="T13" fmla="*/ 24 h 26"/>
                  <a:gd name="T14" fmla="*/ 19 w 22"/>
                  <a:gd name="T15" fmla="*/ 23 h 26"/>
                  <a:gd name="T16" fmla="*/ 21 w 22"/>
                  <a:gd name="T17" fmla="*/ 23 h 26"/>
                  <a:gd name="T18" fmla="*/ 22 w 22"/>
                  <a:gd name="T19" fmla="*/ 23 h 26"/>
                  <a:gd name="T20" fmla="*/ 18 w 22"/>
                  <a:gd name="T21" fmla="*/ 0 h 26"/>
                  <a:gd name="T22" fmla="*/ 17 w 22"/>
                  <a:gd name="T23" fmla="*/ 1 h 26"/>
                  <a:gd name="T24" fmla="*/ 14 w 22"/>
                  <a:gd name="T25" fmla="*/ 1 h 26"/>
                  <a:gd name="T26" fmla="*/ 12 w 22"/>
                  <a:gd name="T27" fmla="*/ 2 h 26"/>
                  <a:gd name="T28" fmla="*/ 9 w 22"/>
                  <a:gd name="T29" fmla="*/ 2 h 26"/>
                  <a:gd name="T30" fmla="*/ 7 w 22"/>
                  <a:gd name="T31" fmla="*/ 3 h 26"/>
                  <a:gd name="T32" fmla="*/ 5 w 22"/>
                  <a:gd name="T33" fmla="*/ 3 h 26"/>
                  <a:gd name="T34" fmla="*/ 3 w 22"/>
                  <a:gd name="T35" fmla="*/ 4 h 26"/>
                  <a:gd name="T36" fmla="*/ 0 w 22"/>
                  <a:gd name="T37" fmla="*/ 5 h 26"/>
                  <a:gd name="T38" fmla="*/ 0 w 22"/>
                  <a:gd name="T39" fmla="*/ 5 h 26"/>
                  <a:gd name="T40" fmla="*/ 8 w 22"/>
                  <a:gd name="T4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26">
                    <a:moveTo>
                      <a:pt x="8" y="26"/>
                    </a:moveTo>
                    <a:lnTo>
                      <a:pt x="8" y="26"/>
                    </a:lnTo>
                    <a:lnTo>
                      <a:pt x="9" y="26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73"/>
              <p:cNvSpPr>
                <a:spLocks/>
              </p:cNvSpPr>
              <p:nvPr/>
            </p:nvSpPr>
            <p:spPr bwMode="auto">
              <a:xfrm>
                <a:off x="2808" y="1863"/>
                <a:ext cx="34" cy="34"/>
              </a:xfrm>
              <a:custGeom>
                <a:avLst/>
                <a:gdLst>
                  <a:gd name="T0" fmla="*/ 10 w 34"/>
                  <a:gd name="T1" fmla="*/ 34 h 34"/>
                  <a:gd name="T2" fmla="*/ 11 w 34"/>
                  <a:gd name="T3" fmla="*/ 34 h 34"/>
                  <a:gd name="T4" fmla="*/ 12 w 34"/>
                  <a:gd name="T5" fmla="*/ 33 h 34"/>
                  <a:gd name="T6" fmla="*/ 13 w 34"/>
                  <a:gd name="T7" fmla="*/ 33 h 34"/>
                  <a:gd name="T8" fmla="*/ 14 w 34"/>
                  <a:gd name="T9" fmla="*/ 32 h 34"/>
                  <a:gd name="T10" fmla="*/ 16 w 34"/>
                  <a:gd name="T11" fmla="*/ 31 h 34"/>
                  <a:gd name="T12" fmla="*/ 18 w 34"/>
                  <a:gd name="T13" fmla="*/ 30 h 34"/>
                  <a:gd name="T14" fmla="*/ 19 w 34"/>
                  <a:gd name="T15" fmla="*/ 29 h 34"/>
                  <a:gd name="T16" fmla="*/ 21 w 34"/>
                  <a:gd name="T17" fmla="*/ 27 h 34"/>
                  <a:gd name="T18" fmla="*/ 22 w 34"/>
                  <a:gd name="T19" fmla="*/ 27 h 34"/>
                  <a:gd name="T20" fmla="*/ 22 w 34"/>
                  <a:gd name="T21" fmla="*/ 26 h 34"/>
                  <a:gd name="T22" fmla="*/ 23 w 34"/>
                  <a:gd name="T23" fmla="*/ 26 h 34"/>
                  <a:gd name="T24" fmla="*/ 24 w 34"/>
                  <a:gd name="T25" fmla="*/ 25 h 34"/>
                  <a:gd name="T26" fmla="*/ 25 w 34"/>
                  <a:gd name="T27" fmla="*/ 25 h 34"/>
                  <a:gd name="T28" fmla="*/ 26 w 34"/>
                  <a:gd name="T29" fmla="*/ 24 h 34"/>
                  <a:gd name="T30" fmla="*/ 27 w 34"/>
                  <a:gd name="T31" fmla="*/ 24 h 34"/>
                  <a:gd name="T32" fmla="*/ 28 w 34"/>
                  <a:gd name="T33" fmla="*/ 23 h 34"/>
                  <a:gd name="T34" fmla="*/ 29 w 34"/>
                  <a:gd name="T35" fmla="*/ 23 h 34"/>
                  <a:gd name="T36" fmla="*/ 31 w 34"/>
                  <a:gd name="T37" fmla="*/ 22 h 34"/>
                  <a:gd name="T38" fmla="*/ 32 w 34"/>
                  <a:gd name="T39" fmla="*/ 22 h 34"/>
                  <a:gd name="T40" fmla="*/ 34 w 34"/>
                  <a:gd name="T41" fmla="*/ 21 h 34"/>
                  <a:gd name="T42" fmla="*/ 26 w 34"/>
                  <a:gd name="T43" fmla="*/ 0 h 34"/>
                  <a:gd name="T44" fmla="*/ 24 w 34"/>
                  <a:gd name="T45" fmla="*/ 0 h 34"/>
                  <a:gd name="T46" fmla="*/ 22 w 34"/>
                  <a:gd name="T47" fmla="*/ 1 h 34"/>
                  <a:gd name="T48" fmla="*/ 21 w 34"/>
                  <a:gd name="T49" fmla="*/ 2 h 34"/>
                  <a:gd name="T50" fmla="*/ 19 w 34"/>
                  <a:gd name="T51" fmla="*/ 3 h 34"/>
                  <a:gd name="T52" fmla="*/ 17 w 34"/>
                  <a:gd name="T53" fmla="*/ 3 h 34"/>
                  <a:gd name="T54" fmla="*/ 16 w 34"/>
                  <a:gd name="T55" fmla="*/ 4 h 34"/>
                  <a:gd name="T56" fmla="*/ 14 w 34"/>
                  <a:gd name="T57" fmla="*/ 5 h 34"/>
                  <a:gd name="T58" fmla="*/ 13 w 34"/>
                  <a:gd name="T59" fmla="*/ 6 h 34"/>
                  <a:gd name="T60" fmla="*/ 11 w 34"/>
                  <a:gd name="T61" fmla="*/ 6 h 34"/>
                  <a:gd name="T62" fmla="*/ 10 w 34"/>
                  <a:gd name="T63" fmla="*/ 7 h 34"/>
                  <a:gd name="T64" fmla="*/ 9 w 34"/>
                  <a:gd name="T65" fmla="*/ 8 h 34"/>
                  <a:gd name="T66" fmla="*/ 8 w 34"/>
                  <a:gd name="T67" fmla="*/ 9 h 34"/>
                  <a:gd name="T68" fmla="*/ 6 w 34"/>
                  <a:gd name="T69" fmla="*/ 10 h 34"/>
                  <a:gd name="T70" fmla="*/ 5 w 34"/>
                  <a:gd name="T71" fmla="*/ 11 h 34"/>
                  <a:gd name="T72" fmla="*/ 3 w 34"/>
                  <a:gd name="T73" fmla="*/ 12 h 34"/>
                  <a:gd name="T74" fmla="*/ 2 w 34"/>
                  <a:gd name="T75" fmla="*/ 13 h 34"/>
                  <a:gd name="T76" fmla="*/ 1 w 34"/>
                  <a:gd name="T77" fmla="*/ 13 h 34"/>
                  <a:gd name="T78" fmla="*/ 1 w 34"/>
                  <a:gd name="T79" fmla="*/ 14 h 34"/>
                  <a:gd name="T80" fmla="*/ 1 w 34"/>
                  <a:gd name="T81" fmla="*/ 14 h 34"/>
                  <a:gd name="T82" fmla="*/ 0 w 34"/>
                  <a:gd name="T83" fmla="*/ 14 h 34"/>
                  <a:gd name="T84" fmla="*/ 10 w 34"/>
                  <a:gd name="T8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" h="34">
                    <a:moveTo>
                      <a:pt x="10" y="34"/>
                    </a:move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8" y="30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74"/>
              <p:cNvSpPr>
                <a:spLocks/>
              </p:cNvSpPr>
              <p:nvPr/>
            </p:nvSpPr>
            <p:spPr bwMode="auto">
              <a:xfrm>
                <a:off x="2742" y="1863"/>
                <a:ext cx="50" cy="37"/>
              </a:xfrm>
              <a:custGeom>
                <a:avLst/>
                <a:gdLst>
                  <a:gd name="T0" fmla="*/ 0 w 50"/>
                  <a:gd name="T1" fmla="*/ 17 h 37"/>
                  <a:gd name="T2" fmla="*/ 0 w 50"/>
                  <a:gd name="T3" fmla="*/ 17 h 37"/>
                  <a:gd name="T4" fmla="*/ 1 w 50"/>
                  <a:gd name="T5" fmla="*/ 18 h 37"/>
                  <a:gd name="T6" fmla="*/ 2 w 50"/>
                  <a:gd name="T7" fmla="*/ 19 h 37"/>
                  <a:gd name="T8" fmla="*/ 3 w 50"/>
                  <a:gd name="T9" fmla="*/ 20 h 37"/>
                  <a:gd name="T10" fmla="*/ 5 w 50"/>
                  <a:gd name="T11" fmla="*/ 21 h 37"/>
                  <a:gd name="T12" fmla="*/ 5 w 50"/>
                  <a:gd name="T13" fmla="*/ 21 h 37"/>
                  <a:gd name="T14" fmla="*/ 7 w 50"/>
                  <a:gd name="T15" fmla="*/ 22 h 37"/>
                  <a:gd name="T16" fmla="*/ 8 w 50"/>
                  <a:gd name="T17" fmla="*/ 23 h 37"/>
                  <a:gd name="T18" fmla="*/ 9 w 50"/>
                  <a:gd name="T19" fmla="*/ 24 h 37"/>
                  <a:gd name="T20" fmla="*/ 10 w 50"/>
                  <a:gd name="T21" fmla="*/ 24 h 37"/>
                  <a:gd name="T22" fmla="*/ 11 w 50"/>
                  <a:gd name="T23" fmla="*/ 25 h 37"/>
                  <a:gd name="T24" fmla="*/ 12 w 50"/>
                  <a:gd name="T25" fmla="*/ 26 h 37"/>
                  <a:gd name="T26" fmla="*/ 13 w 50"/>
                  <a:gd name="T27" fmla="*/ 27 h 37"/>
                  <a:gd name="T28" fmla="*/ 15 w 50"/>
                  <a:gd name="T29" fmla="*/ 27 h 37"/>
                  <a:gd name="T30" fmla="*/ 16 w 50"/>
                  <a:gd name="T31" fmla="*/ 28 h 37"/>
                  <a:gd name="T32" fmla="*/ 17 w 50"/>
                  <a:gd name="T33" fmla="*/ 29 h 37"/>
                  <a:gd name="T34" fmla="*/ 18 w 50"/>
                  <a:gd name="T35" fmla="*/ 29 h 37"/>
                  <a:gd name="T36" fmla="*/ 19 w 50"/>
                  <a:gd name="T37" fmla="*/ 30 h 37"/>
                  <a:gd name="T38" fmla="*/ 22 w 50"/>
                  <a:gd name="T39" fmla="*/ 31 h 37"/>
                  <a:gd name="T40" fmla="*/ 24 w 50"/>
                  <a:gd name="T41" fmla="*/ 32 h 37"/>
                  <a:gd name="T42" fmla="*/ 27 w 50"/>
                  <a:gd name="T43" fmla="*/ 32 h 37"/>
                  <a:gd name="T44" fmla="*/ 29 w 50"/>
                  <a:gd name="T45" fmla="*/ 33 h 37"/>
                  <a:gd name="T46" fmla="*/ 31 w 50"/>
                  <a:gd name="T47" fmla="*/ 34 h 37"/>
                  <a:gd name="T48" fmla="*/ 34 w 50"/>
                  <a:gd name="T49" fmla="*/ 35 h 37"/>
                  <a:gd name="T50" fmla="*/ 36 w 50"/>
                  <a:gd name="T51" fmla="*/ 35 h 37"/>
                  <a:gd name="T52" fmla="*/ 38 w 50"/>
                  <a:gd name="T53" fmla="*/ 36 h 37"/>
                  <a:gd name="T54" fmla="*/ 40 w 50"/>
                  <a:gd name="T55" fmla="*/ 36 h 37"/>
                  <a:gd name="T56" fmla="*/ 43 w 50"/>
                  <a:gd name="T57" fmla="*/ 37 h 37"/>
                  <a:gd name="T58" fmla="*/ 45 w 50"/>
                  <a:gd name="T59" fmla="*/ 37 h 37"/>
                  <a:gd name="T60" fmla="*/ 47 w 50"/>
                  <a:gd name="T61" fmla="*/ 37 h 37"/>
                  <a:gd name="T62" fmla="*/ 50 w 50"/>
                  <a:gd name="T63" fmla="*/ 15 h 37"/>
                  <a:gd name="T64" fmla="*/ 48 w 50"/>
                  <a:gd name="T65" fmla="*/ 15 h 37"/>
                  <a:gd name="T66" fmla="*/ 47 w 50"/>
                  <a:gd name="T67" fmla="*/ 14 h 37"/>
                  <a:gd name="T68" fmla="*/ 45 w 50"/>
                  <a:gd name="T69" fmla="*/ 14 h 37"/>
                  <a:gd name="T70" fmla="*/ 43 w 50"/>
                  <a:gd name="T71" fmla="*/ 14 h 37"/>
                  <a:gd name="T72" fmla="*/ 41 w 50"/>
                  <a:gd name="T73" fmla="*/ 13 h 37"/>
                  <a:gd name="T74" fmla="*/ 40 w 50"/>
                  <a:gd name="T75" fmla="*/ 13 h 37"/>
                  <a:gd name="T76" fmla="*/ 38 w 50"/>
                  <a:gd name="T77" fmla="*/ 12 h 37"/>
                  <a:gd name="T78" fmla="*/ 36 w 50"/>
                  <a:gd name="T79" fmla="*/ 12 h 37"/>
                  <a:gd name="T80" fmla="*/ 34 w 50"/>
                  <a:gd name="T81" fmla="*/ 11 h 37"/>
                  <a:gd name="T82" fmla="*/ 33 w 50"/>
                  <a:gd name="T83" fmla="*/ 10 h 37"/>
                  <a:gd name="T84" fmla="*/ 31 w 50"/>
                  <a:gd name="T85" fmla="*/ 10 h 37"/>
                  <a:gd name="T86" fmla="*/ 29 w 50"/>
                  <a:gd name="T87" fmla="*/ 9 h 37"/>
                  <a:gd name="T88" fmla="*/ 28 w 50"/>
                  <a:gd name="T89" fmla="*/ 9 h 37"/>
                  <a:gd name="T90" fmla="*/ 27 w 50"/>
                  <a:gd name="T91" fmla="*/ 8 h 37"/>
                  <a:gd name="T92" fmla="*/ 26 w 50"/>
                  <a:gd name="T93" fmla="*/ 8 h 37"/>
                  <a:gd name="T94" fmla="*/ 25 w 50"/>
                  <a:gd name="T95" fmla="*/ 7 h 37"/>
                  <a:gd name="T96" fmla="*/ 25 w 50"/>
                  <a:gd name="T97" fmla="*/ 7 h 37"/>
                  <a:gd name="T98" fmla="*/ 24 w 50"/>
                  <a:gd name="T99" fmla="*/ 6 h 37"/>
                  <a:gd name="T100" fmla="*/ 23 w 50"/>
                  <a:gd name="T101" fmla="*/ 6 h 37"/>
                  <a:gd name="T102" fmla="*/ 22 w 50"/>
                  <a:gd name="T103" fmla="*/ 5 h 37"/>
                  <a:gd name="T104" fmla="*/ 21 w 50"/>
                  <a:gd name="T105" fmla="*/ 5 h 37"/>
                  <a:gd name="T106" fmla="*/ 21 w 50"/>
                  <a:gd name="T107" fmla="*/ 4 h 37"/>
                  <a:gd name="T108" fmla="*/ 20 w 50"/>
                  <a:gd name="T109" fmla="*/ 4 h 37"/>
                  <a:gd name="T110" fmla="*/ 19 w 50"/>
                  <a:gd name="T111" fmla="*/ 3 h 37"/>
                  <a:gd name="T112" fmla="*/ 18 w 50"/>
                  <a:gd name="T113" fmla="*/ 3 h 37"/>
                  <a:gd name="T114" fmla="*/ 18 w 50"/>
                  <a:gd name="T115" fmla="*/ 2 h 37"/>
                  <a:gd name="T116" fmla="*/ 17 w 50"/>
                  <a:gd name="T117" fmla="*/ 2 h 37"/>
                  <a:gd name="T118" fmla="*/ 16 w 50"/>
                  <a:gd name="T119" fmla="*/ 1 h 37"/>
                  <a:gd name="T120" fmla="*/ 16 w 50"/>
                  <a:gd name="T121" fmla="*/ 0 h 37"/>
                  <a:gd name="T122" fmla="*/ 15 w 50"/>
                  <a:gd name="T123" fmla="*/ 0 h 37"/>
                  <a:gd name="T124" fmla="*/ 0 w 50"/>
                  <a:gd name="T125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" h="37">
                    <a:moveTo>
                      <a:pt x="0" y="17"/>
                    </a:moveTo>
                    <a:lnTo>
                      <a:pt x="0" y="17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2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9" y="30"/>
                    </a:lnTo>
                    <a:lnTo>
                      <a:pt x="22" y="31"/>
                    </a:lnTo>
                    <a:lnTo>
                      <a:pt x="24" y="32"/>
                    </a:lnTo>
                    <a:lnTo>
                      <a:pt x="27" y="32"/>
                    </a:lnTo>
                    <a:lnTo>
                      <a:pt x="29" y="33"/>
                    </a:lnTo>
                    <a:lnTo>
                      <a:pt x="31" y="34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3" y="37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4" y="11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75"/>
              <p:cNvSpPr>
                <a:spLocks/>
              </p:cNvSpPr>
              <p:nvPr/>
            </p:nvSpPr>
            <p:spPr bwMode="auto">
              <a:xfrm>
                <a:off x="2712" y="1805"/>
                <a:ext cx="35" cy="52"/>
              </a:xfrm>
              <a:custGeom>
                <a:avLst/>
                <a:gdLst>
                  <a:gd name="T0" fmla="*/ 0 w 35"/>
                  <a:gd name="T1" fmla="*/ 8 h 52"/>
                  <a:gd name="T2" fmla="*/ 0 w 35"/>
                  <a:gd name="T3" fmla="*/ 9 h 52"/>
                  <a:gd name="T4" fmla="*/ 1 w 35"/>
                  <a:gd name="T5" fmla="*/ 11 h 52"/>
                  <a:gd name="T6" fmla="*/ 2 w 35"/>
                  <a:gd name="T7" fmla="*/ 14 h 52"/>
                  <a:gd name="T8" fmla="*/ 4 w 35"/>
                  <a:gd name="T9" fmla="*/ 20 h 52"/>
                  <a:gd name="T10" fmla="*/ 6 w 35"/>
                  <a:gd name="T11" fmla="*/ 25 h 52"/>
                  <a:gd name="T12" fmla="*/ 7 w 35"/>
                  <a:gd name="T13" fmla="*/ 31 h 52"/>
                  <a:gd name="T14" fmla="*/ 9 w 35"/>
                  <a:gd name="T15" fmla="*/ 36 h 52"/>
                  <a:gd name="T16" fmla="*/ 10 w 35"/>
                  <a:gd name="T17" fmla="*/ 39 h 52"/>
                  <a:gd name="T18" fmla="*/ 11 w 35"/>
                  <a:gd name="T19" fmla="*/ 42 h 52"/>
                  <a:gd name="T20" fmla="*/ 12 w 35"/>
                  <a:gd name="T21" fmla="*/ 45 h 52"/>
                  <a:gd name="T22" fmla="*/ 13 w 35"/>
                  <a:gd name="T23" fmla="*/ 47 h 52"/>
                  <a:gd name="T24" fmla="*/ 14 w 35"/>
                  <a:gd name="T25" fmla="*/ 50 h 52"/>
                  <a:gd name="T26" fmla="*/ 15 w 35"/>
                  <a:gd name="T27" fmla="*/ 52 h 52"/>
                  <a:gd name="T28" fmla="*/ 35 w 35"/>
                  <a:gd name="T29" fmla="*/ 43 h 52"/>
                  <a:gd name="T30" fmla="*/ 35 w 35"/>
                  <a:gd name="T31" fmla="*/ 41 h 52"/>
                  <a:gd name="T32" fmla="*/ 34 w 35"/>
                  <a:gd name="T33" fmla="*/ 39 h 52"/>
                  <a:gd name="T34" fmla="*/ 33 w 35"/>
                  <a:gd name="T35" fmla="*/ 37 h 52"/>
                  <a:gd name="T36" fmla="*/ 32 w 35"/>
                  <a:gd name="T37" fmla="*/ 35 h 52"/>
                  <a:gd name="T38" fmla="*/ 31 w 35"/>
                  <a:gd name="T39" fmla="*/ 32 h 52"/>
                  <a:gd name="T40" fmla="*/ 31 w 35"/>
                  <a:gd name="T41" fmla="*/ 30 h 52"/>
                  <a:gd name="T42" fmla="*/ 29 w 35"/>
                  <a:gd name="T43" fmla="*/ 24 h 52"/>
                  <a:gd name="T44" fmla="*/ 28 w 35"/>
                  <a:gd name="T45" fmla="*/ 19 h 52"/>
                  <a:gd name="T46" fmla="*/ 26 w 35"/>
                  <a:gd name="T47" fmla="*/ 13 h 52"/>
                  <a:gd name="T48" fmla="*/ 24 w 35"/>
                  <a:gd name="T49" fmla="*/ 7 h 52"/>
                  <a:gd name="T50" fmla="*/ 23 w 35"/>
                  <a:gd name="T51" fmla="*/ 4 h 52"/>
                  <a:gd name="T52" fmla="*/ 22 w 35"/>
                  <a:gd name="T53" fmla="*/ 1 h 52"/>
                  <a:gd name="T54" fmla="*/ 22 w 35"/>
                  <a:gd name="T55" fmla="*/ 0 h 52"/>
                  <a:gd name="T56" fmla="*/ 0 w 35"/>
                  <a:gd name="T57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52">
                    <a:moveTo>
                      <a:pt x="0" y="8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4" y="20"/>
                    </a:lnTo>
                    <a:lnTo>
                      <a:pt x="6" y="25"/>
                    </a:lnTo>
                    <a:lnTo>
                      <a:pt x="7" y="31"/>
                    </a:lnTo>
                    <a:lnTo>
                      <a:pt x="9" y="36"/>
                    </a:lnTo>
                    <a:lnTo>
                      <a:pt x="10" y="39"/>
                    </a:lnTo>
                    <a:lnTo>
                      <a:pt x="11" y="42"/>
                    </a:lnTo>
                    <a:lnTo>
                      <a:pt x="12" y="45"/>
                    </a:lnTo>
                    <a:lnTo>
                      <a:pt x="13" y="47"/>
                    </a:lnTo>
                    <a:lnTo>
                      <a:pt x="14" y="50"/>
                    </a:lnTo>
                    <a:lnTo>
                      <a:pt x="15" y="52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4" y="39"/>
                    </a:lnTo>
                    <a:lnTo>
                      <a:pt x="33" y="37"/>
                    </a:lnTo>
                    <a:lnTo>
                      <a:pt x="32" y="35"/>
                    </a:lnTo>
                    <a:lnTo>
                      <a:pt x="31" y="32"/>
                    </a:lnTo>
                    <a:lnTo>
                      <a:pt x="31" y="30"/>
                    </a:lnTo>
                    <a:lnTo>
                      <a:pt x="29" y="24"/>
                    </a:lnTo>
                    <a:lnTo>
                      <a:pt x="28" y="19"/>
                    </a:lnTo>
                    <a:lnTo>
                      <a:pt x="26" y="13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76"/>
              <p:cNvSpPr>
                <a:spLocks/>
              </p:cNvSpPr>
              <p:nvPr/>
            </p:nvSpPr>
            <p:spPr bwMode="auto">
              <a:xfrm>
                <a:off x="2700" y="1775"/>
                <a:ext cx="24" cy="18"/>
              </a:xfrm>
              <a:custGeom>
                <a:avLst/>
                <a:gdLst>
                  <a:gd name="T0" fmla="*/ 0 w 24"/>
                  <a:gd name="T1" fmla="*/ 12 h 18"/>
                  <a:gd name="T2" fmla="*/ 0 w 24"/>
                  <a:gd name="T3" fmla="*/ 12 h 18"/>
                  <a:gd name="T4" fmla="*/ 1 w 24"/>
                  <a:gd name="T5" fmla="*/ 13 h 18"/>
                  <a:gd name="T6" fmla="*/ 2 w 24"/>
                  <a:gd name="T7" fmla="*/ 14 h 18"/>
                  <a:gd name="T8" fmla="*/ 2 w 24"/>
                  <a:gd name="T9" fmla="*/ 16 h 18"/>
                  <a:gd name="T10" fmla="*/ 3 w 24"/>
                  <a:gd name="T11" fmla="*/ 17 h 18"/>
                  <a:gd name="T12" fmla="*/ 4 w 24"/>
                  <a:gd name="T13" fmla="*/ 18 h 18"/>
                  <a:gd name="T14" fmla="*/ 4 w 24"/>
                  <a:gd name="T15" fmla="*/ 18 h 18"/>
                  <a:gd name="T16" fmla="*/ 24 w 24"/>
                  <a:gd name="T17" fmla="*/ 8 h 18"/>
                  <a:gd name="T18" fmla="*/ 24 w 24"/>
                  <a:gd name="T19" fmla="*/ 8 h 18"/>
                  <a:gd name="T20" fmla="*/ 23 w 24"/>
                  <a:gd name="T21" fmla="*/ 6 h 18"/>
                  <a:gd name="T22" fmla="*/ 22 w 24"/>
                  <a:gd name="T23" fmla="*/ 5 h 18"/>
                  <a:gd name="T24" fmla="*/ 21 w 24"/>
                  <a:gd name="T25" fmla="*/ 3 h 18"/>
                  <a:gd name="T26" fmla="*/ 20 w 24"/>
                  <a:gd name="T27" fmla="*/ 1 h 18"/>
                  <a:gd name="T28" fmla="*/ 19 w 24"/>
                  <a:gd name="T29" fmla="*/ 0 h 18"/>
                  <a:gd name="T30" fmla="*/ 19 w 24"/>
                  <a:gd name="T31" fmla="*/ 0 h 18"/>
                  <a:gd name="T32" fmla="*/ 0 w 24"/>
                  <a:gd name="T3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8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2" y="5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377"/>
              <p:cNvSpPr>
                <a:spLocks/>
              </p:cNvSpPr>
              <p:nvPr/>
            </p:nvSpPr>
            <p:spPr bwMode="auto">
              <a:xfrm>
                <a:off x="2678" y="1745"/>
                <a:ext cx="41" cy="42"/>
              </a:xfrm>
              <a:custGeom>
                <a:avLst/>
                <a:gdLst>
                  <a:gd name="T0" fmla="*/ 0 w 41"/>
                  <a:gd name="T1" fmla="*/ 15 h 42"/>
                  <a:gd name="T2" fmla="*/ 1 w 41"/>
                  <a:gd name="T3" fmla="*/ 16 h 42"/>
                  <a:gd name="T4" fmla="*/ 4 w 41"/>
                  <a:gd name="T5" fmla="*/ 19 h 42"/>
                  <a:gd name="T6" fmla="*/ 6 w 41"/>
                  <a:gd name="T7" fmla="*/ 21 h 42"/>
                  <a:gd name="T8" fmla="*/ 9 w 41"/>
                  <a:gd name="T9" fmla="*/ 24 h 42"/>
                  <a:gd name="T10" fmla="*/ 11 w 41"/>
                  <a:gd name="T11" fmla="*/ 27 h 42"/>
                  <a:gd name="T12" fmla="*/ 12 w 41"/>
                  <a:gd name="T13" fmla="*/ 28 h 42"/>
                  <a:gd name="T14" fmla="*/ 13 w 41"/>
                  <a:gd name="T15" fmla="*/ 29 h 42"/>
                  <a:gd name="T16" fmla="*/ 14 w 41"/>
                  <a:gd name="T17" fmla="*/ 30 h 42"/>
                  <a:gd name="T18" fmla="*/ 15 w 41"/>
                  <a:gd name="T19" fmla="*/ 32 h 42"/>
                  <a:gd name="T20" fmla="*/ 16 w 41"/>
                  <a:gd name="T21" fmla="*/ 33 h 42"/>
                  <a:gd name="T22" fmla="*/ 17 w 41"/>
                  <a:gd name="T23" fmla="*/ 34 h 42"/>
                  <a:gd name="T24" fmla="*/ 18 w 41"/>
                  <a:gd name="T25" fmla="*/ 35 h 42"/>
                  <a:gd name="T26" fmla="*/ 19 w 41"/>
                  <a:gd name="T27" fmla="*/ 37 h 42"/>
                  <a:gd name="T28" fmla="*/ 19 w 41"/>
                  <a:gd name="T29" fmla="*/ 38 h 42"/>
                  <a:gd name="T30" fmla="*/ 20 w 41"/>
                  <a:gd name="T31" fmla="*/ 39 h 42"/>
                  <a:gd name="T32" fmla="*/ 21 w 41"/>
                  <a:gd name="T33" fmla="*/ 40 h 42"/>
                  <a:gd name="T34" fmla="*/ 22 w 41"/>
                  <a:gd name="T35" fmla="*/ 42 h 42"/>
                  <a:gd name="T36" fmla="*/ 41 w 41"/>
                  <a:gd name="T37" fmla="*/ 30 h 42"/>
                  <a:gd name="T38" fmla="*/ 40 w 41"/>
                  <a:gd name="T39" fmla="*/ 28 h 42"/>
                  <a:gd name="T40" fmla="*/ 39 w 41"/>
                  <a:gd name="T41" fmla="*/ 27 h 42"/>
                  <a:gd name="T42" fmla="*/ 38 w 41"/>
                  <a:gd name="T43" fmla="*/ 25 h 42"/>
                  <a:gd name="T44" fmla="*/ 37 w 41"/>
                  <a:gd name="T45" fmla="*/ 24 h 42"/>
                  <a:gd name="T46" fmla="*/ 36 w 41"/>
                  <a:gd name="T47" fmla="*/ 22 h 42"/>
                  <a:gd name="T48" fmla="*/ 35 w 41"/>
                  <a:gd name="T49" fmla="*/ 21 h 42"/>
                  <a:gd name="T50" fmla="*/ 34 w 41"/>
                  <a:gd name="T51" fmla="*/ 19 h 42"/>
                  <a:gd name="T52" fmla="*/ 33 w 41"/>
                  <a:gd name="T53" fmla="*/ 18 h 42"/>
                  <a:gd name="T54" fmla="*/ 32 w 41"/>
                  <a:gd name="T55" fmla="*/ 16 h 42"/>
                  <a:gd name="T56" fmla="*/ 30 w 41"/>
                  <a:gd name="T57" fmla="*/ 15 h 42"/>
                  <a:gd name="T58" fmla="*/ 29 w 41"/>
                  <a:gd name="T59" fmla="*/ 13 h 42"/>
                  <a:gd name="T60" fmla="*/ 28 w 41"/>
                  <a:gd name="T61" fmla="*/ 12 h 42"/>
                  <a:gd name="T62" fmla="*/ 25 w 41"/>
                  <a:gd name="T63" fmla="*/ 9 h 42"/>
                  <a:gd name="T64" fmla="*/ 23 w 41"/>
                  <a:gd name="T65" fmla="*/ 6 h 42"/>
                  <a:gd name="T66" fmla="*/ 20 w 41"/>
                  <a:gd name="T67" fmla="*/ 3 h 42"/>
                  <a:gd name="T68" fmla="*/ 17 w 41"/>
                  <a:gd name="T69" fmla="*/ 0 h 42"/>
                  <a:gd name="T70" fmla="*/ 17 w 41"/>
                  <a:gd name="T71" fmla="*/ 0 h 42"/>
                  <a:gd name="T72" fmla="*/ 0 w 41"/>
                  <a:gd name="T73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42">
                    <a:moveTo>
                      <a:pt x="0" y="15"/>
                    </a:moveTo>
                    <a:lnTo>
                      <a:pt x="1" y="16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7" y="34"/>
                    </a:lnTo>
                    <a:lnTo>
                      <a:pt x="18" y="35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41" y="30"/>
                    </a:lnTo>
                    <a:lnTo>
                      <a:pt x="40" y="28"/>
                    </a:lnTo>
                    <a:lnTo>
                      <a:pt x="39" y="27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3" y="18"/>
                    </a:lnTo>
                    <a:lnTo>
                      <a:pt x="32" y="16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78"/>
              <p:cNvSpPr>
                <a:spLocks/>
              </p:cNvSpPr>
              <p:nvPr/>
            </p:nvSpPr>
            <p:spPr bwMode="auto">
              <a:xfrm>
                <a:off x="2628" y="1699"/>
                <a:ext cx="50" cy="46"/>
              </a:xfrm>
              <a:custGeom>
                <a:avLst/>
                <a:gdLst>
                  <a:gd name="T0" fmla="*/ 0 w 50"/>
                  <a:gd name="T1" fmla="*/ 18 h 46"/>
                  <a:gd name="T2" fmla="*/ 3 w 50"/>
                  <a:gd name="T3" fmla="*/ 20 h 46"/>
                  <a:gd name="T4" fmla="*/ 9 w 50"/>
                  <a:gd name="T5" fmla="*/ 25 h 46"/>
                  <a:gd name="T6" fmla="*/ 16 w 50"/>
                  <a:gd name="T7" fmla="*/ 31 h 46"/>
                  <a:gd name="T8" fmla="*/ 22 w 50"/>
                  <a:gd name="T9" fmla="*/ 36 h 46"/>
                  <a:gd name="T10" fmla="*/ 25 w 50"/>
                  <a:gd name="T11" fmla="*/ 39 h 46"/>
                  <a:gd name="T12" fmla="*/ 29 w 50"/>
                  <a:gd name="T13" fmla="*/ 41 h 46"/>
                  <a:gd name="T14" fmla="*/ 32 w 50"/>
                  <a:gd name="T15" fmla="*/ 44 h 46"/>
                  <a:gd name="T16" fmla="*/ 34 w 50"/>
                  <a:gd name="T17" fmla="*/ 46 h 46"/>
                  <a:gd name="T18" fmla="*/ 50 w 50"/>
                  <a:gd name="T19" fmla="*/ 29 h 46"/>
                  <a:gd name="T20" fmla="*/ 47 w 50"/>
                  <a:gd name="T21" fmla="*/ 27 h 46"/>
                  <a:gd name="T22" fmla="*/ 43 w 50"/>
                  <a:gd name="T23" fmla="*/ 24 h 46"/>
                  <a:gd name="T24" fmla="*/ 40 w 50"/>
                  <a:gd name="T25" fmla="*/ 21 h 46"/>
                  <a:gd name="T26" fmla="*/ 37 w 50"/>
                  <a:gd name="T27" fmla="*/ 19 h 46"/>
                  <a:gd name="T28" fmla="*/ 30 w 50"/>
                  <a:gd name="T29" fmla="*/ 13 h 46"/>
                  <a:gd name="T30" fmla="*/ 24 w 50"/>
                  <a:gd name="T31" fmla="*/ 8 h 46"/>
                  <a:gd name="T32" fmla="*/ 17 w 50"/>
                  <a:gd name="T33" fmla="*/ 2 h 46"/>
                  <a:gd name="T34" fmla="*/ 14 w 50"/>
                  <a:gd name="T35" fmla="*/ 0 h 46"/>
                  <a:gd name="T36" fmla="*/ 0 w 50"/>
                  <a:gd name="T37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6">
                    <a:moveTo>
                      <a:pt x="0" y="18"/>
                    </a:moveTo>
                    <a:lnTo>
                      <a:pt x="3" y="20"/>
                    </a:lnTo>
                    <a:lnTo>
                      <a:pt x="9" y="25"/>
                    </a:lnTo>
                    <a:lnTo>
                      <a:pt x="16" y="31"/>
                    </a:lnTo>
                    <a:lnTo>
                      <a:pt x="22" y="36"/>
                    </a:lnTo>
                    <a:lnTo>
                      <a:pt x="25" y="39"/>
                    </a:lnTo>
                    <a:lnTo>
                      <a:pt x="29" y="41"/>
                    </a:lnTo>
                    <a:lnTo>
                      <a:pt x="32" y="44"/>
                    </a:lnTo>
                    <a:lnTo>
                      <a:pt x="34" y="46"/>
                    </a:lnTo>
                    <a:lnTo>
                      <a:pt x="50" y="29"/>
                    </a:lnTo>
                    <a:lnTo>
                      <a:pt x="47" y="27"/>
                    </a:lnTo>
                    <a:lnTo>
                      <a:pt x="43" y="24"/>
                    </a:lnTo>
                    <a:lnTo>
                      <a:pt x="40" y="21"/>
                    </a:lnTo>
                    <a:lnTo>
                      <a:pt x="37" y="19"/>
                    </a:lnTo>
                    <a:lnTo>
                      <a:pt x="30" y="13"/>
                    </a:lnTo>
                    <a:lnTo>
                      <a:pt x="24" y="8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79"/>
              <p:cNvSpPr>
                <a:spLocks/>
              </p:cNvSpPr>
              <p:nvPr/>
            </p:nvSpPr>
            <p:spPr bwMode="auto">
              <a:xfrm>
                <a:off x="2610" y="1684"/>
                <a:ext cx="15" cy="18"/>
              </a:xfrm>
              <a:custGeom>
                <a:avLst/>
                <a:gdLst>
                  <a:gd name="T0" fmla="*/ 0 w 15"/>
                  <a:gd name="T1" fmla="*/ 18 h 18"/>
                  <a:gd name="T2" fmla="*/ 0 w 15"/>
                  <a:gd name="T3" fmla="*/ 18 h 18"/>
                  <a:gd name="T4" fmla="*/ 0 w 15"/>
                  <a:gd name="T5" fmla="*/ 18 h 18"/>
                  <a:gd name="T6" fmla="*/ 15 w 15"/>
                  <a:gd name="T7" fmla="*/ 1 h 18"/>
                  <a:gd name="T8" fmla="*/ 15 w 15"/>
                  <a:gd name="T9" fmla="*/ 0 h 18"/>
                  <a:gd name="T10" fmla="*/ 15 w 15"/>
                  <a:gd name="T11" fmla="*/ 0 h 18"/>
                  <a:gd name="T12" fmla="*/ 0 w 1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80"/>
              <p:cNvSpPr>
                <a:spLocks/>
              </p:cNvSpPr>
              <p:nvPr/>
            </p:nvSpPr>
            <p:spPr bwMode="auto">
              <a:xfrm>
                <a:off x="2576" y="1655"/>
                <a:ext cx="49" cy="47"/>
              </a:xfrm>
              <a:custGeom>
                <a:avLst/>
                <a:gdLst>
                  <a:gd name="T0" fmla="*/ 0 w 49"/>
                  <a:gd name="T1" fmla="*/ 16 h 47"/>
                  <a:gd name="T2" fmla="*/ 3 w 49"/>
                  <a:gd name="T3" fmla="*/ 19 h 47"/>
                  <a:gd name="T4" fmla="*/ 7 w 49"/>
                  <a:gd name="T5" fmla="*/ 22 h 47"/>
                  <a:gd name="T6" fmla="*/ 10 w 49"/>
                  <a:gd name="T7" fmla="*/ 25 h 47"/>
                  <a:gd name="T8" fmla="*/ 13 w 49"/>
                  <a:gd name="T9" fmla="*/ 28 h 47"/>
                  <a:gd name="T10" fmla="*/ 17 w 49"/>
                  <a:gd name="T11" fmla="*/ 32 h 47"/>
                  <a:gd name="T12" fmla="*/ 20 w 49"/>
                  <a:gd name="T13" fmla="*/ 35 h 47"/>
                  <a:gd name="T14" fmla="*/ 24 w 49"/>
                  <a:gd name="T15" fmla="*/ 38 h 47"/>
                  <a:gd name="T16" fmla="*/ 27 w 49"/>
                  <a:gd name="T17" fmla="*/ 41 h 47"/>
                  <a:gd name="T18" fmla="*/ 31 w 49"/>
                  <a:gd name="T19" fmla="*/ 44 h 47"/>
                  <a:gd name="T20" fmla="*/ 34 w 49"/>
                  <a:gd name="T21" fmla="*/ 47 h 47"/>
                  <a:gd name="T22" fmla="*/ 49 w 49"/>
                  <a:gd name="T23" fmla="*/ 29 h 47"/>
                  <a:gd name="T24" fmla="*/ 45 w 49"/>
                  <a:gd name="T25" fmla="*/ 27 h 47"/>
                  <a:gd name="T26" fmla="*/ 42 w 49"/>
                  <a:gd name="T27" fmla="*/ 24 h 47"/>
                  <a:gd name="T28" fmla="*/ 39 w 49"/>
                  <a:gd name="T29" fmla="*/ 21 h 47"/>
                  <a:gd name="T30" fmla="*/ 35 w 49"/>
                  <a:gd name="T31" fmla="*/ 18 h 47"/>
                  <a:gd name="T32" fmla="*/ 32 w 49"/>
                  <a:gd name="T33" fmla="*/ 15 h 47"/>
                  <a:gd name="T34" fmla="*/ 29 w 49"/>
                  <a:gd name="T35" fmla="*/ 12 h 47"/>
                  <a:gd name="T36" fmla="*/ 25 w 49"/>
                  <a:gd name="T37" fmla="*/ 9 h 47"/>
                  <a:gd name="T38" fmla="*/ 22 w 49"/>
                  <a:gd name="T39" fmla="*/ 5 h 47"/>
                  <a:gd name="T40" fmla="*/ 19 w 49"/>
                  <a:gd name="T41" fmla="*/ 3 h 47"/>
                  <a:gd name="T42" fmla="*/ 16 w 49"/>
                  <a:gd name="T43" fmla="*/ 0 h 47"/>
                  <a:gd name="T44" fmla="*/ 0 w 49"/>
                  <a:gd name="T45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" h="47">
                    <a:moveTo>
                      <a:pt x="0" y="16"/>
                    </a:moveTo>
                    <a:lnTo>
                      <a:pt x="3" y="19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3" y="28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4" y="38"/>
                    </a:lnTo>
                    <a:lnTo>
                      <a:pt x="27" y="41"/>
                    </a:lnTo>
                    <a:lnTo>
                      <a:pt x="31" y="44"/>
                    </a:lnTo>
                    <a:lnTo>
                      <a:pt x="34" y="47"/>
                    </a:lnTo>
                    <a:lnTo>
                      <a:pt x="49" y="29"/>
                    </a:lnTo>
                    <a:lnTo>
                      <a:pt x="45" y="27"/>
                    </a:lnTo>
                    <a:lnTo>
                      <a:pt x="42" y="24"/>
                    </a:lnTo>
                    <a:lnTo>
                      <a:pt x="39" y="21"/>
                    </a:lnTo>
                    <a:lnTo>
                      <a:pt x="35" y="18"/>
                    </a:lnTo>
                    <a:lnTo>
                      <a:pt x="32" y="15"/>
                    </a:lnTo>
                    <a:lnTo>
                      <a:pt x="29" y="12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81"/>
              <p:cNvSpPr>
                <a:spLocks/>
              </p:cNvSpPr>
              <p:nvPr/>
            </p:nvSpPr>
            <p:spPr bwMode="auto">
              <a:xfrm>
                <a:off x="2528" y="1607"/>
                <a:ext cx="48" cy="48"/>
              </a:xfrm>
              <a:custGeom>
                <a:avLst/>
                <a:gdLst>
                  <a:gd name="T0" fmla="*/ 0 w 48"/>
                  <a:gd name="T1" fmla="*/ 15 h 48"/>
                  <a:gd name="T2" fmla="*/ 0 w 48"/>
                  <a:gd name="T3" fmla="*/ 16 h 48"/>
                  <a:gd name="T4" fmla="*/ 3 w 48"/>
                  <a:gd name="T5" fmla="*/ 19 h 48"/>
                  <a:gd name="T6" fmla="*/ 7 w 48"/>
                  <a:gd name="T7" fmla="*/ 23 h 48"/>
                  <a:gd name="T8" fmla="*/ 10 w 48"/>
                  <a:gd name="T9" fmla="*/ 27 h 48"/>
                  <a:gd name="T10" fmla="*/ 14 w 48"/>
                  <a:gd name="T11" fmla="*/ 30 h 48"/>
                  <a:gd name="T12" fmla="*/ 17 w 48"/>
                  <a:gd name="T13" fmla="*/ 34 h 48"/>
                  <a:gd name="T14" fmla="*/ 20 w 48"/>
                  <a:gd name="T15" fmla="*/ 37 h 48"/>
                  <a:gd name="T16" fmla="*/ 24 w 48"/>
                  <a:gd name="T17" fmla="*/ 41 h 48"/>
                  <a:gd name="T18" fmla="*/ 27 w 48"/>
                  <a:gd name="T19" fmla="*/ 44 h 48"/>
                  <a:gd name="T20" fmla="*/ 31 w 48"/>
                  <a:gd name="T21" fmla="*/ 47 h 48"/>
                  <a:gd name="T22" fmla="*/ 32 w 48"/>
                  <a:gd name="T23" fmla="*/ 48 h 48"/>
                  <a:gd name="T24" fmla="*/ 48 w 48"/>
                  <a:gd name="T25" fmla="*/ 32 h 48"/>
                  <a:gd name="T26" fmla="*/ 47 w 48"/>
                  <a:gd name="T27" fmla="*/ 31 h 48"/>
                  <a:gd name="T28" fmla="*/ 43 w 48"/>
                  <a:gd name="T29" fmla="*/ 28 h 48"/>
                  <a:gd name="T30" fmla="*/ 40 w 48"/>
                  <a:gd name="T31" fmla="*/ 25 h 48"/>
                  <a:gd name="T32" fmla="*/ 37 w 48"/>
                  <a:gd name="T33" fmla="*/ 21 h 48"/>
                  <a:gd name="T34" fmla="*/ 33 w 48"/>
                  <a:gd name="T35" fmla="*/ 18 h 48"/>
                  <a:gd name="T36" fmla="*/ 30 w 48"/>
                  <a:gd name="T37" fmla="*/ 14 h 48"/>
                  <a:gd name="T38" fmla="*/ 27 w 48"/>
                  <a:gd name="T39" fmla="*/ 11 h 48"/>
                  <a:gd name="T40" fmla="*/ 23 w 48"/>
                  <a:gd name="T41" fmla="*/ 7 h 48"/>
                  <a:gd name="T42" fmla="*/ 20 w 48"/>
                  <a:gd name="T43" fmla="*/ 4 h 48"/>
                  <a:gd name="T44" fmla="*/ 17 w 48"/>
                  <a:gd name="T45" fmla="*/ 0 h 48"/>
                  <a:gd name="T46" fmla="*/ 16 w 48"/>
                  <a:gd name="T47" fmla="*/ 0 h 48"/>
                  <a:gd name="T48" fmla="*/ 0 w 48"/>
                  <a:gd name="T4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48">
                    <a:moveTo>
                      <a:pt x="0" y="15"/>
                    </a:moveTo>
                    <a:lnTo>
                      <a:pt x="0" y="16"/>
                    </a:lnTo>
                    <a:lnTo>
                      <a:pt x="3" y="19"/>
                    </a:lnTo>
                    <a:lnTo>
                      <a:pt x="7" y="23"/>
                    </a:lnTo>
                    <a:lnTo>
                      <a:pt x="10" y="27"/>
                    </a:lnTo>
                    <a:lnTo>
                      <a:pt x="14" y="30"/>
                    </a:lnTo>
                    <a:lnTo>
                      <a:pt x="17" y="34"/>
                    </a:lnTo>
                    <a:lnTo>
                      <a:pt x="20" y="37"/>
                    </a:lnTo>
                    <a:lnTo>
                      <a:pt x="24" y="41"/>
                    </a:lnTo>
                    <a:lnTo>
                      <a:pt x="27" y="44"/>
                    </a:lnTo>
                    <a:lnTo>
                      <a:pt x="31" y="47"/>
                    </a:lnTo>
                    <a:lnTo>
                      <a:pt x="32" y="48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40" y="25"/>
                    </a:lnTo>
                    <a:lnTo>
                      <a:pt x="37" y="21"/>
                    </a:lnTo>
                    <a:lnTo>
                      <a:pt x="33" y="18"/>
                    </a:lnTo>
                    <a:lnTo>
                      <a:pt x="30" y="14"/>
                    </a:lnTo>
                    <a:lnTo>
                      <a:pt x="27" y="11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382"/>
              <p:cNvSpPr>
                <a:spLocks/>
              </p:cNvSpPr>
              <p:nvPr/>
            </p:nvSpPr>
            <p:spPr bwMode="auto">
              <a:xfrm>
                <a:off x="2501" y="1578"/>
                <a:ext cx="28" cy="27"/>
              </a:xfrm>
              <a:custGeom>
                <a:avLst/>
                <a:gdLst>
                  <a:gd name="T0" fmla="*/ 0 w 28"/>
                  <a:gd name="T1" fmla="*/ 15 h 27"/>
                  <a:gd name="T2" fmla="*/ 0 w 28"/>
                  <a:gd name="T3" fmla="*/ 15 h 27"/>
                  <a:gd name="T4" fmla="*/ 4 w 28"/>
                  <a:gd name="T5" fmla="*/ 19 h 27"/>
                  <a:gd name="T6" fmla="*/ 7 w 28"/>
                  <a:gd name="T7" fmla="*/ 23 h 27"/>
                  <a:gd name="T8" fmla="*/ 10 w 28"/>
                  <a:gd name="T9" fmla="*/ 26 h 27"/>
                  <a:gd name="T10" fmla="*/ 11 w 28"/>
                  <a:gd name="T11" fmla="*/ 27 h 27"/>
                  <a:gd name="T12" fmla="*/ 28 w 28"/>
                  <a:gd name="T13" fmla="*/ 12 h 27"/>
                  <a:gd name="T14" fmla="*/ 27 w 28"/>
                  <a:gd name="T15" fmla="*/ 11 h 27"/>
                  <a:gd name="T16" fmla="*/ 24 w 28"/>
                  <a:gd name="T17" fmla="*/ 8 h 27"/>
                  <a:gd name="T18" fmla="*/ 21 w 28"/>
                  <a:gd name="T19" fmla="*/ 4 h 27"/>
                  <a:gd name="T20" fmla="*/ 17 w 28"/>
                  <a:gd name="T21" fmla="*/ 0 h 27"/>
                  <a:gd name="T22" fmla="*/ 17 w 28"/>
                  <a:gd name="T23" fmla="*/ 0 h 27"/>
                  <a:gd name="T24" fmla="*/ 0 w 28"/>
                  <a:gd name="T2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7">
                    <a:moveTo>
                      <a:pt x="0" y="15"/>
                    </a:moveTo>
                    <a:lnTo>
                      <a:pt x="0" y="15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4" y="8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83"/>
              <p:cNvSpPr>
                <a:spLocks/>
              </p:cNvSpPr>
              <p:nvPr/>
            </p:nvSpPr>
            <p:spPr bwMode="auto">
              <a:xfrm>
                <a:off x="2482" y="1556"/>
                <a:ext cx="36" cy="37"/>
              </a:xfrm>
              <a:custGeom>
                <a:avLst/>
                <a:gdLst>
                  <a:gd name="T0" fmla="*/ 0 w 36"/>
                  <a:gd name="T1" fmla="*/ 15 h 37"/>
                  <a:gd name="T2" fmla="*/ 3 w 36"/>
                  <a:gd name="T3" fmla="*/ 17 h 37"/>
                  <a:gd name="T4" fmla="*/ 6 w 36"/>
                  <a:gd name="T5" fmla="*/ 21 h 37"/>
                  <a:gd name="T6" fmla="*/ 9 w 36"/>
                  <a:gd name="T7" fmla="*/ 25 h 37"/>
                  <a:gd name="T8" fmla="*/ 13 w 36"/>
                  <a:gd name="T9" fmla="*/ 29 h 37"/>
                  <a:gd name="T10" fmla="*/ 16 w 36"/>
                  <a:gd name="T11" fmla="*/ 33 h 37"/>
                  <a:gd name="T12" fmla="*/ 19 w 36"/>
                  <a:gd name="T13" fmla="*/ 37 h 37"/>
                  <a:gd name="T14" fmla="*/ 36 w 36"/>
                  <a:gd name="T15" fmla="*/ 22 h 37"/>
                  <a:gd name="T16" fmla="*/ 33 w 36"/>
                  <a:gd name="T17" fmla="*/ 18 h 37"/>
                  <a:gd name="T18" fmla="*/ 30 w 36"/>
                  <a:gd name="T19" fmla="*/ 14 h 37"/>
                  <a:gd name="T20" fmla="*/ 27 w 36"/>
                  <a:gd name="T21" fmla="*/ 10 h 37"/>
                  <a:gd name="T22" fmla="*/ 23 w 36"/>
                  <a:gd name="T23" fmla="*/ 7 h 37"/>
                  <a:gd name="T24" fmla="*/ 20 w 36"/>
                  <a:gd name="T25" fmla="*/ 3 h 37"/>
                  <a:gd name="T26" fmla="*/ 18 w 36"/>
                  <a:gd name="T27" fmla="*/ 0 h 37"/>
                  <a:gd name="T28" fmla="*/ 0 w 36"/>
                  <a:gd name="T29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0" y="15"/>
                    </a:moveTo>
                    <a:lnTo>
                      <a:pt x="3" y="17"/>
                    </a:lnTo>
                    <a:lnTo>
                      <a:pt x="6" y="21"/>
                    </a:lnTo>
                    <a:lnTo>
                      <a:pt x="9" y="25"/>
                    </a:lnTo>
                    <a:lnTo>
                      <a:pt x="13" y="29"/>
                    </a:lnTo>
                    <a:lnTo>
                      <a:pt x="16" y="33"/>
                    </a:lnTo>
                    <a:lnTo>
                      <a:pt x="19" y="37"/>
                    </a:lnTo>
                    <a:lnTo>
                      <a:pt x="36" y="22"/>
                    </a:lnTo>
                    <a:lnTo>
                      <a:pt x="33" y="18"/>
                    </a:lnTo>
                    <a:lnTo>
                      <a:pt x="30" y="14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384"/>
              <p:cNvSpPr>
                <a:spLocks/>
              </p:cNvSpPr>
              <p:nvPr/>
            </p:nvSpPr>
            <p:spPr bwMode="auto">
              <a:xfrm>
                <a:off x="2440" y="1503"/>
                <a:ext cx="46" cy="50"/>
              </a:xfrm>
              <a:custGeom>
                <a:avLst/>
                <a:gdLst>
                  <a:gd name="T0" fmla="*/ 0 w 46"/>
                  <a:gd name="T1" fmla="*/ 13 h 50"/>
                  <a:gd name="T2" fmla="*/ 1 w 46"/>
                  <a:gd name="T3" fmla="*/ 15 h 50"/>
                  <a:gd name="T4" fmla="*/ 4 w 46"/>
                  <a:gd name="T5" fmla="*/ 19 h 50"/>
                  <a:gd name="T6" fmla="*/ 7 w 46"/>
                  <a:gd name="T7" fmla="*/ 23 h 50"/>
                  <a:gd name="T8" fmla="*/ 10 w 46"/>
                  <a:gd name="T9" fmla="*/ 26 h 50"/>
                  <a:gd name="T10" fmla="*/ 13 w 46"/>
                  <a:gd name="T11" fmla="*/ 30 h 50"/>
                  <a:gd name="T12" fmla="*/ 16 w 46"/>
                  <a:gd name="T13" fmla="*/ 34 h 50"/>
                  <a:gd name="T14" fmla="*/ 19 w 46"/>
                  <a:gd name="T15" fmla="*/ 38 h 50"/>
                  <a:gd name="T16" fmla="*/ 22 w 46"/>
                  <a:gd name="T17" fmla="*/ 42 h 50"/>
                  <a:gd name="T18" fmla="*/ 25 w 46"/>
                  <a:gd name="T19" fmla="*/ 46 h 50"/>
                  <a:gd name="T20" fmla="*/ 28 w 46"/>
                  <a:gd name="T21" fmla="*/ 50 h 50"/>
                  <a:gd name="T22" fmla="*/ 46 w 46"/>
                  <a:gd name="T23" fmla="*/ 35 h 50"/>
                  <a:gd name="T24" fmla="*/ 43 w 46"/>
                  <a:gd name="T25" fmla="*/ 32 h 50"/>
                  <a:gd name="T26" fmla="*/ 40 w 46"/>
                  <a:gd name="T27" fmla="*/ 28 h 50"/>
                  <a:gd name="T28" fmla="*/ 37 w 46"/>
                  <a:gd name="T29" fmla="*/ 24 h 50"/>
                  <a:gd name="T30" fmla="*/ 34 w 46"/>
                  <a:gd name="T31" fmla="*/ 20 h 50"/>
                  <a:gd name="T32" fmla="*/ 31 w 46"/>
                  <a:gd name="T33" fmla="*/ 17 h 50"/>
                  <a:gd name="T34" fmla="*/ 28 w 46"/>
                  <a:gd name="T35" fmla="*/ 13 h 50"/>
                  <a:gd name="T36" fmla="*/ 25 w 46"/>
                  <a:gd name="T37" fmla="*/ 9 h 50"/>
                  <a:gd name="T38" fmla="*/ 22 w 46"/>
                  <a:gd name="T39" fmla="*/ 5 h 50"/>
                  <a:gd name="T40" fmla="*/ 19 w 46"/>
                  <a:gd name="T41" fmla="*/ 1 h 50"/>
                  <a:gd name="T42" fmla="*/ 18 w 46"/>
                  <a:gd name="T43" fmla="*/ 0 h 50"/>
                  <a:gd name="T44" fmla="*/ 0 w 46"/>
                  <a:gd name="T4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0">
                    <a:moveTo>
                      <a:pt x="0" y="13"/>
                    </a:moveTo>
                    <a:lnTo>
                      <a:pt x="1" y="15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3" y="30"/>
                    </a:lnTo>
                    <a:lnTo>
                      <a:pt x="16" y="34"/>
                    </a:lnTo>
                    <a:lnTo>
                      <a:pt x="19" y="38"/>
                    </a:lnTo>
                    <a:lnTo>
                      <a:pt x="22" y="42"/>
                    </a:lnTo>
                    <a:lnTo>
                      <a:pt x="25" y="46"/>
                    </a:lnTo>
                    <a:lnTo>
                      <a:pt x="28" y="50"/>
                    </a:lnTo>
                    <a:lnTo>
                      <a:pt x="46" y="35"/>
                    </a:lnTo>
                    <a:lnTo>
                      <a:pt x="43" y="32"/>
                    </a:lnTo>
                    <a:lnTo>
                      <a:pt x="40" y="28"/>
                    </a:lnTo>
                    <a:lnTo>
                      <a:pt x="37" y="24"/>
                    </a:lnTo>
                    <a:lnTo>
                      <a:pt x="34" y="20"/>
                    </a:lnTo>
                    <a:lnTo>
                      <a:pt x="31" y="17"/>
                    </a:lnTo>
                    <a:lnTo>
                      <a:pt x="28" y="13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385"/>
              <p:cNvSpPr>
                <a:spLocks/>
              </p:cNvSpPr>
              <p:nvPr/>
            </p:nvSpPr>
            <p:spPr bwMode="auto">
              <a:xfrm>
                <a:off x="2409" y="1459"/>
                <a:ext cx="36" cy="38"/>
              </a:xfrm>
              <a:custGeom>
                <a:avLst/>
                <a:gdLst>
                  <a:gd name="T0" fmla="*/ 0 w 36"/>
                  <a:gd name="T1" fmla="*/ 11 h 38"/>
                  <a:gd name="T2" fmla="*/ 0 w 36"/>
                  <a:gd name="T3" fmla="*/ 11 h 38"/>
                  <a:gd name="T4" fmla="*/ 2 w 36"/>
                  <a:gd name="T5" fmla="*/ 15 h 38"/>
                  <a:gd name="T6" fmla="*/ 4 w 36"/>
                  <a:gd name="T7" fmla="*/ 18 h 38"/>
                  <a:gd name="T8" fmla="*/ 6 w 36"/>
                  <a:gd name="T9" fmla="*/ 22 h 38"/>
                  <a:gd name="T10" fmla="*/ 9 w 36"/>
                  <a:gd name="T11" fmla="*/ 25 h 38"/>
                  <a:gd name="T12" fmla="*/ 11 w 36"/>
                  <a:gd name="T13" fmla="*/ 29 h 38"/>
                  <a:gd name="T14" fmla="*/ 13 w 36"/>
                  <a:gd name="T15" fmla="*/ 32 h 38"/>
                  <a:gd name="T16" fmla="*/ 16 w 36"/>
                  <a:gd name="T17" fmla="*/ 36 h 38"/>
                  <a:gd name="T18" fmla="*/ 18 w 36"/>
                  <a:gd name="T19" fmla="*/ 38 h 38"/>
                  <a:gd name="T20" fmla="*/ 36 w 36"/>
                  <a:gd name="T21" fmla="*/ 25 h 38"/>
                  <a:gd name="T22" fmla="*/ 35 w 36"/>
                  <a:gd name="T23" fmla="*/ 23 h 38"/>
                  <a:gd name="T24" fmla="*/ 32 w 36"/>
                  <a:gd name="T25" fmla="*/ 20 h 38"/>
                  <a:gd name="T26" fmla="*/ 30 w 36"/>
                  <a:gd name="T27" fmla="*/ 16 h 38"/>
                  <a:gd name="T28" fmla="*/ 28 w 36"/>
                  <a:gd name="T29" fmla="*/ 13 h 38"/>
                  <a:gd name="T30" fmla="*/ 25 w 36"/>
                  <a:gd name="T31" fmla="*/ 9 h 38"/>
                  <a:gd name="T32" fmla="*/ 23 w 36"/>
                  <a:gd name="T33" fmla="*/ 6 h 38"/>
                  <a:gd name="T34" fmla="*/ 21 w 36"/>
                  <a:gd name="T35" fmla="*/ 3 h 38"/>
                  <a:gd name="T36" fmla="*/ 20 w 36"/>
                  <a:gd name="T37" fmla="*/ 0 h 38"/>
                  <a:gd name="T38" fmla="*/ 20 w 36"/>
                  <a:gd name="T39" fmla="*/ 0 h 38"/>
                  <a:gd name="T40" fmla="*/ 0 w 36"/>
                  <a:gd name="T4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8">
                    <a:moveTo>
                      <a:pt x="0" y="11"/>
                    </a:moveTo>
                    <a:lnTo>
                      <a:pt x="0" y="11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6" y="22"/>
                    </a:lnTo>
                    <a:lnTo>
                      <a:pt x="9" y="25"/>
                    </a:lnTo>
                    <a:lnTo>
                      <a:pt x="11" y="29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2" y="20"/>
                    </a:lnTo>
                    <a:lnTo>
                      <a:pt x="30" y="16"/>
                    </a:lnTo>
                    <a:lnTo>
                      <a:pt x="28" y="13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386"/>
              <p:cNvSpPr>
                <a:spLocks/>
              </p:cNvSpPr>
              <p:nvPr/>
            </p:nvSpPr>
            <p:spPr bwMode="auto">
              <a:xfrm>
                <a:off x="2402" y="1447"/>
                <a:ext cx="27" cy="23"/>
              </a:xfrm>
              <a:custGeom>
                <a:avLst/>
                <a:gdLst>
                  <a:gd name="T0" fmla="*/ 0 w 27"/>
                  <a:gd name="T1" fmla="*/ 11 h 23"/>
                  <a:gd name="T2" fmla="*/ 1 w 27"/>
                  <a:gd name="T3" fmla="*/ 14 h 23"/>
                  <a:gd name="T4" fmla="*/ 3 w 27"/>
                  <a:gd name="T5" fmla="*/ 17 h 23"/>
                  <a:gd name="T6" fmla="*/ 5 w 27"/>
                  <a:gd name="T7" fmla="*/ 20 h 23"/>
                  <a:gd name="T8" fmla="*/ 7 w 27"/>
                  <a:gd name="T9" fmla="*/ 23 h 23"/>
                  <a:gd name="T10" fmla="*/ 27 w 27"/>
                  <a:gd name="T11" fmla="*/ 12 h 23"/>
                  <a:gd name="T12" fmla="*/ 25 w 27"/>
                  <a:gd name="T13" fmla="*/ 9 h 23"/>
                  <a:gd name="T14" fmla="*/ 23 w 27"/>
                  <a:gd name="T15" fmla="*/ 6 h 23"/>
                  <a:gd name="T16" fmla="*/ 21 w 27"/>
                  <a:gd name="T17" fmla="*/ 3 h 23"/>
                  <a:gd name="T18" fmla="*/ 20 w 27"/>
                  <a:gd name="T19" fmla="*/ 0 h 23"/>
                  <a:gd name="T20" fmla="*/ 0 w 27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3">
                    <a:moveTo>
                      <a:pt x="0" y="11"/>
                    </a:moveTo>
                    <a:lnTo>
                      <a:pt x="1" y="14"/>
                    </a:lnTo>
                    <a:lnTo>
                      <a:pt x="3" y="17"/>
                    </a:lnTo>
                    <a:lnTo>
                      <a:pt x="5" y="20"/>
                    </a:lnTo>
                    <a:lnTo>
                      <a:pt x="7" y="23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387"/>
              <p:cNvSpPr>
                <a:spLocks/>
              </p:cNvSpPr>
              <p:nvPr/>
            </p:nvSpPr>
            <p:spPr bwMode="auto">
              <a:xfrm>
                <a:off x="2384" y="1390"/>
                <a:ext cx="29" cy="46"/>
              </a:xfrm>
              <a:custGeom>
                <a:avLst/>
                <a:gdLst>
                  <a:gd name="T0" fmla="*/ 2 w 29"/>
                  <a:gd name="T1" fmla="*/ 0 h 46"/>
                  <a:gd name="T2" fmla="*/ 2 w 29"/>
                  <a:gd name="T3" fmla="*/ 0 h 46"/>
                  <a:gd name="T4" fmla="*/ 2 w 29"/>
                  <a:gd name="T5" fmla="*/ 1 h 46"/>
                  <a:gd name="T6" fmla="*/ 1 w 29"/>
                  <a:gd name="T7" fmla="*/ 2 h 46"/>
                  <a:gd name="T8" fmla="*/ 1 w 29"/>
                  <a:gd name="T9" fmla="*/ 3 h 46"/>
                  <a:gd name="T10" fmla="*/ 1 w 29"/>
                  <a:gd name="T11" fmla="*/ 4 h 46"/>
                  <a:gd name="T12" fmla="*/ 1 w 29"/>
                  <a:gd name="T13" fmla="*/ 5 h 46"/>
                  <a:gd name="T14" fmla="*/ 0 w 29"/>
                  <a:gd name="T15" fmla="*/ 6 h 46"/>
                  <a:gd name="T16" fmla="*/ 0 w 29"/>
                  <a:gd name="T17" fmla="*/ 7 h 46"/>
                  <a:gd name="T18" fmla="*/ 0 w 29"/>
                  <a:gd name="T19" fmla="*/ 8 h 46"/>
                  <a:gd name="T20" fmla="*/ 0 w 29"/>
                  <a:gd name="T21" fmla="*/ 10 h 46"/>
                  <a:gd name="T22" fmla="*/ 0 w 29"/>
                  <a:gd name="T23" fmla="*/ 12 h 46"/>
                  <a:gd name="T24" fmla="*/ 0 w 29"/>
                  <a:gd name="T25" fmla="*/ 14 h 46"/>
                  <a:gd name="T26" fmla="*/ 0 w 29"/>
                  <a:gd name="T27" fmla="*/ 16 h 46"/>
                  <a:gd name="T28" fmla="*/ 0 w 29"/>
                  <a:gd name="T29" fmla="*/ 19 h 46"/>
                  <a:gd name="T30" fmla="*/ 0 w 29"/>
                  <a:gd name="T31" fmla="*/ 21 h 46"/>
                  <a:gd name="T32" fmla="*/ 1 w 29"/>
                  <a:gd name="T33" fmla="*/ 23 h 46"/>
                  <a:gd name="T34" fmla="*/ 1 w 29"/>
                  <a:gd name="T35" fmla="*/ 25 h 46"/>
                  <a:gd name="T36" fmla="*/ 2 w 29"/>
                  <a:gd name="T37" fmla="*/ 27 h 46"/>
                  <a:gd name="T38" fmla="*/ 2 w 29"/>
                  <a:gd name="T39" fmla="*/ 30 h 46"/>
                  <a:gd name="T40" fmla="*/ 3 w 29"/>
                  <a:gd name="T41" fmla="*/ 32 h 46"/>
                  <a:gd name="T42" fmla="*/ 3 w 29"/>
                  <a:gd name="T43" fmla="*/ 34 h 46"/>
                  <a:gd name="T44" fmla="*/ 4 w 29"/>
                  <a:gd name="T45" fmla="*/ 37 h 46"/>
                  <a:gd name="T46" fmla="*/ 5 w 29"/>
                  <a:gd name="T47" fmla="*/ 39 h 46"/>
                  <a:gd name="T48" fmla="*/ 6 w 29"/>
                  <a:gd name="T49" fmla="*/ 42 h 46"/>
                  <a:gd name="T50" fmla="*/ 7 w 29"/>
                  <a:gd name="T51" fmla="*/ 45 h 46"/>
                  <a:gd name="T52" fmla="*/ 8 w 29"/>
                  <a:gd name="T53" fmla="*/ 46 h 46"/>
                  <a:gd name="T54" fmla="*/ 29 w 29"/>
                  <a:gd name="T55" fmla="*/ 38 h 46"/>
                  <a:gd name="T56" fmla="*/ 28 w 29"/>
                  <a:gd name="T57" fmla="*/ 36 h 46"/>
                  <a:gd name="T58" fmla="*/ 27 w 29"/>
                  <a:gd name="T59" fmla="*/ 34 h 46"/>
                  <a:gd name="T60" fmla="*/ 26 w 29"/>
                  <a:gd name="T61" fmla="*/ 32 h 46"/>
                  <a:gd name="T62" fmla="*/ 26 w 29"/>
                  <a:gd name="T63" fmla="*/ 30 h 46"/>
                  <a:gd name="T64" fmla="*/ 25 w 29"/>
                  <a:gd name="T65" fmla="*/ 28 h 46"/>
                  <a:gd name="T66" fmla="*/ 25 w 29"/>
                  <a:gd name="T67" fmla="*/ 26 h 46"/>
                  <a:gd name="T68" fmla="*/ 24 w 29"/>
                  <a:gd name="T69" fmla="*/ 24 h 46"/>
                  <a:gd name="T70" fmla="*/ 24 w 29"/>
                  <a:gd name="T71" fmla="*/ 22 h 46"/>
                  <a:gd name="T72" fmla="*/ 23 w 29"/>
                  <a:gd name="T73" fmla="*/ 21 h 46"/>
                  <a:gd name="T74" fmla="*/ 23 w 29"/>
                  <a:gd name="T75" fmla="*/ 19 h 46"/>
                  <a:gd name="T76" fmla="*/ 23 w 29"/>
                  <a:gd name="T77" fmla="*/ 18 h 46"/>
                  <a:gd name="T78" fmla="*/ 23 w 29"/>
                  <a:gd name="T79" fmla="*/ 16 h 46"/>
                  <a:gd name="T80" fmla="*/ 23 w 29"/>
                  <a:gd name="T81" fmla="*/ 15 h 46"/>
                  <a:gd name="T82" fmla="*/ 23 w 29"/>
                  <a:gd name="T83" fmla="*/ 14 h 46"/>
                  <a:gd name="T84" fmla="*/ 23 w 29"/>
                  <a:gd name="T85" fmla="*/ 13 h 46"/>
                  <a:gd name="T86" fmla="*/ 23 w 29"/>
                  <a:gd name="T87" fmla="*/ 12 h 46"/>
                  <a:gd name="T88" fmla="*/ 23 w 29"/>
                  <a:gd name="T89" fmla="*/ 11 h 46"/>
                  <a:gd name="T90" fmla="*/ 23 w 29"/>
                  <a:gd name="T91" fmla="*/ 10 h 46"/>
                  <a:gd name="T92" fmla="*/ 23 w 29"/>
                  <a:gd name="T93" fmla="*/ 10 h 46"/>
                  <a:gd name="T94" fmla="*/ 23 w 29"/>
                  <a:gd name="T95" fmla="*/ 10 h 46"/>
                  <a:gd name="T96" fmla="*/ 23 w 29"/>
                  <a:gd name="T97" fmla="*/ 9 h 46"/>
                  <a:gd name="T98" fmla="*/ 23 w 29"/>
                  <a:gd name="T99" fmla="*/ 9 h 46"/>
                  <a:gd name="T100" fmla="*/ 23 w 29"/>
                  <a:gd name="T101" fmla="*/ 9 h 46"/>
                  <a:gd name="T102" fmla="*/ 23 w 29"/>
                  <a:gd name="T103" fmla="*/ 8 h 46"/>
                  <a:gd name="T104" fmla="*/ 23 w 29"/>
                  <a:gd name="T105" fmla="*/ 8 h 46"/>
                  <a:gd name="T106" fmla="*/ 23 w 29"/>
                  <a:gd name="T107" fmla="*/ 8 h 46"/>
                  <a:gd name="T108" fmla="*/ 2 w 29"/>
                  <a:gd name="T10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" h="46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2" y="27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4" y="37"/>
                    </a:lnTo>
                    <a:lnTo>
                      <a:pt x="5" y="39"/>
                    </a:lnTo>
                    <a:lnTo>
                      <a:pt x="6" y="42"/>
                    </a:lnTo>
                    <a:lnTo>
                      <a:pt x="7" y="45"/>
                    </a:lnTo>
                    <a:lnTo>
                      <a:pt x="8" y="46"/>
                    </a:lnTo>
                    <a:lnTo>
                      <a:pt x="29" y="38"/>
                    </a:lnTo>
                    <a:lnTo>
                      <a:pt x="28" y="36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88"/>
              <p:cNvSpPr>
                <a:spLocks/>
              </p:cNvSpPr>
              <p:nvPr/>
            </p:nvSpPr>
            <p:spPr bwMode="auto">
              <a:xfrm>
                <a:off x="2386" y="1381"/>
                <a:ext cx="23" cy="17"/>
              </a:xfrm>
              <a:custGeom>
                <a:avLst/>
                <a:gdLst>
                  <a:gd name="T0" fmla="*/ 5 w 23"/>
                  <a:gd name="T1" fmla="*/ 0 h 17"/>
                  <a:gd name="T2" fmla="*/ 5 w 23"/>
                  <a:gd name="T3" fmla="*/ 1 h 17"/>
                  <a:gd name="T4" fmla="*/ 4 w 23"/>
                  <a:gd name="T5" fmla="*/ 2 h 17"/>
                  <a:gd name="T6" fmla="*/ 4 w 23"/>
                  <a:gd name="T7" fmla="*/ 2 h 17"/>
                  <a:gd name="T8" fmla="*/ 3 w 23"/>
                  <a:gd name="T9" fmla="*/ 3 h 17"/>
                  <a:gd name="T10" fmla="*/ 3 w 23"/>
                  <a:gd name="T11" fmla="*/ 4 h 17"/>
                  <a:gd name="T12" fmla="*/ 2 w 23"/>
                  <a:gd name="T13" fmla="*/ 5 h 17"/>
                  <a:gd name="T14" fmla="*/ 2 w 23"/>
                  <a:gd name="T15" fmla="*/ 6 h 17"/>
                  <a:gd name="T16" fmla="*/ 1 w 23"/>
                  <a:gd name="T17" fmla="*/ 6 h 17"/>
                  <a:gd name="T18" fmla="*/ 1 w 23"/>
                  <a:gd name="T19" fmla="*/ 7 h 17"/>
                  <a:gd name="T20" fmla="*/ 1 w 23"/>
                  <a:gd name="T21" fmla="*/ 8 h 17"/>
                  <a:gd name="T22" fmla="*/ 0 w 23"/>
                  <a:gd name="T23" fmla="*/ 9 h 17"/>
                  <a:gd name="T24" fmla="*/ 21 w 23"/>
                  <a:gd name="T25" fmla="*/ 17 h 17"/>
                  <a:gd name="T26" fmla="*/ 21 w 23"/>
                  <a:gd name="T27" fmla="*/ 17 h 17"/>
                  <a:gd name="T28" fmla="*/ 22 w 23"/>
                  <a:gd name="T29" fmla="*/ 17 h 17"/>
                  <a:gd name="T30" fmla="*/ 22 w 23"/>
                  <a:gd name="T31" fmla="*/ 16 h 17"/>
                  <a:gd name="T32" fmla="*/ 22 w 23"/>
                  <a:gd name="T33" fmla="*/ 16 h 17"/>
                  <a:gd name="T34" fmla="*/ 22 w 23"/>
                  <a:gd name="T35" fmla="*/ 16 h 17"/>
                  <a:gd name="T36" fmla="*/ 22 w 23"/>
                  <a:gd name="T37" fmla="*/ 16 h 17"/>
                  <a:gd name="T38" fmla="*/ 22 w 23"/>
                  <a:gd name="T39" fmla="*/ 15 h 17"/>
                  <a:gd name="T40" fmla="*/ 22 w 23"/>
                  <a:gd name="T41" fmla="*/ 15 h 17"/>
                  <a:gd name="T42" fmla="*/ 23 w 23"/>
                  <a:gd name="T43" fmla="*/ 15 h 17"/>
                  <a:gd name="T44" fmla="*/ 23 w 23"/>
                  <a:gd name="T45" fmla="*/ 15 h 17"/>
                  <a:gd name="T46" fmla="*/ 23 w 23"/>
                  <a:gd name="T47" fmla="*/ 15 h 17"/>
                  <a:gd name="T48" fmla="*/ 5 w 23"/>
                  <a:gd name="T4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17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89"/>
              <p:cNvSpPr>
                <a:spLocks/>
              </p:cNvSpPr>
              <p:nvPr/>
            </p:nvSpPr>
            <p:spPr bwMode="auto">
              <a:xfrm>
                <a:off x="2417" y="1363"/>
                <a:ext cx="21" cy="26"/>
              </a:xfrm>
              <a:custGeom>
                <a:avLst/>
                <a:gdLst>
                  <a:gd name="T0" fmla="*/ 16 w 21"/>
                  <a:gd name="T1" fmla="*/ 0 h 26"/>
                  <a:gd name="T2" fmla="*/ 16 w 21"/>
                  <a:gd name="T3" fmla="*/ 0 h 26"/>
                  <a:gd name="T4" fmla="*/ 12 w 21"/>
                  <a:gd name="T5" fmla="*/ 1 h 26"/>
                  <a:gd name="T6" fmla="*/ 9 w 21"/>
                  <a:gd name="T7" fmla="*/ 2 h 26"/>
                  <a:gd name="T8" fmla="*/ 6 w 21"/>
                  <a:gd name="T9" fmla="*/ 3 h 26"/>
                  <a:gd name="T10" fmla="*/ 2 w 21"/>
                  <a:gd name="T11" fmla="*/ 3 h 26"/>
                  <a:gd name="T12" fmla="*/ 1 w 21"/>
                  <a:gd name="T13" fmla="*/ 4 h 26"/>
                  <a:gd name="T14" fmla="*/ 0 w 21"/>
                  <a:gd name="T15" fmla="*/ 4 h 26"/>
                  <a:gd name="T16" fmla="*/ 6 w 21"/>
                  <a:gd name="T17" fmla="*/ 26 h 26"/>
                  <a:gd name="T18" fmla="*/ 7 w 21"/>
                  <a:gd name="T19" fmla="*/ 26 h 26"/>
                  <a:gd name="T20" fmla="*/ 8 w 21"/>
                  <a:gd name="T21" fmla="*/ 26 h 26"/>
                  <a:gd name="T22" fmla="*/ 11 w 21"/>
                  <a:gd name="T23" fmla="*/ 25 h 26"/>
                  <a:gd name="T24" fmla="*/ 14 w 21"/>
                  <a:gd name="T25" fmla="*/ 24 h 26"/>
                  <a:gd name="T26" fmla="*/ 17 w 21"/>
                  <a:gd name="T27" fmla="*/ 23 h 26"/>
                  <a:gd name="T28" fmla="*/ 21 w 21"/>
                  <a:gd name="T29" fmla="*/ 23 h 26"/>
                  <a:gd name="T30" fmla="*/ 21 w 21"/>
                  <a:gd name="T31" fmla="*/ 23 h 26"/>
                  <a:gd name="T32" fmla="*/ 16 w 21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6">
                    <a:moveTo>
                      <a:pt x="16" y="0"/>
                    </a:moveTo>
                    <a:lnTo>
                      <a:pt x="16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1" y="25"/>
                    </a:lnTo>
                    <a:lnTo>
                      <a:pt x="14" y="24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90"/>
              <p:cNvSpPr>
                <a:spLocks/>
              </p:cNvSpPr>
              <p:nvPr/>
            </p:nvSpPr>
            <p:spPr bwMode="auto">
              <a:xfrm>
                <a:off x="2433" y="1355"/>
                <a:ext cx="36" cy="31"/>
              </a:xfrm>
              <a:custGeom>
                <a:avLst/>
                <a:gdLst>
                  <a:gd name="T0" fmla="*/ 24 w 36"/>
                  <a:gd name="T1" fmla="*/ 0 h 31"/>
                  <a:gd name="T2" fmla="*/ 24 w 36"/>
                  <a:gd name="T3" fmla="*/ 0 h 31"/>
                  <a:gd name="T4" fmla="*/ 23 w 36"/>
                  <a:gd name="T5" fmla="*/ 1 h 31"/>
                  <a:gd name="T6" fmla="*/ 22 w 36"/>
                  <a:gd name="T7" fmla="*/ 1 h 31"/>
                  <a:gd name="T8" fmla="*/ 21 w 36"/>
                  <a:gd name="T9" fmla="*/ 2 h 31"/>
                  <a:gd name="T10" fmla="*/ 20 w 36"/>
                  <a:gd name="T11" fmla="*/ 3 h 31"/>
                  <a:gd name="T12" fmla="*/ 18 w 36"/>
                  <a:gd name="T13" fmla="*/ 3 h 31"/>
                  <a:gd name="T14" fmla="*/ 17 w 36"/>
                  <a:gd name="T15" fmla="*/ 4 h 31"/>
                  <a:gd name="T16" fmla="*/ 16 w 36"/>
                  <a:gd name="T17" fmla="*/ 4 h 31"/>
                  <a:gd name="T18" fmla="*/ 14 w 36"/>
                  <a:gd name="T19" fmla="*/ 4 h 31"/>
                  <a:gd name="T20" fmla="*/ 13 w 36"/>
                  <a:gd name="T21" fmla="*/ 5 h 31"/>
                  <a:gd name="T22" fmla="*/ 11 w 36"/>
                  <a:gd name="T23" fmla="*/ 6 h 31"/>
                  <a:gd name="T24" fmla="*/ 10 w 36"/>
                  <a:gd name="T25" fmla="*/ 6 h 31"/>
                  <a:gd name="T26" fmla="*/ 8 w 36"/>
                  <a:gd name="T27" fmla="*/ 6 h 31"/>
                  <a:gd name="T28" fmla="*/ 6 w 36"/>
                  <a:gd name="T29" fmla="*/ 7 h 31"/>
                  <a:gd name="T30" fmla="*/ 3 w 36"/>
                  <a:gd name="T31" fmla="*/ 8 h 31"/>
                  <a:gd name="T32" fmla="*/ 0 w 36"/>
                  <a:gd name="T33" fmla="*/ 8 h 31"/>
                  <a:gd name="T34" fmla="*/ 5 w 36"/>
                  <a:gd name="T35" fmla="*/ 31 h 31"/>
                  <a:gd name="T36" fmla="*/ 8 w 36"/>
                  <a:gd name="T37" fmla="*/ 30 h 31"/>
                  <a:gd name="T38" fmla="*/ 12 w 36"/>
                  <a:gd name="T39" fmla="*/ 29 h 31"/>
                  <a:gd name="T40" fmla="*/ 14 w 36"/>
                  <a:gd name="T41" fmla="*/ 28 h 31"/>
                  <a:gd name="T42" fmla="*/ 16 w 36"/>
                  <a:gd name="T43" fmla="*/ 28 h 31"/>
                  <a:gd name="T44" fmla="*/ 18 w 36"/>
                  <a:gd name="T45" fmla="*/ 27 h 31"/>
                  <a:gd name="T46" fmla="*/ 19 w 36"/>
                  <a:gd name="T47" fmla="*/ 27 h 31"/>
                  <a:gd name="T48" fmla="*/ 21 w 36"/>
                  <a:gd name="T49" fmla="*/ 26 h 31"/>
                  <a:gd name="T50" fmla="*/ 23 w 36"/>
                  <a:gd name="T51" fmla="*/ 26 h 31"/>
                  <a:gd name="T52" fmla="*/ 25 w 36"/>
                  <a:gd name="T53" fmla="*/ 25 h 31"/>
                  <a:gd name="T54" fmla="*/ 27 w 36"/>
                  <a:gd name="T55" fmla="*/ 24 h 31"/>
                  <a:gd name="T56" fmla="*/ 28 w 36"/>
                  <a:gd name="T57" fmla="*/ 24 h 31"/>
                  <a:gd name="T58" fmla="*/ 30 w 36"/>
                  <a:gd name="T59" fmla="*/ 23 h 31"/>
                  <a:gd name="T60" fmla="*/ 32 w 36"/>
                  <a:gd name="T61" fmla="*/ 22 h 31"/>
                  <a:gd name="T62" fmla="*/ 34 w 36"/>
                  <a:gd name="T63" fmla="*/ 21 h 31"/>
                  <a:gd name="T64" fmla="*/ 36 w 36"/>
                  <a:gd name="T65" fmla="*/ 20 h 31"/>
                  <a:gd name="T66" fmla="*/ 36 w 36"/>
                  <a:gd name="T67" fmla="*/ 20 h 31"/>
                  <a:gd name="T68" fmla="*/ 24 w 36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31">
                    <a:moveTo>
                      <a:pt x="24" y="0"/>
                    </a:moveTo>
                    <a:lnTo>
                      <a:pt x="24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31"/>
                    </a:lnTo>
                    <a:lnTo>
                      <a:pt x="8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3"/>
                    </a:lnTo>
                    <a:lnTo>
                      <a:pt x="32" y="22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91"/>
              <p:cNvSpPr>
                <a:spLocks/>
              </p:cNvSpPr>
              <p:nvPr/>
            </p:nvSpPr>
            <p:spPr bwMode="auto">
              <a:xfrm>
                <a:off x="2436" y="1302"/>
                <a:ext cx="46" cy="48"/>
              </a:xfrm>
              <a:custGeom>
                <a:avLst/>
                <a:gdLst>
                  <a:gd name="T0" fmla="*/ 0 w 46"/>
                  <a:gd name="T1" fmla="*/ 15 h 48"/>
                  <a:gd name="T2" fmla="*/ 1 w 46"/>
                  <a:gd name="T3" fmla="*/ 17 h 48"/>
                  <a:gd name="T4" fmla="*/ 5 w 46"/>
                  <a:gd name="T5" fmla="*/ 22 h 48"/>
                  <a:gd name="T6" fmla="*/ 9 w 46"/>
                  <a:gd name="T7" fmla="*/ 26 h 48"/>
                  <a:gd name="T8" fmla="*/ 11 w 46"/>
                  <a:gd name="T9" fmla="*/ 28 h 48"/>
                  <a:gd name="T10" fmla="*/ 13 w 46"/>
                  <a:gd name="T11" fmla="*/ 30 h 48"/>
                  <a:gd name="T12" fmla="*/ 14 w 46"/>
                  <a:gd name="T13" fmla="*/ 32 h 48"/>
                  <a:gd name="T14" fmla="*/ 16 w 46"/>
                  <a:gd name="T15" fmla="*/ 34 h 48"/>
                  <a:gd name="T16" fmla="*/ 17 w 46"/>
                  <a:gd name="T17" fmla="*/ 36 h 48"/>
                  <a:gd name="T18" fmla="*/ 18 w 46"/>
                  <a:gd name="T19" fmla="*/ 38 h 48"/>
                  <a:gd name="T20" fmla="*/ 20 w 46"/>
                  <a:gd name="T21" fmla="*/ 39 h 48"/>
                  <a:gd name="T22" fmla="*/ 21 w 46"/>
                  <a:gd name="T23" fmla="*/ 41 h 48"/>
                  <a:gd name="T24" fmla="*/ 22 w 46"/>
                  <a:gd name="T25" fmla="*/ 42 h 48"/>
                  <a:gd name="T26" fmla="*/ 23 w 46"/>
                  <a:gd name="T27" fmla="*/ 44 h 48"/>
                  <a:gd name="T28" fmla="*/ 23 w 46"/>
                  <a:gd name="T29" fmla="*/ 45 h 48"/>
                  <a:gd name="T30" fmla="*/ 23 w 46"/>
                  <a:gd name="T31" fmla="*/ 45 h 48"/>
                  <a:gd name="T32" fmla="*/ 23 w 46"/>
                  <a:gd name="T33" fmla="*/ 46 h 48"/>
                  <a:gd name="T34" fmla="*/ 24 w 46"/>
                  <a:gd name="T35" fmla="*/ 46 h 48"/>
                  <a:gd name="T36" fmla="*/ 24 w 46"/>
                  <a:gd name="T37" fmla="*/ 47 h 48"/>
                  <a:gd name="T38" fmla="*/ 24 w 46"/>
                  <a:gd name="T39" fmla="*/ 47 h 48"/>
                  <a:gd name="T40" fmla="*/ 24 w 46"/>
                  <a:gd name="T41" fmla="*/ 48 h 48"/>
                  <a:gd name="T42" fmla="*/ 24 w 46"/>
                  <a:gd name="T43" fmla="*/ 47 h 48"/>
                  <a:gd name="T44" fmla="*/ 46 w 46"/>
                  <a:gd name="T45" fmla="*/ 40 h 48"/>
                  <a:gd name="T46" fmla="*/ 46 w 46"/>
                  <a:gd name="T47" fmla="*/ 40 h 48"/>
                  <a:gd name="T48" fmla="*/ 45 w 46"/>
                  <a:gd name="T49" fmla="*/ 39 h 48"/>
                  <a:gd name="T50" fmla="*/ 45 w 46"/>
                  <a:gd name="T51" fmla="*/ 38 h 48"/>
                  <a:gd name="T52" fmla="*/ 44 w 46"/>
                  <a:gd name="T53" fmla="*/ 37 h 48"/>
                  <a:gd name="T54" fmla="*/ 44 w 46"/>
                  <a:gd name="T55" fmla="*/ 36 h 48"/>
                  <a:gd name="T56" fmla="*/ 43 w 46"/>
                  <a:gd name="T57" fmla="*/ 35 h 48"/>
                  <a:gd name="T58" fmla="*/ 43 w 46"/>
                  <a:gd name="T59" fmla="*/ 34 h 48"/>
                  <a:gd name="T60" fmla="*/ 42 w 46"/>
                  <a:gd name="T61" fmla="*/ 32 h 48"/>
                  <a:gd name="T62" fmla="*/ 41 w 46"/>
                  <a:gd name="T63" fmla="*/ 30 h 48"/>
                  <a:gd name="T64" fmla="*/ 40 w 46"/>
                  <a:gd name="T65" fmla="*/ 28 h 48"/>
                  <a:gd name="T66" fmla="*/ 38 w 46"/>
                  <a:gd name="T67" fmla="*/ 26 h 48"/>
                  <a:gd name="T68" fmla="*/ 37 w 46"/>
                  <a:gd name="T69" fmla="*/ 24 h 48"/>
                  <a:gd name="T70" fmla="*/ 35 w 46"/>
                  <a:gd name="T71" fmla="*/ 22 h 48"/>
                  <a:gd name="T72" fmla="*/ 34 w 46"/>
                  <a:gd name="T73" fmla="*/ 20 h 48"/>
                  <a:gd name="T74" fmla="*/ 32 w 46"/>
                  <a:gd name="T75" fmla="*/ 18 h 48"/>
                  <a:gd name="T76" fmla="*/ 30 w 46"/>
                  <a:gd name="T77" fmla="*/ 16 h 48"/>
                  <a:gd name="T78" fmla="*/ 28 w 46"/>
                  <a:gd name="T79" fmla="*/ 14 h 48"/>
                  <a:gd name="T80" fmla="*/ 26 w 46"/>
                  <a:gd name="T81" fmla="*/ 11 h 48"/>
                  <a:gd name="T82" fmla="*/ 23 w 46"/>
                  <a:gd name="T83" fmla="*/ 7 h 48"/>
                  <a:gd name="T84" fmla="*/ 18 w 46"/>
                  <a:gd name="T85" fmla="*/ 2 h 48"/>
                  <a:gd name="T86" fmla="*/ 16 w 46"/>
                  <a:gd name="T87" fmla="*/ 0 h 48"/>
                  <a:gd name="T88" fmla="*/ 0 w 46"/>
                  <a:gd name="T8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" h="48">
                    <a:moveTo>
                      <a:pt x="0" y="15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6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4" y="32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18" y="38"/>
                    </a:lnTo>
                    <a:lnTo>
                      <a:pt x="20" y="39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39"/>
                    </a:lnTo>
                    <a:lnTo>
                      <a:pt x="45" y="38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3" y="35"/>
                    </a:lnTo>
                    <a:lnTo>
                      <a:pt x="43" y="34"/>
                    </a:lnTo>
                    <a:lnTo>
                      <a:pt x="42" y="32"/>
                    </a:lnTo>
                    <a:lnTo>
                      <a:pt x="41" y="30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7" y="24"/>
                    </a:lnTo>
                    <a:lnTo>
                      <a:pt x="35" y="22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6" y="11"/>
                    </a:lnTo>
                    <a:lnTo>
                      <a:pt x="23" y="7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92"/>
              <p:cNvSpPr>
                <a:spLocks/>
              </p:cNvSpPr>
              <p:nvPr/>
            </p:nvSpPr>
            <p:spPr bwMode="auto">
              <a:xfrm>
                <a:off x="2409" y="1273"/>
                <a:ext cx="28" cy="28"/>
              </a:xfrm>
              <a:custGeom>
                <a:avLst/>
                <a:gdLst>
                  <a:gd name="T0" fmla="*/ 0 w 28"/>
                  <a:gd name="T1" fmla="*/ 15 h 28"/>
                  <a:gd name="T2" fmla="*/ 0 w 28"/>
                  <a:gd name="T3" fmla="*/ 15 h 28"/>
                  <a:gd name="T4" fmla="*/ 5 w 28"/>
                  <a:gd name="T5" fmla="*/ 21 h 28"/>
                  <a:gd name="T6" fmla="*/ 10 w 28"/>
                  <a:gd name="T7" fmla="*/ 26 h 28"/>
                  <a:gd name="T8" fmla="*/ 11 w 28"/>
                  <a:gd name="T9" fmla="*/ 28 h 28"/>
                  <a:gd name="T10" fmla="*/ 28 w 28"/>
                  <a:gd name="T11" fmla="*/ 12 h 28"/>
                  <a:gd name="T12" fmla="*/ 27 w 28"/>
                  <a:gd name="T13" fmla="*/ 11 h 28"/>
                  <a:gd name="T14" fmla="*/ 22 w 28"/>
                  <a:gd name="T15" fmla="*/ 6 h 28"/>
                  <a:gd name="T16" fmla="*/ 17 w 28"/>
                  <a:gd name="T17" fmla="*/ 0 h 28"/>
                  <a:gd name="T18" fmla="*/ 17 w 28"/>
                  <a:gd name="T19" fmla="*/ 0 h 28"/>
                  <a:gd name="T20" fmla="*/ 0 w 28"/>
                  <a:gd name="T2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8">
                    <a:moveTo>
                      <a:pt x="0" y="15"/>
                    </a:moveTo>
                    <a:lnTo>
                      <a:pt x="0" y="15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1" y="28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2" y="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93"/>
              <p:cNvSpPr>
                <a:spLocks/>
              </p:cNvSpPr>
              <p:nvPr/>
            </p:nvSpPr>
            <p:spPr bwMode="auto">
              <a:xfrm>
                <a:off x="2390" y="1252"/>
                <a:ext cx="36" cy="36"/>
              </a:xfrm>
              <a:custGeom>
                <a:avLst/>
                <a:gdLst>
                  <a:gd name="T0" fmla="*/ 0 w 36"/>
                  <a:gd name="T1" fmla="*/ 14 h 36"/>
                  <a:gd name="T2" fmla="*/ 1 w 36"/>
                  <a:gd name="T3" fmla="*/ 15 h 36"/>
                  <a:gd name="T4" fmla="*/ 4 w 36"/>
                  <a:gd name="T5" fmla="*/ 18 h 36"/>
                  <a:gd name="T6" fmla="*/ 6 w 36"/>
                  <a:gd name="T7" fmla="*/ 21 h 36"/>
                  <a:gd name="T8" fmla="*/ 9 w 36"/>
                  <a:gd name="T9" fmla="*/ 24 h 36"/>
                  <a:gd name="T10" fmla="*/ 11 w 36"/>
                  <a:gd name="T11" fmla="*/ 27 h 36"/>
                  <a:gd name="T12" fmla="*/ 14 w 36"/>
                  <a:gd name="T13" fmla="*/ 30 h 36"/>
                  <a:gd name="T14" fmla="*/ 16 w 36"/>
                  <a:gd name="T15" fmla="*/ 33 h 36"/>
                  <a:gd name="T16" fmla="*/ 19 w 36"/>
                  <a:gd name="T17" fmla="*/ 36 h 36"/>
                  <a:gd name="T18" fmla="*/ 36 w 36"/>
                  <a:gd name="T19" fmla="*/ 21 h 36"/>
                  <a:gd name="T20" fmla="*/ 33 w 36"/>
                  <a:gd name="T21" fmla="*/ 18 h 36"/>
                  <a:gd name="T22" fmla="*/ 31 w 36"/>
                  <a:gd name="T23" fmla="*/ 15 h 36"/>
                  <a:gd name="T24" fmla="*/ 28 w 36"/>
                  <a:gd name="T25" fmla="*/ 12 h 36"/>
                  <a:gd name="T26" fmla="*/ 26 w 36"/>
                  <a:gd name="T27" fmla="*/ 10 h 36"/>
                  <a:gd name="T28" fmla="*/ 23 w 36"/>
                  <a:gd name="T29" fmla="*/ 7 h 36"/>
                  <a:gd name="T30" fmla="*/ 21 w 36"/>
                  <a:gd name="T31" fmla="*/ 4 h 36"/>
                  <a:gd name="T32" fmla="*/ 19 w 36"/>
                  <a:gd name="T33" fmla="*/ 1 h 36"/>
                  <a:gd name="T34" fmla="*/ 18 w 36"/>
                  <a:gd name="T35" fmla="*/ 0 h 36"/>
                  <a:gd name="T36" fmla="*/ 0 w 36"/>
                  <a:gd name="T37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36">
                    <a:moveTo>
                      <a:pt x="0" y="14"/>
                    </a:moveTo>
                    <a:lnTo>
                      <a:pt x="1" y="15"/>
                    </a:lnTo>
                    <a:lnTo>
                      <a:pt x="4" y="18"/>
                    </a:lnTo>
                    <a:lnTo>
                      <a:pt x="6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19" y="36"/>
                    </a:lnTo>
                    <a:lnTo>
                      <a:pt x="36" y="21"/>
                    </a:lnTo>
                    <a:lnTo>
                      <a:pt x="33" y="18"/>
                    </a:lnTo>
                    <a:lnTo>
                      <a:pt x="31" y="15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3" y="7"/>
                    </a:lnTo>
                    <a:lnTo>
                      <a:pt x="21" y="4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94"/>
              <p:cNvSpPr>
                <a:spLocks/>
              </p:cNvSpPr>
              <p:nvPr/>
            </p:nvSpPr>
            <p:spPr bwMode="auto">
              <a:xfrm>
                <a:off x="2349" y="1198"/>
                <a:ext cx="45" cy="50"/>
              </a:xfrm>
              <a:custGeom>
                <a:avLst/>
                <a:gdLst>
                  <a:gd name="T0" fmla="*/ 0 w 45"/>
                  <a:gd name="T1" fmla="*/ 13 h 50"/>
                  <a:gd name="T2" fmla="*/ 2 w 45"/>
                  <a:gd name="T3" fmla="*/ 16 h 50"/>
                  <a:gd name="T4" fmla="*/ 4 w 45"/>
                  <a:gd name="T5" fmla="*/ 19 h 50"/>
                  <a:gd name="T6" fmla="*/ 6 w 45"/>
                  <a:gd name="T7" fmla="*/ 22 h 50"/>
                  <a:gd name="T8" fmla="*/ 8 w 45"/>
                  <a:gd name="T9" fmla="*/ 25 h 50"/>
                  <a:gd name="T10" fmla="*/ 10 w 45"/>
                  <a:gd name="T11" fmla="*/ 28 h 50"/>
                  <a:gd name="T12" fmla="*/ 13 w 45"/>
                  <a:gd name="T13" fmla="*/ 31 h 50"/>
                  <a:gd name="T14" fmla="*/ 15 w 45"/>
                  <a:gd name="T15" fmla="*/ 34 h 50"/>
                  <a:gd name="T16" fmla="*/ 17 w 45"/>
                  <a:gd name="T17" fmla="*/ 38 h 50"/>
                  <a:gd name="T18" fmla="*/ 20 w 45"/>
                  <a:gd name="T19" fmla="*/ 41 h 50"/>
                  <a:gd name="T20" fmla="*/ 22 w 45"/>
                  <a:gd name="T21" fmla="*/ 44 h 50"/>
                  <a:gd name="T22" fmla="*/ 24 w 45"/>
                  <a:gd name="T23" fmla="*/ 47 h 50"/>
                  <a:gd name="T24" fmla="*/ 27 w 45"/>
                  <a:gd name="T25" fmla="*/ 50 h 50"/>
                  <a:gd name="T26" fmla="*/ 45 w 45"/>
                  <a:gd name="T27" fmla="*/ 36 h 50"/>
                  <a:gd name="T28" fmla="*/ 43 w 45"/>
                  <a:gd name="T29" fmla="*/ 33 h 50"/>
                  <a:gd name="T30" fmla="*/ 40 w 45"/>
                  <a:gd name="T31" fmla="*/ 30 h 50"/>
                  <a:gd name="T32" fmla="*/ 38 w 45"/>
                  <a:gd name="T33" fmla="*/ 27 h 50"/>
                  <a:gd name="T34" fmla="*/ 35 w 45"/>
                  <a:gd name="T35" fmla="*/ 24 h 50"/>
                  <a:gd name="T36" fmla="*/ 33 w 45"/>
                  <a:gd name="T37" fmla="*/ 21 h 50"/>
                  <a:gd name="T38" fmla="*/ 31 w 45"/>
                  <a:gd name="T39" fmla="*/ 18 h 50"/>
                  <a:gd name="T40" fmla="*/ 29 w 45"/>
                  <a:gd name="T41" fmla="*/ 15 h 50"/>
                  <a:gd name="T42" fmla="*/ 27 w 45"/>
                  <a:gd name="T43" fmla="*/ 12 h 50"/>
                  <a:gd name="T44" fmla="*/ 25 w 45"/>
                  <a:gd name="T45" fmla="*/ 9 h 50"/>
                  <a:gd name="T46" fmla="*/ 23 w 45"/>
                  <a:gd name="T47" fmla="*/ 6 h 50"/>
                  <a:gd name="T48" fmla="*/ 20 w 45"/>
                  <a:gd name="T49" fmla="*/ 3 h 50"/>
                  <a:gd name="T50" fmla="*/ 18 w 45"/>
                  <a:gd name="T51" fmla="*/ 0 h 50"/>
                  <a:gd name="T52" fmla="*/ 0 w 45"/>
                  <a:gd name="T53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50">
                    <a:moveTo>
                      <a:pt x="0" y="13"/>
                    </a:moveTo>
                    <a:lnTo>
                      <a:pt x="2" y="16"/>
                    </a:lnTo>
                    <a:lnTo>
                      <a:pt x="4" y="19"/>
                    </a:lnTo>
                    <a:lnTo>
                      <a:pt x="6" y="22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3" y="31"/>
                    </a:lnTo>
                    <a:lnTo>
                      <a:pt x="15" y="34"/>
                    </a:lnTo>
                    <a:lnTo>
                      <a:pt x="17" y="38"/>
                    </a:lnTo>
                    <a:lnTo>
                      <a:pt x="20" y="41"/>
                    </a:lnTo>
                    <a:lnTo>
                      <a:pt x="22" y="44"/>
                    </a:lnTo>
                    <a:lnTo>
                      <a:pt x="24" y="47"/>
                    </a:lnTo>
                    <a:lnTo>
                      <a:pt x="27" y="50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0" y="30"/>
                    </a:lnTo>
                    <a:lnTo>
                      <a:pt x="38" y="27"/>
                    </a:lnTo>
                    <a:lnTo>
                      <a:pt x="35" y="24"/>
                    </a:lnTo>
                    <a:lnTo>
                      <a:pt x="33" y="21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395"/>
              <p:cNvSpPr>
                <a:spLocks/>
              </p:cNvSpPr>
              <p:nvPr/>
            </p:nvSpPr>
            <p:spPr bwMode="auto">
              <a:xfrm>
                <a:off x="2335" y="1178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12 h 13"/>
                  <a:gd name="T4" fmla="*/ 1 w 21"/>
                  <a:gd name="T5" fmla="*/ 13 h 13"/>
                  <a:gd name="T6" fmla="*/ 21 w 21"/>
                  <a:gd name="T7" fmla="*/ 1 h 13"/>
                  <a:gd name="T8" fmla="*/ 20 w 21"/>
                  <a:gd name="T9" fmla="*/ 0 h 13"/>
                  <a:gd name="T10" fmla="*/ 20 w 21"/>
                  <a:gd name="T11" fmla="*/ 0 h 13"/>
                  <a:gd name="T12" fmla="*/ 0 w 21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96"/>
              <p:cNvSpPr>
                <a:spLocks/>
              </p:cNvSpPr>
              <p:nvPr/>
            </p:nvSpPr>
            <p:spPr bwMode="auto">
              <a:xfrm>
                <a:off x="2316" y="1140"/>
                <a:ext cx="39" cy="50"/>
              </a:xfrm>
              <a:custGeom>
                <a:avLst/>
                <a:gdLst>
                  <a:gd name="T0" fmla="*/ 0 w 39"/>
                  <a:gd name="T1" fmla="*/ 8 h 50"/>
                  <a:gd name="T2" fmla="*/ 0 w 39"/>
                  <a:gd name="T3" fmla="*/ 9 h 50"/>
                  <a:gd name="T4" fmla="*/ 1 w 39"/>
                  <a:gd name="T5" fmla="*/ 11 h 50"/>
                  <a:gd name="T6" fmla="*/ 2 w 39"/>
                  <a:gd name="T7" fmla="*/ 14 h 50"/>
                  <a:gd name="T8" fmla="*/ 3 w 39"/>
                  <a:gd name="T9" fmla="*/ 17 h 50"/>
                  <a:gd name="T10" fmla="*/ 4 w 39"/>
                  <a:gd name="T11" fmla="*/ 19 h 50"/>
                  <a:gd name="T12" fmla="*/ 5 w 39"/>
                  <a:gd name="T13" fmla="*/ 22 h 50"/>
                  <a:gd name="T14" fmla="*/ 6 w 39"/>
                  <a:gd name="T15" fmla="*/ 25 h 50"/>
                  <a:gd name="T16" fmla="*/ 8 w 39"/>
                  <a:gd name="T17" fmla="*/ 27 h 50"/>
                  <a:gd name="T18" fmla="*/ 9 w 39"/>
                  <a:gd name="T19" fmla="*/ 30 h 50"/>
                  <a:gd name="T20" fmla="*/ 10 w 39"/>
                  <a:gd name="T21" fmla="*/ 33 h 50"/>
                  <a:gd name="T22" fmla="*/ 12 w 39"/>
                  <a:gd name="T23" fmla="*/ 35 h 50"/>
                  <a:gd name="T24" fmla="*/ 13 w 39"/>
                  <a:gd name="T25" fmla="*/ 38 h 50"/>
                  <a:gd name="T26" fmla="*/ 15 w 39"/>
                  <a:gd name="T27" fmla="*/ 41 h 50"/>
                  <a:gd name="T28" fmla="*/ 16 w 39"/>
                  <a:gd name="T29" fmla="*/ 44 h 50"/>
                  <a:gd name="T30" fmla="*/ 18 w 39"/>
                  <a:gd name="T31" fmla="*/ 47 h 50"/>
                  <a:gd name="T32" fmla="*/ 19 w 39"/>
                  <a:gd name="T33" fmla="*/ 50 h 50"/>
                  <a:gd name="T34" fmla="*/ 39 w 39"/>
                  <a:gd name="T35" fmla="*/ 38 h 50"/>
                  <a:gd name="T36" fmla="*/ 37 w 39"/>
                  <a:gd name="T37" fmla="*/ 35 h 50"/>
                  <a:gd name="T38" fmla="*/ 36 w 39"/>
                  <a:gd name="T39" fmla="*/ 33 h 50"/>
                  <a:gd name="T40" fmla="*/ 35 w 39"/>
                  <a:gd name="T41" fmla="*/ 30 h 50"/>
                  <a:gd name="T42" fmla="*/ 33 w 39"/>
                  <a:gd name="T43" fmla="*/ 27 h 50"/>
                  <a:gd name="T44" fmla="*/ 32 w 39"/>
                  <a:gd name="T45" fmla="*/ 25 h 50"/>
                  <a:gd name="T46" fmla="*/ 31 w 39"/>
                  <a:gd name="T47" fmla="*/ 22 h 50"/>
                  <a:gd name="T48" fmla="*/ 29 w 39"/>
                  <a:gd name="T49" fmla="*/ 20 h 50"/>
                  <a:gd name="T50" fmla="*/ 28 w 39"/>
                  <a:gd name="T51" fmla="*/ 18 h 50"/>
                  <a:gd name="T52" fmla="*/ 27 w 39"/>
                  <a:gd name="T53" fmla="*/ 15 h 50"/>
                  <a:gd name="T54" fmla="*/ 26 w 39"/>
                  <a:gd name="T55" fmla="*/ 13 h 50"/>
                  <a:gd name="T56" fmla="*/ 25 w 39"/>
                  <a:gd name="T57" fmla="*/ 11 h 50"/>
                  <a:gd name="T58" fmla="*/ 24 w 39"/>
                  <a:gd name="T59" fmla="*/ 8 h 50"/>
                  <a:gd name="T60" fmla="*/ 24 w 39"/>
                  <a:gd name="T61" fmla="*/ 6 h 50"/>
                  <a:gd name="T62" fmla="*/ 23 w 39"/>
                  <a:gd name="T63" fmla="*/ 4 h 50"/>
                  <a:gd name="T64" fmla="*/ 22 w 39"/>
                  <a:gd name="T65" fmla="*/ 1 h 50"/>
                  <a:gd name="T66" fmla="*/ 21 w 39"/>
                  <a:gd name="T67" fmla="*/ 0 h 50"/>
                  <a:gd name="T68" fmla="*/ 0 w 39"/>
                  <a:gd name="T6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50">
                    <a:moveTo>
                      <a:pt x="0" y="8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9" y="30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3" y="38"/>
                    </a:lnTo>
                    <a:lnTo>
                      <a:pt x="15" y="41"/>
                    </a:lnTo>
                    <a:lnTo>
                      <a:pt x="16" y="44"/>
                    </a:lnTo>
                    <a:lnTo>
                      <a:pt x="18" y="47"/>
                    </a:lnTo>
                    <a:lnTo>
                      <a:pt x="19" y="50"/>
                    </a:lnTo>
                    <a:lnTo>
                      <a:pt x="39" y="38"/>
                    </a:lnTo>
                    <a:lnTo>
                      <a:pt x="37" y="35"/>
                    </a:lnTo>
                    <a:lnTo>
                      <a:pt x="36" y="33"/>
                    </a:lnTo>
                    <a:lnTo>
                      <a:pt x="35" y="30"/>
                    </a:lnTo>
                    <a:lnTo>
                      <a:pt x="33" y="27"/>
                    </a:lnTo>
                    <a:lnTo>
                      <a:pt x="32" y="25"/>
                    </a:lnTo>
                    <a:lnTo>
                      <a:pt x="31" y="22"/>
                    </a:lnTo>
                    <a:lnTo>
                      <a:pt x="29" y="20"/>
                    </a:lnTo>
                    <a:lnTo>
                      <a:pt x="28" y="18"/>
                    </a:lnTo>
                    <a:lnTo>
                      <a:pt x="27" y="15"/>
                    </a:lnTo>
                    <a:lnTo>
                      <a:pt x="26" y="13"/>
                    </a:lnTo>
                    <a:lnTo>
                      <a:pt x="25" y="11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3" y="4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97"/>
              <p:cNvSpPr>
                <a:spLocks/>
              </p:cNvSpPr>
              <p:nvPr/>
            </p:nvSpPr>
            <p:spPr bwMode="auto">
              <a:xfrm>
                <a:off x="2307" y="1102"/>
                <a:ext cx="25" cy="22"/>
              </a:xfrm>
              <a:custGeom>
                <a:avLst/>
                <a:gdLst>
                  <a:gd name="T0" fmla="*/ 0 w 25"/>
                  <a:gd name="T1" fmla="*/ 3 h 22"/>
                  <a:gd name="T2" fmla="*/ 0 w 25"/>
                  <a:gd name="T3" fmla="*/ 3 h 22"/>
                  <a:gd name="T4" fmla="*/ 0 w 25"/>
                  <a:gd name="T5" fmla="*/ 5 h 22"/>
                  <a:gd name="T6" fmla="*/ 0 w 25"/>
                  <a:gd name="T7" fmla="*/ 8 h 22"/>
                  <a:gd name="T8" fmla="*/ 1 w 25"/>
                  <a:gd name="T9" fmla="*/ 10 h 22"/>
                  <a:gd name="T10" fmla="*/ 1 w 25"/>
                  <a:gd name="T11" fmla="*/ 13 h 22"/>
                  <a:gd name="T12" fmla="*/ 2 w 25"/>
                  <a:gd name="T13" fmla="*/ 16 h 22"/>
                  <a:gd name="T14" fmla="*/ 2 w 25"/>
                  <a:gd name="T15" fmla="*/ 18 h 22"/>
                  <a:gd name="T16" fmla="*/ 3 w 25"/>
                  <a:gd name="T17" fmla="*/ 21 h 22"/>
                  <a:gd name="T18" fmla="*/ 3 w 25"/>
                  <a:gd name="T19" fmla="*/ 22 h 22"/>
                  <a:gd name="T20" fmla="*/ 25 w 25"/>
                  <a:gd name="T21" fmla="*/ 18 h 22"/>
                  <a:gd name="T22" fmla="*/ 25 w 25"/>
                  <a:gd name="T23" fmla="*/ 17 h 22"/>
                  <a:gd name="T24" fmla="*/ 24 w 25"/>
                  <a:gd name="T25" fmla="*/ 15 h 22"/>
                  <a:gd name="T26" fmla="*/ 24 w 25"/>
                  <a:gd name="T27" fmla="*/ 12 h 22"/>
                  <a:gd name="T28" fmla="*/ 24 w 25"/>
                  <a:gd name="T29" fmla="*/ 10 h 22"/>
                  <a:gd name="T30" fmla="*/ 23 w 25"/>
                  <a:gd name="T31" fmla="*/ 8 h 22"/>
                  <a:gd name="T32" fmla="*/ 23 w 25"/>
                  <a:gd name="T33" fmla="*/ 5 h 22"/>
                  <a:gd name="T34" fmla="*/ 23 w 25"/>
                  <a:gd name="T35" fmla="*/ 3 h 22"/>
                  <a:gd name="T36" fmla="*/ 23 w 25"/>
                  <a:gd name="T37" fmla="*/ 0 h 22"/>
                  <a:gd name="T38" fmla="*/ 23 w 25"/>
                  <a:gd name="T39" fmla="*/ 0 h 22"/>
                  <a:gd name="T40" fmla="*/ 0 w 25"/>
                  <a:gd name="T41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2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98"/>
              <p:cNvSpPr>
                <a:spLocks/>
              </p:cNvSpPr>
              <p:nvPr/>
            </p:nvSpPr>
            <p:spPr bwMode="auto">
              <a:xfrm>
                <a:off x="2305" y="1076"/>
                <a:ext cx="25" cy="29"/>
              </a:xfrm>
              <a:custGeom>
                <a:avLst/>
                <a:gdLst>
                  <a:gd name="T0" fmla="*/ 0 w 25"/>
                  <a:gd name="T1" fmla="*/ 1 h 29"/>
                  <a:gd name="T2" fmla="*/ 0 w 25"/>
                  <a:gd name="T3" fmla="*/ 6 h 29"/>
                  <a:gd name="T4" fmla="*/ 0 w 25"/>
                  <a:gd name="T5" fmla="*/ 9 h 29"/>
                  <a:gd name="T6" fmla="*/ 0 w 25"/>
                  <a:gd name="T7" fmla="*/ 12 h 29"/>
                  <a:gd name="T8" fmla="*/ 1 w 25"/>
                  <a:gd name="T9" fmla="*/ 15 h 29"/>
                  <a:gd name="T10" fmla="*/ 1 w 25"/>
                  <a:gd name="T11" fmla="*/ 18 h 29"/>
                  <a:gd name="T12" fmla="*/ 1 w 25"/>
                  <a:gd name="T13" fmla="*/ 20 h 29"/>
                  <a:gd name="T14" fmla="*/ 1 w 25"/>
                  <a:gd name="T15" fmla="*/ 23 h 29"/>
                  <a:gd name="T16" fmla="*/ 2 w 25"/>
                  <a:gd name="T17" fmla="*/ 26 h 29"/>
                  <a:gd name="T18" fmla="*/ 2 w 25"/>
                  <a:gd name="T19" fmla="*/ 29 h 29"/>
                  <a:gd name="T20" fmla="*/ 25 w 25"/>
                  <a:gd name="T21" fmla="*/ 26 h 29"/>
                  <a:gd name="T22" fmla="*/ 24 w 25"/>
                  <a:gd name="T23" fmla="*/ 24 h 29"/>
                  <a:gd name="T24" fmla="*/ 24 w 25"/>
                  <a:gd name="T25" fmla="*/ 21 h 29"/>
                  <a:gd name="T26" fmla="*/ 24 w 25"/>
                  <a:gd name="T27" fmla="*/ 19 h 29"/>
                  <a:gd name="T28" fmla="*/ 24 w 25"/>
                  <a:gd name="T29" fmla="*/ 16 h 29"/>
                  <a:gd name="T30" fmla="*/ 23 w 25"/>
                  <a:gd name="T31" fmla="*/ 13 h 29"/>
                  <a:gd name="T32" fmla="*/ 23 w 25"/>
                  <a:gd name="T33" fmla="*/ 11 h 29"/>
                  <a:gd name="T34" fmla="*/ 23 w 25"/>
                  <a:gd name="T35" fmla="*/ 8 h 29"/>
                  <a:gd name="T36" fmla="*/ 23 w 25"/>
                  <a:gd name="T37" fmla="*/ 5 h 29"/>
                  <a:gd name="T38" fmla="*/ 23 w 25"/>
                  <a:gd name="T39" fmla="*/ 0 h 29"/>
                  <a:gd name="T40" fmla="*/ 0 w 25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9">
                    <a:moveTo>
                      <a:pt x="0" y="1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25" y="26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6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99"/>
              <p:cNvSpPr>
                <a:spLocks/>
              </p:cNvSpPr>
              <p:nvPr/>
            </p:nvSpPr>
            <p:spPr bwMode="auto">
              <a:xfrm>
                <a:off x="2305" y="1009"/>
                <a:ext cx="23" cy="45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0 w 23"/>
                  <a:gd name="T5" fmla="*/ 6 h 45"/>
                  <a:gd name="T6" fmla="*/ 0 w 23"/>
                  <a:gd name="T7" fmla="*/ 12 h 45"/>
                  <a:gd name="T8" fmla="*/ 0 w 23"/>
                  <a:gd name="T9" fmla="*/ 19 h 45"/>
                  <a:gd name="T10" fmla="*/ 0 w 23"/>
                  <a:gd name="T11" fmla="*/ 25 h 45"/>
                  <a:gd name="T12" fmla="*/ 0 w 23"/>
                  <a:gd name="T13" fmla="*/ 31 h 45"/>
                  <a:gd name="T14" fmla="*/ 0 w 23"/>
                  <a:gd name="T15" fmla="*/ 37 h 45"/>
                  <a:gd name="T16" fmla="*/ 0 w 23"/>
                  <a:gd name="T17" fmla="*/ 44 h 45"/>
                  <a:gd name="T18" fmla="*/ 0 w 23"/>
                  <a:gd name="T19" fmla="*/ 45 h 45"/>
                  <a:gd name="T20" fmla="*/ 22 w 23"/>
                  <a:gd name="T21" fmla="*/ 45 h 45"/>
                  <a:gd name="T22" fmla="*/ 22 w 23"/>
                  <a:gd name="T23" fmla="*/ 44 h 45"/>
                  <a:gd name="T24" fmla="*/ 22 w 23"/>
                  <a:gd name="T25" fmla="*/ 38 h 45"/>
                  <a:gd name="T26" fmla="*/ 22 w 23"/>
                  <a:gd name="T27" fmla="*/ 32 h 45"/>
                  <a:gd name="T28" fmla="*/ 23 w 23"/>
                  <a:gd name="T29" fmla="*/ 26 h 45"/>
                  <a:gd name="T30" fmla="*/ 23 w 23"/>
                  <a:gd name="T31" fmla="*/ 19 h 45"/>
                  <a:gd name="T32" fmla="*/ 23 w 23"/>
                  <a:gd name="T33" fmla="*/ 13 h 45"/>
                  <a:gd name="T34" fmla="*/ 23 w 23"/>
                  <a:gd name="T35" fmla="*/ 7 h 45"/>
                  <a:gd name="T36" fmla="*/ 23 w 23"/>
                  <a:gd name="T37" fmla="*/ 0 h 45"/>
                  <a:gd name="T38" fmla="*/ 23 w 23"/>
                  <a:gd name="T39" fmla="*/ 0 h 45"/>
                  <a:gd name="T40" fmla="*/ 1 w 23"/>
                  <a:gd name="T4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5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2" y="45"/>
                    </a:lnTo>
                    <a:lnTo>
                      <a:pt x="22" y="44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3" y="26"/>
                    </a:lnTo>
                    <a:lnTo>
                      <a:pt x="23" y="19"/>
                    </a:lnTo>
                    <a:lnTo>
                      <a:pt x="23" y="13"/>
                    </a:lnTo>
                    <a:lnTo>
                      <a:pt x="23" y="7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400"/>
              <p:cNvSpPr>
                <a:spLocks/>
              </p:cNvSpPr>
              <p:nvPr/>
            </p:nvSpPr>
            <p:spPr bwMode="auto">
              <a:xfrm>
                <a:off x="2306" y="1008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22 w 22"/>
                  <a:gd name="T3" fmla="*/ 1 h 1"/>
                  <a:gd name="T4" fmla="*/ 22 w 22"/>
                  <a:gd name="T5" fmla="*/ 1 h 1"/>
                  <a:gd name="T6" fmla="*/ 0 w 22"/>
                  <a:gd name="T7" fmla="*/ 1 h 1"/>
                  <a:gd name="T8" fmla="*/ 0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22" y="1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401"/>
              <p:cNvSpPr>
                <a:spLocks/>
              </p:cNvSpPr>
              <p:nvPr/>
            </p:nvSpPr>
            <p:spPr bwMode="auto">
              <a:xfrm>
                <a:off x="2306" y="940"/>
                <a:ext cx="23" cy="46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5 h 46"/>
                  <a:gd name="T4" fmla="*/ 1 w 23"/>
                  <a:gd name="T5" fmla="*/ 11 h 46"/>
                  <a:gd name="T6" fmla="*/ 1 w 23"/>
                  <a:gd name="T7" fmla="*/ 17 h 46"/>
                  <a:gd name="T8" fmla="*/ 1 w 23"/>
                  <a:gd name="T9" fmla="*/ 23 h 46"/>
                  <a:gd name="T10" fmla="*/ 1 w 23"/>
                  <a:gd name="T11" fmla="*/ 30 h 46"/>
                  <a:gd name="T12" fmla="*/ 0 w 23"/>
                  <a:gd name="T13" fmla="*/ 36 h 46"/>
                  <a:gd name="T14" fmla="*/ 0 w 23"/>
                  <a:gd name="T15" fmla="*/ 43 h 46"/>
                  <a:gd name="T16" fmla="*/ 0 w 23"/>
                  <a:gd name="T17" fmla="*/ 46 h 46"/>
                  <a:gd name="T18" fmla="*/ 23 w 23"/>
                  <a:gd name="T19" fmla="*/ 46 h 46"/>
                  <a:gd name="T20" fmla="*/ 23 w 23"/>
                  <a:gd name="T21" fmla="*/ 43 h 46"/>
                  <a:gd name="T22" fmla="*/ 23 w 23"/>
                  <a:gd name="T23" fmla="*/ 37 h 46"/>
                  <a:gd name="T24" fmla="*/ 23 w 23"/>
                  <a:gd name="T25" fmla="*/ 30 h 46"/>
                  <a:gd name="T26" fmla="*/ 23 w 23"/>
                  <a:gd name="T27" fmla="*/ 24 h 46"/>
                  <a:gd name="T28" fmla="*/ 23 w 23"/>
                  <a:gd name="T29" fmla="*/ 17 h 46"/>
                  <a:gd name="T30" fmla="*/ 23 w 23"/>
                  <a:gd name="T31" fmla="*/ 11 h 46"/>
                  <a:gd name="T32" fmla="*/ 23 w 23"/>
                  <a:gd name="T33" fmla="*/ 5 h 46"/>
                  <a:gd name="T34" fmla="*/ 23 w 23"/>
                  <a:gd name="T35" fmla="*/ 0 h 46"/>
                  <a:gd name="T36" fmla="*/ 1 w 23"/>
                  <a:gd name="T3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46">
                    <a:moveTo>
                      <a:pt x="1" y="1"/>
                    </a:moveTo>
                    <a:lnTo>
                      <a:pt x="1" y="5"/>
                    </a:lnTo>
                    <a:lnTo>
                      <a:pt x="1" y="11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23" y="46"/>
                    </a:lnTo>
                    <a:lnTo>
                      <a:pt x="23" y="43"/>
                    </a:lnTo>
                    <a:lnTo>
                      <a:pt x="23" y="37"/>
                    </a:lnTo>
                    <a:lnTo>
                      <a:pt x="23" y="30"/>
                    </a:lnTo>
                    <a:lnTo>
                      <a:pt x="23" y="24"/>
                    </a:lnTo>
                    <a:lnTo>
                      <a:pt x="23" y="17"/>
                    </a:lnTo>
                    <a:lnTo>
                      <a:pt x="23" y="11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402"/>
              <p:cNvSpPr>
                <a:spLocks/>
              </p:cNvSpPr>
              <p:nvPr/>
            </p:nvSpPr>
            <p:spPr bwMode="auto">
              <a:xfrm>
                <a:off x="2305" y="910"/>
                <a:ext cx="23" cy="9"/>
              </a:xfrm>
              <a:custGeom>
                <a:avLst/>
                <a:gdLst>
                  <a:gd name="T0" fmla="*/ 0 w 23"/>
                  <a:gd name="T1" fmla="*/ 3 h 9"/>
                  <a:gd name="T2" fmla="*/ 0 w 23"/>
                  <a:gd name="T3" fmla="*/ 3 h 9"/>
                  <a:gd name="T4" fmla="*/ 0 w 23"/>
                  <a:gd name="T5" fmla="*/ 5 h 9"/>
                  <a:gd name="T6" fmla="*/ 0 w 23"/>
                  <a:gd name="T7" fmla="*/ 8 h 9"/>
                  <a:gd name="T8" fmla="*/ 1 w 23"/>
                  <a:gd name="T9" fmla="*/ 9 h 9"/>
                  <a:gd name="T10" fmla="*/ 23 w 23"/>
                  <a:gd name="T11" fmla="*/ 7 h 9"/>
                  <a:gd name="T12" fmla="*/ 23 w 23"/>
                  <a:gd name="T13" fmla="*/ 6 h 9"/>
                  <a:gd name="T14" fmla="*/ 23 w 23"/>
                  <a:gd name="T15" fmla="*/ 3 h 9"/>
                  <a:gd name="T16" fmla="*/ 23 w 23"/>
                  <a:gd name="T17" fmla="*/ 0 h 9"/>
                  <a:gd name="T18" fmla="*/ 23 w 23"/>
                  <a:gd name="T19" fmla="*/ 0 h 9"/>
                  <a:gd name="T20" fmla="*/ 0 w 23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03"/>
              <p:cNvSpPr>
                <a:spLocks/>
              </p:cNvSpPr>
              <p:nvPr/>
            </p:nvSpPr>
            <p:spPr bwMode="auto">
              <a:xfrm>
                <a:off x="2297" y="869"/>
                <a:ext cx="31" cy="44"/>
              </a:xfrm>
              <a:custGeom>
                <a:avLst/>
                <a:gdLst>
                  <a:gd name="T0" fmla="*/ 0 w 31"/>
                  <a:gd name="T1" fmla="*/ 10 h 44"/>
                  <a:gd name="T2" fmla="*/ 0 w 31"/>
                  <a:gd name="T3" fmla="*/ 10 h 44"/>
                  <a:gd name="T4" fmla="*/ 0 w 31"/>
                  <a:gd name="T5" fmla="*/ 11 h 44"/>
                  <a:gd name="T6" fmla="*/ 1 w 31"/>
                  <a:gd name="T7" fmla="*/ 13 h 44"/>
                  <a:gd name="T8" fmla="*/ 2 w 31"/>
                  <a:gd name="T9" fmla="*/ 14 h 44"/>
                  <a:gd name="T10" fmla="*/ 2 w 31"/>
                  <a:gd name="T11" fmla="*/ 16 h 44"/>
                  <a:gd name="T12" fmla="*/ 3 w 31"/>
                  <a:gd name="T13" fmla="*/ 17 h 44"/>
                  <a:gd name="T14" fmla="*/ 3 w 31"/>
                  <a:gd name="T15" fmla="*/ 19 h 44"/>
                  <a:gd name="T16" fmla="*/ 4 w 31"/>
                  <a:gd name="T17" fmla="*/ 20 h 44"/>
                  <a:gd name="T18" fmla="*/ 4 w 31"/>
                  <a:gd name="T19" fmla="*/ 22 h 44"/>
                  <a:gd name="T20" fmla="*/ 5 w 31"/>
                  <a:gd name="T21" fmla="*/ 24 h 44"/>
                  <a:gd name="T22" fmla="*/ 5 w 31"/>
                  <a:gd name="T23" fmla="*/ 25 h 44"/>
                  <a:gd name="T24" fmla="*/ 5 w 31"/>
                  <a:gd name="T25" fmla="*/ 27 h 44"/>
                  <a:gd name="T26" fmla="*/ 6 w 31"/>
                  <a:gd name="T27" fmla="*/ 29 h 44"/>
                  <a:gd name="T28" fmla="*/ 6 w 31"/>
                  <a:gd name="T29" fmla="*/ 31 h 44"/>
                  <a:gd name="T30" fmla="*/ 7 w 31"/>
                  <a:gd name="T31" fmla="*/ 33 h 44"/>
                  <a:gd name="T32" fmla="*/ 7 w 31"/>
                  <a:gd name="T33" fmla="*/ 35 h 44"/>
                  <a:gd name="T34" fmla="*/ 7 w 31"/>
                  <a:gd name="T35" fmla="*/ 37 h 44"/>
                  <a:gd name="T36" fmla="*/ 8 w 31"/>
                  <a:gd name="T37" fmla="*/ 39 h 44"/>
                  <a:gd name="T38" fmla="*/ 8 w 31"/>
                  <a:gd name="T39" fmla="*/ 41 h 44"/>
                  <a:gd name="T40" fmla="*/ 8 w 31"/>
                  <a:gd name="T41" fmla="*/ 44 h 44"/>
                  <a:gd name="T42" fmla="*/ 31 w 31"/>
                  <a:gd name="T43" fmla="*/ 41 h 44"/>
                  <a:gd name="T44" fmla="*/ 30 w 31"/>
                  <a:gd name="T45" fmla="*/ 39 h 44"/>
                  <a:gd name="T46" fmla="*/ 30 w 31"/>
                  <a:gd name="T47" fmla="*/ 36 h 44"/>
                  <a:gd name="T48" fmla="*/ 30 w 31"/>
                  <a:gd name="T49" fmla="*/ 34 h 44"/>
                  <a:gd name="T50" fmla="*/ 29 w 31"/>
                  <a:gd name="T51" fmla="*/ 32 h 44"/>
                  <a:gd name="T52" fmla="*/ 29 w 31"/>
                  <a:gd name="T53" fmla="*/ 29 h 44"/>
                  <a:gd name="T54" fmla="*/ 29 w 31"/>
                  <a:gd name="T55" fmla="*/ 27 h 44"/>
                  <a:gd name="T56" fmla="*/ 28 w 31"/>
                  <a:gd name="T57" fmla="*/ 24 h 44"/>
                  <a:gd name="T58" fmla="*/ 28 w 31"/>
                  <a:gd name="T59" fmla="*/ 22 h 44"/>
                  <a:gd name="T60" fmla="*/ 27 w 31"/>
                  <a:gd name="T61" fmla="*/ 20 h 44"/>
                  <a:gd name="T62" fmla="*/ 27 w 31"/>
                  <a:gd name="T63" fmla="*/ 18 h 44"/>
                  <a:gd name="T64" fmla="*/ 26 w 31"/>
                  <a:gd name="T65" fmla="*/ 16 h 44"/>
                  <a:gd name="T66" fmla="*/ 25 w 31"/>
                  <a:gd name="T67" fmla="*/ 14 h 44"/>
                  <a:gd name="T68" fmla="*/ 25 w 31"/>
                  <a:gd name="T69" fmla="*/ 12 h 44"/>
                  <a:gd name="T70" fmla="*/ 24 w 31"/>
                  <a:gd name="T71" fmla="*/ 10 h 44"/>
                  <a:gd name="T72" fmla="*/ 24 w 31"/>
                  <a:gd name="T73" fmla="*/ 8 h 44"/>
                  <a:gd name="T74" fmla="*/ 23 w 31"/>
                  <a:gd name="T75" fmla="*/ 6 h 44"/>
                  <a:gd name="T76" fmla="*/ 22 w 31"/>
                  <a:gd name="T77" fmla="*/ 4 h 44"/>
                  <a:gd name="T78" fmla="*/ 21 w 31"/>
                  <a:gd name="T79" fmla="*/ 2 h 44"/>
                  <a:gd name="T80" fmla="*/ 20 w 31"/>
                  <a:gd name="T81" fmla="*/ 0 h 44"/>
                  <a:gd name="T82" fmla="*/ 20 w 31"/>
                  <a:gd name="T83" fmla="*/ 0 h 44"/>
                  <a:gd name="T84" fmla="*/ 0 w 31"/>
                  <a:gd name="T8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" h="44">
                    <a:moveTo>
                      <a:pt x="0" y="10"/>
                    </a:move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31" y="41"/>
                    </a:lnTo>
                    <a:lnTo>
                      <a:pt x="30" y="39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6" y="16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404"/>
              <p:cNvSpPr>
                <a:spLocks/>
              </p:cNvSpPr>
              <p:nvPr/>
            </p:nvSpPr>
            <p:spPr bwMode="auto">
              <a:xfrm>
                <a:off x="2251" y="818"/>
                <a:ext cx="51" cy="45"/>
              </a:xfrm>
              <a:custGeom>
                <a:avLst/>
                <a:gdLst>
                  <a:gd name="T0" fmla="*/ 0 w 51"/>
                  <a:gd name="T1" fmla="*/ 18 h 45"/>
                  <a:gd name="T2" fmla="*/ 4 w 51"/>
                  <a:gd name="T3" fmla="*/ 20 h 45"/>
                  <a:gd name="T4" fmla="*/ 7 w 51"/>
                  <a:gd name="T5" fmla="*/ 23 h 45"/>
                  <a:gd name="T6" fmla="*/ 10 w 51"/>
                  <a:gd name="T7" fmla="*/ 26 h 45"/>
                  <a:gd name="T8" fmla="*/ 14 w 51"/>
                  <a:gd name="T9" fmla="*/ 28 h 45"/>
                  <a:gd name="T10" fmla="*/ 17 w 51"/>
                  <a:gd name="T11" fmla="*/ 30 h 45"/>
                  <a:gd name="T12" fmla="*/ 20 w 51"/>
                  <a:gd name="T13" fmla="*/ 33 h 45"/>
                  <a:gd name="T14" fmla="*/ 23 w 51"/>
                  <a:gd name="T15" fmla="*/ 35 h 45"/>
                  <a:gd name="T16" fmla="*/ 26 w 51"/>
                  <a:gd name="T17" fmla="*/ 37 h 45"/>
                  <a:gd name="T18" fmla="*/ 27 w 51"/>
                  <a:gd name="T19" fmla="*/ 38 h 45"/>
                  <a:gd name="T20" fmla="*/ 28 w 51"/>
                  <a:gd name="T21" fmla="*/ 40 h 45"/>
                  <a:gd name="T22" fmla="*/ 30 w 51"/>
                  <a:gd name="T23" fmla="*/ 40 h 45"/>
                  <a:gd name="T24" fmla="*/ 31 w 51"/>
                  <a:gd name="T25" fmla="*/ 42 h 45"/>
                  <a:gd name="T26" fmla="*/ 32 w 51"/>
                  <a:gd name="T27" fmla="*/ 43 h 45"/>
                  <a:gd name="T28" fmla="*/ 33 w 51"/>
                  <a:gd name="T29" fmla="*/ 44 h 45"/>
                  <a:gd name="T30" fmla="*/ 34 w 51"/>
                  <a:gd name="T31" fmla="*/ 45 h 45"/>
                  <a:gd name="T32" fmla="*/ 35 w 51"/>
                  <a:gd name="T33" fmla="*/ 45 h 45"/>
                  <a:gd name="T34" fmla="*/ 51 w 51"/>
                  <a:gd name="T35" fmla="*/ 29 h 45"/>
                  <a:gd name="T36" fmla="*/ 50 w 51"/>
                  <a:gd name="T37" fmla="*/ 29 h 45"/>
                  <a:gd name="T38" fmla="*/ 49 w 51"/>
                  <a:gd name="T39" fmla="*/ 27 h 45"/>
                  <a:gd name="T40" fmla="*/ 47 w 51"/>
                  <a:gd name="T41" fmla="*/ 26 h 45"/>
                  <a:gd name="T42" fmla="*/ 46 w 51"/>
                  <a:gd name="T43" fmla="*/ 25 h 45"/>
                  <a:gd name="T44" fmla="*/ 44 w 51"/>
                  <a:gd name="T45" fmla="*/ 23 h 45"/>
                  <a:gd name="T46" fmla="*/ 43 w 51"/>
                  <a:gd name="T47" fmla="*/ 22 h 45"/>
                  <a:gd name="T48" fmla="*/ 41 w 51"/>
                  <a:gd name="T49" fmla="*/ 21 h 45"/>
                  <a:gd name="T50" fmla="*/ 40 w 51"/>
                  <a:gd name="T51" fmla="*/ 20 h 45"/>
                  <a:gd name="T52" fmla="*/ 37 w 51"/>
                  <a:gd name="T53" fmla="*/ 17 h 45"/>
                  <a:gd name="T54" fmla="*/ 34 w 51"/>
                  <a:gd name="T55" fmla="*/ 15 h 45"/>
                  <a:gd name="T56" fmla="*/ 30 w 51"/>
                  <a:gd name="T57" fmla="*/ 12 h 45"/>
                  <a:gd name="T58" fmla="*/ 27 w 51"/>
                  <a:gd name="T59" fmla="*/ 10 h 45"/>
                  <a:gd name="T60" fmla="*/ 24 w 51"/>
                  <a:gd name="T61" fmla="*/ 8 h 45"/>
                  <a:gd name="T62" fmla="*/ 21 w 51"/>
                  <a:gd name="T63" fmla="*/ 5 h 45"/>
                  <a:gd name="T64" fmla="*/ 17 w 51"/>
                  <a:gd name="T65" fmla="*/ 3 h 45"/>
                  <a:gd name="T66" fmla="*/ 14 w 51"/>
                  <a:gd name="T67" fmla="*/ 0 h 45"/>
                  <a:gd name="T68" fmla="*/ 0 w 51"/>
                  <a:gd name="T6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5">
                    <a:moveTo>
                      <a:pt x="0" y="18"/>
                    </a:moveTo>
                    <a:lnTo>
                      <a:pt x="4" y="20"/>
                    </a:lnTo>
                    <a:lnTo>
                      <a:pt x="7" y="23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7" y="30"/>
                    </a:lnTo>
                    <a:lnTo>
                      <a:pt x="20" y="33"/>
                    </a:lnTo>
                    <a:lnTo>
                      <a:pt x="23" y="35"/>
                    </a:lnTo>
                    <a:lnTo>
                      <a:pt x="26" y="37"/>
                    </a:lnTo>
                    <a:lnTo>
                      <a:pt x="27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1" y="42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49" y="27"/>
                    </a:lnTo>
                    <a:lnTo>
                      <a:pt x="47" y="26"/>
                    </a:lnTo>
                    <a:lnTo>
                      <a:pt x="46" y="25"/>
                    </a:lnTo>
                    <a:lnTo>
                      <a:pt x="44" y="23"/>
                    </a:lnTo>
                    <a:lnTo>
                      <a:pt x="43" y="22"/>
                    </a:lnTo>
                    <a:lnTo>
                      <a:pt x="41" y="21"/>
                    </a:lnTo>
                    <a:lnTo>
                      <a:pt x="40" y="20"/>
                    </a:lnTo>
                    <a:lnTo>
                      <a:pt x="37" y="17"/>
                    </a:lnTo>
                    <a:lnTo>
                      <a:pt x="34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05"/>
              <p:cNvSpPr>
                <a:spLocks/>
              </p:cNvSpPr>
              <p:nvPr/>
            </p:nvSpPr>
            <p:spPr bwMode="auto">
              <a:xfrm>
                <a:off x="2204" y="770"/>
                <a:ext cx="46" cy="50"/>
              </a:xfrm>
              <a:custGeom>
                <a:avLst/>
                <a:gdLst>
                  <a:gd name="T0" fmla="*/ 0 w 46"/>
                  <a:gd name="T1" fmla="*/ 13 h 50"/>
                  <a:gd name="T2" fmla="*/ 0 w 46"/>
                  <a:gd name="T3" fmla="*/ 14 h 50"/>
                  <a:gd name="T4" fmla="*/ 3 w 46"/>
                  <a:gd name="T5" fmla="*/ 18 h 50"/>
                  <a:gd name="T6" fmla="*/ 6 w 46"/>
                  <a:gd name="T7" fmla="*/ 22 h 50"/>
                  <a:gd name="T8" fmla="*/ 9 w 46"/>
                  <a:gd name="T9" fmla="*/ 26 h 50"/>
                  <a:gd name="T10" fmla="*/ 13 w 46"/>
                  <a:gd name="T11" fmla="*/ 30 h 50"/>
                  <a:gd name="T12" fmla="*/ 16 w 46"/>
                  <a:gd name="T13" fmla="*/ 34 h 50"/>
                  <a:gd name="T14" fmla="*/ 19 w 46"/>
                  <a:gd name="T15" fmla="*/ 38 h 50"/>
                  <a:gd name="T16" fmla="*/ 21 w 46"/>
                  <a:gd name="T17" fmla="*/ 40 h 50"/>
                  <a:gd name="T18" fmla="*/ 22 w 46"/>
                  <a:gd name="T19" fmla="*/ 42 h 50"/>
                  <a:gd name="T20" fmla="*/ 24 w 46"/>
                  <a:gd name="T21" fmla="*/ 44 h 50"/>
                  <a:gd name="T22" fmla="*/ 26 w 46"/>
                  <a:gd name="T23" fmla="*/ 46 h 50"/>
                  <a:gd name="T24" fmla="*/ 27 w 46"/>
                  <a:gd name="T25" fmla="*/ 48 h 50"/>
                  <a:gd name="T26" fmla="*/ 29 w 46"/>
                  <a:gd name="T27" fmla="*/ 49 h 50"/>
                  <a:gd name="T28" fmla="*/ 29 w 46"/>
                  <a:gd name="T29" fmla="*/ 50 h 50"/>
                  <a:gd name="T30" fmla="*/ 46 w 46"/>
                  <a:gd name="T31" fmla="*/ 34 h 50"/>
                  <a:gd name="T32" fmla="*/ 46 w 46"/>
                  <a:gd name="T33" fmla="*/ 34 h 50"/>
                  <a:gd name="T34" fmla="*/ 44 w 46"/>
                  <a:gd name="T35" fmla="*/ 32 h 50"/>
                  <a:gd name="T36" fmla="*/ 43 w 46"/>
                  <a:gd name="T37" fmla="*/ 31 h 50"/>
                  <a:gd name="T38" fmla="*/ 41 w 46"/>
                  <a:gd name="T39" fmla="*/ 29 h 50"/>
                  <a:gd name="T40" fmla="*/ 40 w 46"/>
                  <a:gd name="T41" fmla="*/ 27 h 50"/>
                  <a:gd name="T42" fmla="*/ 38 w 46"/>
                  <a:gd name="T43" fmla="*/ 25 h 50"/>
                  <a:gd name="T44" fmla="*/ 36 w 46"/>
                  <a:gd name="T45" fmla="*/ 23 h 50"/>
                  <a:gd name="T46" fmla="*/ 34 w 46"/>
                  <a:gd name="T47" fmla="*/ 20 h 50"/>
                  <a:gd name="T48" fmla="*/ 30 w 46"/>
                  <a:gd name="T49" fmla="*/ 16 h 50"/>
                  <a:gd name="T50" fmla="*/ 27 w 46"/>
                  <a:gd name="T51" fmla="*/ 12 h 50"/>
                  <a:gd name="T52" fmla="*/ 24 w 46"/>
                  <a:gd name="T53" fmla="*/ 8 h 50"/>
                  <a:gd name="T54" fmla="*/ 21 w 46"/>
                  <a:gd name="T55" fmla="*/ 4 h 50"/>
                  <a:gd name="T56" fmla="*/ 18 w 46"/>
                  <a:gd name="T57" fmla="*/ 0 h 50"/>
                  <a:gd name="T58" fmla="*/ 18 w 46"/>
                  <a:gd name="T59" fmla="*/ 0 h 50"/>
                  <a:gd name="T60" fmla="*/ 0 w 46"/>
                  <a:gd name="T61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50">
                    <a:moveTo>
                      <a:pt x="0" y="13"/>
                    </a:moveTo>
                    <a:lnTo>
                      <a:pt x="0" y="14"/>
                    </a:lnTo>
                    <a:lnTo>
                      <a:pt x="3" y="18"/>
                    </a:lnTo>
                    <a:lnTo>
                      <a:pt x="6" y="22"/>
                    </a:lnTo>
                    <a:lnTo>
                      <a:pt x="9" y="26"/>
                    </a:lnTo>
                    <a:lnTo>
                      <a:pt x="13" y="30"/>
                    </a:lnTo>
                    <a:lnTo>
                      <a:pt x="16" y="34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7" y="48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3" y="31"/>
                    </a:lnTo>
                    <a:lnTo>
                      <a:pt x="41" y="29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6" y="23"/>
                    </a:lnTo>
                    <a:lnTo>
                      <a:pt x="34" y="20"/>
                    </a:lnTo>
                    <a:lnTo>
                      <a:pt x="30" y="16"/>
                    </a:lnTo>
                    <a:lnTo>
                      <a:pt x="27" y="12"/>
                    </a:lnTo>
                    <a:lnTo>
                      <a:pt x="24" y="8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1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Freeform 407"/>
            <p:cNvSpPr>
              <a:spLocks/>
            </p:cNvSpPr>
            <p:nvPr/>
          </p:nvSpPr>
          <p:spPr bwMode="auto">
            <a:xfrm>
              <a:off x="2187" y="747"/>
              <a:ext cx="21" cy="19"/>
            </a:xfrm>
            <a:custGeom>
              <a:avLst/>
              <a:gdLst>
                <a:gd name="T0" fmla="*/ 0 w 21"/>
                <a:gd name="T1" fmla="*/ 15 h 19"/>
                <a:gd name="T2" fmla="*/ 0 w 21"/>
                <a:gd name="T3" fmla="*/ 15 h 19"/>
                <a:gd name="T4" fmla="*/ 1 w 21"/>
                <a:gd name="T5" fmla="*/ 16 h 19"/>
                <a:gd name="T6" fmla="*/ 2 w 21"/>
                <a:gd name="T7" fmla="*/ 18 h 19"/>
                <a:gd name="T8" fmla="*/ 3 w 21"/>
                <a:gd name="T9" fmla="*/ 19 h 19"/>
                <a:gd name="T10" fmla="*/ 21 w 21"/>
                <a:gd name="T11" fmla="*/ 4 h 19"/>
                <a:gd name="T12" fmla="*/ 20 w 21"/>
                <a:gd name="T13" fmla="*/ 4 h 19"/>
                <a:gd name="T14" fmla="*/ 18 w 21"/>
                <a:gd name="T15" fmla="*/ 2 h 19"/>
                <a:gd name="T16" fmla="*/ 17 w 21"/>
                <a:gd name="T17" fmla="*/ 0 h 19"/>
                <a:gd name="T18" fmla="*/ 17 w 21"/>
                <a:gd name="T19" fmla="*/ 0 h 19"/>
                <a:gd name="T20" fmla="*/ 0 w 21"/>
                <a:gd name="T2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08"/>
            <p:cNvSpPr>
              <a:spLocks/>
            </p:cNvSpPr>
            <p:nvPr/>
          </p:nvSpPr>
          <p:spPr bwMode="auto">
            <a:xfrm>
              <a:off x="2159" y="719"/>
              <a:ext cx="45" cy="43"/>
            </a:xfrm>
            <a:custGeom>
              <a:avLst/>
              <a:gdLst>
                <a:gd name="T0" fmla="*/ 0 w 45"/>
                <a:gd name="T1" fmla="*/ 18 h 43"/>
                <a:gd name="T2" fmla="*/ 2 w 45"/>
                <a:gd name="T3" fmla="*/ 19 h 43"/>
                <a:gd name="T4" fmla="*/ 3 w 45"/>
                <a:gd name="T5" fmla="*/ 20 h 43"/>
                <a:gd name="T6" fmla="*/ 4 w 45"/>
                <a:gd name="T7" fmla="*/ 21 h 43"/>
                <a:gd name="T8" fmla="*/ 5 w 45"/>
                <a:gd name="T9" fmla="*/ 22 h 43"/>
                <a:gd name="T10" fmla="*/ 7 w 45"/>
                <a:gd name="T11" fmla="*/ 23 h 43"/>
                <a:gd name="T12" fmla="*/ 8 w 45"/>
                <a:gd name="T13" fmla="*/ 24 h 43"/>
                <a:gd name="T14" fmla="*/ 9 w 45"/>
                <a:gd name="T15" fmla="*/ 25 h 43"/>
                <a:gd name="T16" fmla="*/ 11 w 45"/>
                <a:gd name="T17" fmla="*/ 26 h 43"/>
                <a:gd name="T18" fmla="*/ 12 w 45"/>
                <a:gd name="T19" fmla="*/ 27 h 43"/>
                <a:gd name="T20" fmla="*/ 14 w 45"/>
                <a:gd name="T21" fmla="*/ 29 h 43"/>
                <a:gd name="T22" fmla="*/ 15 w 45"/>
                <a:gd name="T23" fmla="*/ 30 h 43"/>
                <a:gd name="T24" fmla="*/ 16 w 45"/>
                <a:gd name="T25" fmla="*/ 31 h 43"/>
                <a:gd name="T26" fmla="*/ 18 w 45"/>
                <a:gd name="T27" fmla="*/ 32 h 43"/>
                <a:gd name="T28" fmla="*/ 19 w 45"/>
                <a:gd name="T29" fmla="*/ 34 h 43"/>
                <a:gd name="T30" fmla="*/ 21 w 45"/>
                <a:gd name="T31" fmla="*/ 35 h 43"/>
                <a:gd name="T32" fmla="*/ 22 w 45"/>
                <a:gd name="T33" fmla="*/ 37 h 43"/>
                <a:gd name="T34" fmla="*/ 23 w 45"/>
                <a:gd name="T35" fmla="*/ 38 h 43"/>
                <a:gd name="T36" fmla="*/ 25 w 45"/>
                <a:gd name="T37" fmla="*/ 40 h 43"/>
                <a:gd name="T38" fmla="*/ 26 w 45"/>
                <a:gd name="T39" fmla="*/ 41 h 43"/>
                <a:gd name="T40" fmla="*/ 28 w 45"/>
                <a:gd name="T41" fmla="*/ 43 h 43"/>
                <a:gd name="T42" fmla="*/ 45 w 45"/>
                <a:gd name="T43" fmla="*/ 28 h 43"/>
                <a:gd name="T44" fmla="*/ 43 w 45"/>
                <a:gd name="T45" fmla="*/ 26 h 43"/>
                <a:gd name="T46" fmla="*/ 41 w 45"/>
                <a:gd name="T47" fmla="*/ 24 h 43"/>
                <a:gd name="T48" fmla="*/ 40 w 45"/>
                <a:gd name="T49" fmla="*/ 23 h 43"/>
                <a:gd name="T50" fmla="*/ 38 w 45"/>
                <a:gd name="T51" fmla="*/ 21 h 43"/>
                <a:gd name="T52" fmla="*/ 37 w 45"/>
                <a:gd name="T53" fmla="*/ 19 h 43"/>
                <a:gd name="T54" fmla="*/ 35 w 45"/>
                <a:gd name="T55" fmla="*/ 18 h 43"/>
                <a:gd name="T56" fmla="*/ 34 w 45"/>
                <a:gd name="T57" fmla="*/ 16 h 43"/>
                <a:gd name="T58" fmla="*/ 32 w 45"/>
                <a:gd name="T59" fmla="*/ 15 h 43"/>
                <a:gd name="T60" fmla="*/ 30 w 45"/>
                <a:gd name="T61" fmla="*/ 13 h 43"/>
                <a:gd name="T62" fmla="*/ 29 w 45"/>
                <a:gd name="T63" fmla="*/ 12 h 43"/>
                <a:gd name="T64" fmla="*/ 27 w 45"/>
                <a:gd name="T65" fmla="*/ 10 h 43"/>
                <a:gd name="T66" fmla="*/ 26 w 45"/>
                <a:gd name="T67" fmla="*/ 9 h 43"/>
                <a:gd name="T68" fmla="*/ 24 w 45"/>
                <a:gd name="T69" fmla="*/ 8 h 43"/>
                <a:gd name="T70" fmla="*/ 22 w 45"/>
                <a:gd name="T71" fmla="*/ 6 h 43"/>
                <a:gd name="T72" fmla="*/ 21 w 45"/>
                <a:gd name="T73" fmla="*/ 5 h 43"/>
                <a:gd name="T74" fmla="*/ 19 w 45"/>
                <a:gd name="T75" fmla="*/ 4 h 43"/>
                <a:gd name="T76" fmla="*/ 18 w 45"/>
                <a:gd name="T77" fmla="*/ 3 h 43"/>
                <a:gd name="T78" fmla="*/ 16 w 45"/>
                <a:gd name="T79" fmla="*/ 2 h 43"/>
                <a:gd name="T80" fmla="*/ 15 w 45"/>
                <a:gd name="T81" fmla="*/ 0 h 43"/>
                <a:gd name="T82" fmla="*/ 13 w 45"/>
                <a:gd name="T83" fmla="*/ 0 h 43"/>
                <a:gd name="T84" fmla="*/ 0 w 45"/>
                <a:gd name="T8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3">
                  <a:moveTo>
                    <a:pt x="0" y="18"/>
                  </a:move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2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2" y="37"/>
                  </a:lnTo>
                  <a:lnTo>
                    <a:pt x="23" y="38"/>
                  </a:lnTo>
                  <a:lnTo>
                    <a:pt x="25" y="40"/>
                  </a:lnTo>
                  <a:lnTo>
                    <a:pt x="26" y="41"/>
                  </a:lnTo>
                  <a:lnTo>
                    <a:pt x="28" y="43"/>
                  </a:lnTo>
                  <a:lnTo>
                    <a:pt x="45" y="28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6"/>
                  </a:lnTo>
                  <a:lnTo>
                    <a:pt x="32" y="15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09"/>
            <p:cNvSpPr>
              <a:spLocks/>
            </p:cNvSpPr>
            <p:nvPr/>
          </p:nvSpPr>
          <p:spPr bwMode="auto">
            <a:xfrm>
              <a:off x="2104" y="698"/>
              <a:ext cx="47" cy="29"/>
            </a:xfrm>
            <a:custGeom>
              <a:avLst/>
              <a:gdLst>
                <a:gd name="T0" fmla="*/ 4 w 47"/>
                <a:gd name="T1" fmla="*/ 23 h 29"/>
                <a:gd name="T2" fmla="*/ 6 w 47"/>
                <a:gd name="T3" fmla="*/ 23 h 29"/>
                <a:gd name="T4" fmla="*/ 8 w 47"/>
                <a:gd name="T5" fmla="*/ 23 h 29"/>
                <a:gd name="T6" fmla="*/ 10 w 47"/>
                <a:gd name="T7" fmla="*/ 22 h 29"/>
                <a:gd name="T8" fmla="*/ 13 w 47"/>
                <a:gd name="T9" fmla="*/ 22 h 29"/>
                <a:gd name="T10" fmla="*/ 15 w 47"/>
                <a:gd name="T11" fmla="*/ 22 h 29"/>
                <a:gd name="T12" fmla="*/ 17 w 47"/>
                <a:gd name="T13" fmla="*/ 23 h 29"/>
                <a:gd name="T14" fmla="*/ 19 w 47"/>
                <a:gd name="T15" fmla="*/ 23 h 29"/>
                <a:gd name="T16" fmla="*/ 21 w 47"/>
                <a:gd name="T17" fmla="*/ 23 h 29"/>
                <a:gd name="T18" fmla="*/ 23 w 47"/>
                <a:gd name="T19" fmla="*/ 24 h 29"/>
                <a:gd name="T20" fmla="*/ 25 w 47"/>
                <a:gd name="T21" fmla="*/ 24 h 29"/>
                <a:gd name="T22" fmla="*/ 28 w 47"/>
                <a:gd name="T23" fmla="*/ 25 h 29"/>
                <a:gd name="T24" fmla="*/ 30 w 47"/>
                <a:gd name="T25" fmla="*/ 26 h 29"/>
                <a:gd name="T26" fmla="*/ 32 w 47"/>
                <a:gd name="T27" fmla="*/ 26 h 29"/>
                <a:gd name="T28" fmla="*/ 35 w 47"/>
                <a:gd name="T29" fmla="*/ 28 h 29"/>
                <a:gd name="T30" fmla="*/ 37 w 47"/>
                <a:gd name="T31" fmla="*/ 28 h 29"/>
                <a:gd name="T32" fmla="*/ 47 w 47"/>
                <a:gd name="T33" fmla="*/ 8 h 29"/>
                <a:gd name="T34" fmla="*/ 45 w 47"/>
                <a:gd name="T35" fmla="*/ 7 h 29"/>
                <a:gd name="T36" fmla="*/ 42 w 47"/>
                <a:gd name="T37" fmla="*/ 6 h 29"/>
                <a:gd name="T38" fmla="*/ 39 w 47"/>
                <a:gd name="T39" fmla="*/ 5 h 29"/>
                <a:gd name="T40" fmla="*/ 36 w 47"/>
                <a:gd name="T41" fmla="*/ 4 h 29"/>
                <a:gd name="T42" fmla="*/ 33 w 47"/>
                <a:gd name="T43" fmla="*/ 3 h 29"/>
                <a:gd name="T44" fmla="*/ 30 w 47"/>
                <a:gd name="T45" fmla="*/ 2 h 29"/>
                <a:gd name="T46" fmla="*/ 27 w 47"/>
                <a:gd name="T47" fmla="*/ 1 h 29"/>
                <a:gd name="T48" fmla="*/ 24 w 47"/>
                <a:gd name="T49" fmla="*/ 1 h 29"/>
                <a:gd name="T50" fmla="*/ 21 w 47"/>
                <a:gd name="T51" fmla="*/ 0 h 29"/>
                <a:gd name="T52" fmla="*/ 17 w 47"/>
                <a:gd name="T53" fmla="*/ 0 h 29"/>
                <a:gd name="T54" fmla="*/ 14 w 47"/>
                <a:gd name="T55" fmla="*/ 0 h 29"/>
                <a:gd name="T56" fmla="*/ 11 w 47"/>
                <a:gd name="T57" fmla="*/ 0 h 29"/>
                <a:gd name="T58" fmla="*/ 8 w 47"/>
                <a:gd name="T59" fmla="*/ 0 h 29"/>
                <a:gd name="T60" fmla="*/ 4 w 47"/>
                <a:gd name="T61" fmla="*/ 0 h 29"/>
                <a:gd name="T62" fmla="*/ 1 w 47"/>
                <a:gd name="T63" fmla="*/ 1 h 29"/>
                <a:gd name="T64" fmla="*/ 0 w 47"/>
                <a:gd name="T6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29">
                  <a:moveTo>
                    <a:pt x="4" y="23"/>
                  </a:move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10"/>
            <p:cNvSpPr>
              <a:spLocks/>
            </p:cNvSpPr>
            <p:nvPr/>
          </p:nvSpPr>
          <p:spPr bwMode="auto">
            <a:xfrm>
              <a:off x="2099" y="699"/>
              <a:ext cx="9" cy="23"/>
            </a:xfrm>
            <a:custGeom>
              <a:avLst/>
              <a:gdLst>
                <a:gd name="T0" fmla="*/ 6 w 9"/>
                <a:gd name="T1" fmla="*/ 23 h 23"/>
                <a:gd name="T2" fmla="*/ 7 w 9"/>
                <a:gd name="T3" fmla="*/ 23 h 23"/>
                <a:gd name="T4" fmla="*/ 8 w 9"/>
                <a:gd name="T5" fmla="*/ 22 h 23"/>
                <a:gd name="T6" fmla="*/ 9 w 9"/>
                <a:gd name="T7" fmla="*/ 22 h 23"/>
                <a:gd name="T8" fmla="*/ 5 w 9"/>
                <a:gd name="T9" fmla="*/ 0 h 23"/>
                <a:gd name="T10" fmla="*/ 3 w 9"/>
                <a:gd name="T11" fmla="*/ 0 h 23"/>
                <a:gd name="T12" fmla="*/ 2 w 9"/>
                <a:gd name="T13" fmla="*/ 1 h 23"/>
                <a:gd name="T14" fmla="*/ 0 w 9"/>
                <a:gd name="T15" fmla="*/ 1 h 23"/>
                <a:gd name="T16" fmla="*/ 6 w 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3">
                  <a:moveTo>
                    <a:pt x="6" y="23"/>
                  </a:moveTo>
                  <a:lnTo>
                    <a:pt x="7" y="23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11"/>
            <p:cNvSpPr>
              <a:spLocks/>
            </p:cNvSpPr>
            <p:nvPr/>
          </p:nvSpPr>
          <p:spPr bwMode="auto">
            <a:xfrm>
              <a:off x="2054" y="711"/>
              <a:ext cx="34" cy="34"/>
            </a:xfrm>
            <a:custGeom>
              <a:avLst/>
              <a:gdLst>
                <a:gd name="T0" fmla="*/ 17 w 34"/>
                <a:gd name="T1" fmla="*/ 34 h 34"/>
                <a:gd name="T2" fmla="*/ 17 w 34"/>
                <a:gd name="T3" fmla="*/ 34 h 34"/>
                <a:gd name="T4" fmla="*/ 18 w 34"/>
                <a:gd name="T5" fmla="*/ 33 h 34"/>
                <a:gd name="T6" fmla="*/ 20 w 34"/>
                <a:gd name="T7" fmla="*/ 31 h 34"/>
                <a:gd name="T8" fmla="*/ 21 w 34"/>
                <a:gd name="T9" fmla="*/ 30 h 34"/>
                <a:gd name="T10" fmla="*/ 22 w 34"/>
                <a:gd name="T11" fmla="*/ 29 h 34"/>
                <a:gd name="T12" fmla="*/ 23 w 34"/>
                <a:gd name="T13" fmla="*/ 28 h 34"/>
                <a:gd name="T14" fmla="*/ 24 w 34"/>
                <a:gd name="T15" fmla="*/ 27 h 34"/>
                <a:gd name="T16" fmla="*/ 25 w 34"/>
                <a:gd name="T17" fmla="*/ 25 h 34"/>
                <a:gd name="T18" fmla="*/ 26 w 34"/>
                <a:gd name="T19" fmla="*/ 25 h 34"/>
                <a:gd name="T20" fmla="*/ 27 w 34"/>
                <a:gd name="T21" fmla="*/ 23 h 34"/>
                <a:gd name="T22" fmla="*/ 29 w 34"/>
                <a:gd name="T23" fmla="*/ 23 h 34"/>
                <a:gd name="T24" fmla="*/ 30 w 34"/>
                <a:gd name="T25" fmla="*/ 22 h 34"/>
                <a:gd name="T26" fmla="*/ 31 w 34"/>
                <a:gd name="T27" fmla="*/ 21 h 34"/>
                <a:gd name="T28" fmla="*/ 32 w 34"/>
                <a:gd name="T29" fmla="*/ 20 h 34"/>
                <a:gd name="T30" fmla="*/ 33 w 34"/>
                <a:gd name="T31" fmla="*/ 19 h 34"/>
                <a:gd name="T32" fmla="*/ 34 w 34"/>
                <a:gd name="T33" fmla="*/ 19 h 34"/>
                <a:gd name="T34" fmla="*/ 21 w 34"/>
                <a:gd name="T35" fmla="*/ 0 h 34"/>
                <a:gd name="T36" fmla="*/ 21 w 34"/>
                <a:gd name="T37" fmla="*/ 0 h 34"/>
                <a:gd name="T38" fmla="*/ 19 w 34"/>
                <a:gd name="T39" fmla="*/ 1 h 34"/>
                <a:gd name="T40" fmla="*/ 17 w 34"/>
                <a:gd name="T41" fmla="*/ 3 h 34"/>
                <a:gd name="T42" fmla="*/ 16 w 34"/>
                <a:gd name="T43" fmla="*/ 4 h 34"/>
                <a:gd name="T44" fmla="*/ 15 w 34"/>
                <a:gd name="T45" fmla="*/ 5 h 34"/>
                <a:gd name="T46" fmla="*/ 13 w 34"/>
                <a:gd name="T47" fmla="*/ 6 h 34"/>
                <a:gd name="T48" fmla="*/ 11 w 34"/>
                <a:gd name="T49" fmla="*/ 8 h 34"/>
                <a:gd name="T50" fmla="*/ 10 w 34"/>
                <a:gd name="T51" fmla="*/ 9 h 34"/>
                <a:gd name="T52" fmla="*/ 8 w 34"/>
                <a:gd name="T53" fmla="*/ 10 h 34"/>
                <a:gd name="T54" fmla="*/ 7 w 34"/>
                <a:gd name="T55" fmla="*/ 12 h 34"/>
                <a:gd name="T56" fmla="*/ 5 w 34"/>
                <a:gd name="T57" fmla="*/ 13 h 34"/>
                <a:gd name="T58" fmla="*/ 4 w 34"/>
                <a:gd name="T59" fmla="*/ 15 h 34"/>
                <a:gd name="T60" fmla="*/ 2 w 34"/>
                <a:gd name="T61" fmla="*/ 16 h 34"/>
                <a:gd name="T62" fmla="*/ 1 w 34"/>
                <a:gd name="T63" fmla="*/ 18 h 34"/>
                <a:gd name="T64" fmla="*/ 0 w 34"/>
                <a:gd name="T65" fmla="*/ 19 h 34"/>
                <a:gd name="T66" fmla="*/ 0 w 34"/>
                <a:gd name="T67" fmla="*/ 19 h 34"/>
                <a:gd name="T68" fmla="*/ 17 w 34"/>
                <a:gd name="T6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lnTo>
                    <a:pt x="17" y="34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12"/>
            <p:cNvSpPr>
              <a:spLocks/>
            </p:cNvSpPr>
            <p:nvPr/>
          </p:nvSpPr>
          <p:spPr bwMode="auto">
            <a:xfrm>
              <a:off x="2041" y="730"/>
              <a:ext cx="30" cy="30"/>
            </a:xfrm>
            <a:custGeom>
              <a:avLst/>
              <a:gdLst>
                <a:gd name="T0" fmla="*/ 20 w 30"/>
                <a:gd name="T1" fmla="*/ 30 h 30"/>
                <a:gd name="T2" fmla="*/ 20 w 30"/>
                <a:gd name="T3" fmla="*/ 29 h 30"/>
                <a:gd name="T4" fmla="*/ 21 w 30"/>
                <a:gd name="T5" fmla="*/ 27 h 30"/>
                <a:gd name="T6" fmla="*/ 22 w 30"/>
                <a:gd name="T7" fmla="*/ 26 h 30"/>
                <a:gd name="T8" fmla="*/ 23 w 30"/>
                <a:gd name="T9" fmla="*/ 24 h 30"/>
                <a:gd name="T10" fmla="*/ 25 w 30"/>
                <a:gd name="T11" fmla="*/ 22 h 30"/>
                <a:gd name="T12" fmla="*/ 26 w 30"/>
                <a:gd name="T13" fmla="*/ 21 h 30"/>
                <a:gd name="T14" fmla="*/ 27 w 30"/>
                <a:gd name="T15" fmla="*/ 19 h 30"/>
                <a:gd name="T16" fmla="*/ 28 w 30"/>
                <a:gd name="T17" fmla="*/ 18 h 30"/>
                <a:gd name="T18" fmla="*/ 29 w 30"/>
                <a:gd name="T19" fmla="*/ 16 h 30"/>
                <a:gd name="T20" fmla="*/ 30 w 30"/>
                <a:gd name="T21" fmla="*/ 15 h 30"/>
                <a:gd name="T22" fmla="*/ 13 w 30"/>
                <a:gd name="T23" fmla="*/ 0 h 30"/>
                <a:gd name="T24" fmla="*/ 11 w 30"/>
                <a:gd name="T25" fmla="*/ 2 h 30"/>
                <a:gd name="T26" fmla="*/ 10 w 30"/>
                <a:gd name="T27" fmla="*/ 4 h 30"/>
                <a:gd name="T28" fmla="*/ 9 w 30"/>
                <a:gd name="T29" fmla="*/ 6 h 30"/>
                <a:gd name="T30" fmla="*/ 7 w 30"/>
                <a:gd name="T31" fmla="*/ 7 h 30"/>
                <a:gd name="T32" fmla="*/ 6 w 30"/>
                <a:gd name="T33" fmla="*/ 9 h 30"/>
                <a:gd name="T34" fmla="*/ 5 w 30"/>
                <a:gd name="T35" fmla="*/ 11 h 30"/>
                <a:gd name="T36" fmla="*/ 3 w 30"/>
                <a:gd name="T37" fmla="*/ 13 h 30"/>
                <a:gd name="T38" fmla="*/ 2 w 30"/>
                <a:gd name="T39" fmla="*/ 15 h 30"/>
                <a:gd name="T40" fmla="*/ 1 w 30"/>
                <a:gd name="T41" fmla="*/ 17 h 30"/>
                <a:gd name="T42" fmla="*/ 0 w 30"/>
                <a:gd name="T43" fmla="*/ 18 h 30"/>
                <a:gd name="T44" fmla="*/ 20 w 30"/>
                <a:gd name="T4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20" y="29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13"/>
            <p:cNvSpPr>
              <a:spLocks/>
            </p:cNvSpPr>
            <p:nvPr/>
          </p:nvSpPr>
          <p:spPr bwMode="auto">
            <a:xfrm>
              <a:off x="2016" y="768"/>
              <a:ext cx="34" cy="35"/>
            </a:xfrm>
            <a:custGeom>
              <a:avLst/>
              <a:gdLst>
                <a:gd name="T0" fmla="*/ 20 w 34"/>
                <a:gd name="T1" fmla="*/ 35 h 35"/>
                <a:gd name="T2" fmla="*/ 20 w 34"/>
                <a:gd name="T3" fmla="*/ 35 h 35"/>
                <a:gd name="T4" fmla="*/ 23 w 34"/>
                <a:gd name="T5" fmla="*/ 31 h 35"/>
                <a:gd name="T6" fmla="*/ 25 w 34"/>
                <a:gd name="T7" fmla="*/ 27 h 35"/>
                <a:gd name="T8" fmla="*/ 27 w 34"/>
                <a:gd name="T9" fmla="*/ 23 h 35"/>
                <a:gd name="T10" fmla="*/ 29 w 34"/>
                <a:gd name="T11" fmla="*/ 19 h 35"/>
                <a:gd name="T12" fmla="*/ 31 w 34"/>
                <a:gd name="T13" fmla="*/ 15 h 35"/>
                <a:gd name="T14" fmla="*/ 33 w 34"/>
                <a:gd name="T15" fmla="*/ 11 h 35"/>
                <a:gd name="T16" fmla="*/ 34 w 34"/>
                <a:gd name="T17" fmla="*/ 11 h 35"/>
                <a:gd name="T18" fmla="*/ 14 w 34"/>
                <a:gd name="T19" fmla="*/ 0 h 35"/>
                <a:gd name="T20" fmla="*/ 13 w 34"/>
                <a:gd name="T21" fmla="*/ 1 h 35"/>
                <a:gd name="T22" fmla="*/ 11 w 34"/>
                <a:gd name="T23" fmla="*/ 5 h 35"/>
                <a:gd name="T24" fmla="*/ 9 w 34"/>
                <a:gd name="T25" fmla="*/ 9 h 35"/>
                <a:gd name="T26" fmla="*/ 7 w 34"/>
                <a:gd name="T27" fmla="*/ 13 h 35"/>
                <a:gd name="T28" fmla="*/ 5 w 34"/>
                <a:gd name="T29" fmla="*/ 17 h 35"/>
                <a:gd name="T30" fmla="*/ 3 w 34"/>
                <a:gd name="T31" fmla="*/ 21 h 35"/>
                <a:gd name="T32" fmla="*/ 0 w 34"/>
                <a:gd name="T33" fmla="*/ 24 h 35"/>
                <a:gd name="T34" fmla="*/ 0 w 34"/>
                <a:gd name="T35" fmla="*/ 24 h 35"/>
                <a:gd name="T36" fmla="*/ 20 w 34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5">
                  <a:moveTo>
                    <a:pt x="20" y="35"/>
                  </a:moveTo>
                  <a:lnTo>
                    <a:pt x="20" y="35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7" y="23"/>
                  </a:lnTo>
                  <a:lnTo>
                    <a:pt x="29" y="19"/>
                  </a:lnTo>
                  <a:lnTo>
                    <a:pt x="31" y="15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5"/>
                  </a:lnTo>
                  <a:lnTo>
                    <a:pt x="9" y="9"/>
                  </a:lnTo>
                  <a:lnTo>
                    <a:pt x="7" y="13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4"/>
            <p:cNvSpPr>
              <a:spLocks/>
            </p:cNvSpPr>
            <p:nvPr/>
          </p:nvSpPr>
          <p:spPr bwMode="auto">
            <a:xfrm>
              <a:off x="2008" y="792"/>
              <a:ext cx="28" cy="27"/>
            </a:xfrm>
            <a:custGeom>
              <a:avLst/>
              <a:gdLst>
                <a:gd name="T0" fmla="*/ 20 w 28"/>
                <a:gd name="T1" fmla="*/ 27 h 27"/>
                <a:gd name="T2" fmla="*/ 21 w 28"/>
                <a:gd name="T3" fmla="*/ 26 h 27"/>
                <a:gd name="T4" fmla="*/ 22 w 28"/>
                <a:gd name="T5" fmla="*/ 22 h 27"/>
                <a:gd name="T6" fmla="*/ 24 w 28"/>
                <a:gd name="T7" fmla="*/ 19 h 27"/>
                <a:gd name="T8" fmla="*/ 26 w 28"/>
                <a:gd name="T9" fmla="*/ 15 h 27"/>
                <a:gd name="T10" fmla="*/ 28 w 28"/>
                <a:gd name="T11" fmla="*/ 11 h 27"/>
                <a:gd name="T12" fmla="*/ 8 w 28"/>
                <a:gd name="T13" fmla="*/ 0 h 27"/>
                <a:gd name="T14" fmla="*/ 6 w 28"/>
                <a:gd name="T15" fmla="*/ 4 h 27"/>
                <a:gd name="T16" fmla="*/ 5 w 28"/>
                <a:gd name="T17" fmla="*/ 8 h 27"/>
                <a:gd name="T18" fmla="*/ 3 w 28"/>
                <a:gd name="T19" fmla="*/ 11 h 27"/>
                <a:gd name="T20" fmla="*/ 1 w 28"/>
                <a:gd name="T21" fmla="*/ 15 h 27"/>
                <a:gd name="T22" fmla="*/ 0 w 28"/>
                <a:gd name="T23" fmla="*/ 16 h 27"/>
                <a:gd name="T24" fmla="*/ 20 w 28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7">
                  <a:moveTo>
                    <a:pt x="20" y="27"/>
                  </a:moveTo>
                  <a:lnTo>
                    <a:pt x="21" y="26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28" y="11"/>
                  </a:lnTo>
                  <a:lnTo>
                    <a:pt x="8" y="0"/>
                  </a:lnTo>
                  <a:lnTo>
                    <a:pt x="6" y="4"/>
                  </a:lnTo>
                  <a:lnTo>
                    <a:pt x="5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15"/>
            <p:cNvSpPr>
              <a:spLocks/>
            </p:cNvSpPr>
            <p:nvPr/>
          </p:nvSpPr>
          <p:spPr bwMode="auto">
            <a:xfrm>
              <a:off x="1989" y="828"/>
              <a:ext cx="29" cy="30"/>
            </a:xfrm>
            <a:custGeom>
              <a:avLst/>
              <a:gdLst>
                <a:gd name="T0" fmla="*/ 22 w 29"/>
                <a:gd name="T1" fmla="*/ 30 h 30"/>
                <a:gd name="T2" fmla="*/ 22 w 29"/>
                <a:gd name="T3" fmla="*/ 30 h 30"/>
                <a:gd name="T4" fmla="*/ 22 w 29"/>
                <a:gd name="T5" fmla="*/ 28 h 30"/>
                <a:gd name="T6" fmla="*/ 23 w 29"/>
                <a:gd name="T7" fmla="*/ 26 h 30"/>
                <a:gd name="T8" fmla="*/ 24 w 29"/>
                <a:gd name="T9" fmla="*/ 25 h 30"/>
                <a:gd name="T10" fmla="*/ 24 w 29"/>
                <a:gd name="T11" fmla="*/ 23 h 30"/>
                <a:gd name="T12" fmla="*/ 25 w 29"/>
                <a:gd name="T13" fmla="*/ 22 h 30"/>
                <a:gd name="T14" fmla="*/ 25 w 29"/>
                <a:gd name="T15" fmla="*/ 20 h 30"/>
                <a:gd name="T16" fmla="*/ 26 w 29"/>
                <a:gd name="T17" fmla="*/ 18 h 30"/>
                <a:gd name="T18" fmla="*/ 26 w 29"/>
                <a:gd name="T19" fmla="*/ 17 h 30"/>
                <a:gd name="T20" fmla="*/ 27 w 29"/>
                <a:gd name="T21" fmla="*/ 15 h 30"/>
                <a:gd name="T22" fmla="*/ 28 w 29"/>
                <a:gd name="T23" fmla="*/ 14 h 30"/>
                <a:gd name="T24" fmla="*/ 28 w 29"/>
                <a:gd name="T25" fmla="*/ 12 h 30"/>
                <a:gd name="T26" fmla="*/ 29 w 29"/>
                <a:gd name="T27" fmla="*/ 10 h 30"/>
                <a:gd name="T28" fmla="*/ 29 w 29"/>
                <a:gd name="T29" fmla="*/ 10 h 30"/>
                <a:gd name="T30" fmla="*/ 9 w 29"/>
                <a:gd name="T31" fmla="*/ 0 h 30"/>
                <a:gd name="T32" fmla="*/ 8 w 29"/>
                <a:gd name="T33" fmla="*/ 1 h 30"/>
                <a:gd name="T34" fmla="*/ 7 w 29"/>
                <a:gd name="T35" fmla="*/ 3 h 30"/>
                <a:gd name="T36" fmla="*/ 7 w 29"/>
                <a:gd name="T37" fmla="*/ 5 h 30"/>
                <a:gd name="T38" fmla="*/ 6 w 29"/>
                <a:gd name="T39" fmla="*/ 7 h 30"/>
                <a:gd name="T40" fmla="*/ 5 w 29"/>
                <a:gd name="T41" fmla="*/ 8 h 30"/>
                <a:gd name="T42" fmla="*/ 5 w 29"/>
                <a:gd name="T43" fmla="*/ 10 h 30"/>
                <a:gd name="T44" fmla="*/ 4 w 29"/>
                <a:gd name="T45" fmla="*/ 12 h 30"/>
                <a:gd name="T46" fmla="*/ 3 w 29"/>
                <a:gd name="T47" fmla="*/ 14 h 30"/>
                <a:gd name="T48" fmla="*/ 2 w 29"/>
                <a:gd name="T49" fmla="*/ 16 h 30"/>
                <a:gd name="T50" fmla="*/ 2 w 29"/>
                <a:gd name="T51" fmla="*/ 18 h 30"/>
                <a:gd name="T52" fmla="*/ 1 w 29"/>
                <a:gd name="T53" fmla="*/ 20 h 30"/>
                <a:gd name="T54" fmla="*/ 1 w 29"/>
                <a:gd name="T55" fmla="*/ 22 h 30"/>
                <a:gd name="T56" fmla="*/ 0 w 29"/>
                <a:gd name="T57" fmla="*/ 24 h 30"/>
                <a:gd name="T58" fmla="*/ 0 w 29"/>
                <a:gd name="T59" fmla="*/ 24 h 30"/>
                <a:gd name="T60" fmla="*/ 22 w 29"/>
                <a:gd name="T6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30">
                  <a:moveTo>
                    <a:pt x="22" y="30"/>
                  </a:moveTo>
                  <a:lnTo>
                    <a:pt x="22" y="30"/>
                  </a:lnTo>
                  <a:lnTo>
                    <a:pt x="22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16"/>
            <p:cNvSpPr>
              <a:spLocks/>
            </p:cNvSpPr>
            <p:nvPr/>
          </p:nvSpPr>
          <p:spPr bwMode="auto">
            <a:xfrm>
              <a:off x="1985" y="852"/>
              <a:ext cx="26" cy="26"/>
            </a:xfrm>
            <a:custGeom>
              <a:avLst/>
              <a:gdLst>
                <a:gd name="T0" fmla="*/ 23 w 26"/>
                <a:gd name="T1" fmla="*/ 26 h 26"/>
                <a:gd name="T2" fmla="*/ 23 w 26"/>
                <a:gd name="T3" fmla="*/ 26 h 26"/>
                <a:gd name="T4" fmla="*/ 23 w 26"/>
                <a:gd name="T5" fmla="*/ 22 h 26"/>
                <a:gd name="T6" fmla="*/ 24 w 26"/>
                <a:gd name="T7" fmla="*/ 19 h 26"/>
                <a:gd name="T8" fmla="*/ 24 w 26"/>
                <a:gd name="T9" fmla="*/ 17 h 26"/>
                <a:gd name="T10" fmla="*/ 24 w 26"/>
                <a:gd name="T11" fmla="*/ 15 h 26"/>
                <a:gd name="T12" fmla="*/ 24 w 26"/>
                <a:gd name="T13" fmla="*/ 14 h 26"/>
                <a:gd name="T14" fmla="*/ 25 w 26"/>
                <a:gd name="T15" fmla="*/ 12 h 26"/>
                <a:gd name="T16" fmla="*/ 25 w 26"/>
                <a:gd name="T17" fmla="*/ 10 h 26"/>
                <a:gd name="T18" fmla="*/ 25 w 26"/>
                <a:gd name="T19" fmla="*/ 9 h 26"/>
                <a:gd name="T20" fmla="*/ 26 w 26"/>
                <a:gd name="T21" fmla="*/ 7 h 26"/>
                <a:gd name="T22" fmla="*/ 26 w 26"/>
                <a:gd name="T23" fmla="*/ 6 h 26"/>
                <a:gd name="T24" fmla="*/ 4 w 26"/>
                <a:gd name="T25" fmla="*/ 0 h 26"/>
                <a:gd name="T26" fmla="*/ 4 w 26"/>
                <a:gd name="T27" fmla="*/ 2 h 26"/>
                <a:gd name="T28" fmla="*/ 3 w 26"/>
                <a:gd name="T29" fmla="*/ 4 h 26"/>
                <a:gd name="T30" fmla="*/ 3 w 26"/>
                <a:gd name="T31" fmla="*/ 6 h 26"/>
                <a:gd name="T32" fmla="*/ 2 w 26"/>
                <a:gd name="T33" fmla="*/ 8 h 26"/>
                <a:gd name="T34" fmla="*/ 2 w 26"/>
                <a:gd name="T35" fmla="*/ 10 h 26"/>
                <a:gd name="T36" fmla="*/ 2 w 26"/>
                <a:gd name="T37" fmla="*/ 12 h 26"/>
                <a:gd name="T38" fmla="*/ 2 w 26"/>
                <a:gd name="T39" fmla="*/ 14 h 26"/>
                <a:gd name="T40" fmla="*/ 1 w 26"/>
                <a:gd name="T41" fmla="*/ 16 h 26"/>
                <a:gd name="T42" fmla="*/ 1 w 26"/>
                <a:gd name="T43" fmla="*/ 20 h 26"/>
                <a:gd name="T44" fmla="*/ 0 w 26"/>
                <a:gd name="T45" fmla="*/ 23 h 26"/>
                <a:gd name="T46" fmla="*/ 0 w 26"/>
                <a:gd name="T47" fmla="*/ 24 h 26"/>
                <a:gd name="T48" fmla="*/ 23 w 26"/>
                <a:gd name="T4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26">
                  <a:moveTo>
                    <a:pt x="23" y="26"/>
                  </a:moveTo>
                  <a:lnTo>
                    <a:pt x="23" y="26"/>
                  </a:lnTo>
                  <a:lnTo>
                    <a:pt x="23" y="22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17"/>
            <p:cNvSpPr>
              <a:spLocks/>
            </p:cNvSpPr>
            <p:nvPr/>
          </p:nvSpPr>
          <p:spPr bwMode="auto">
            <a:xfrm>
              <a:off x="1981" y="898"/>
              <a:ext cx="24" cy="14"/>
            </a:xfrm>
            <a:custGeom>
              <a:avLst/>
              <a:gdLst>
                <a:gd name="T0" fmla="*/ 21 w 24"/>
                <a:gd name="T1" fmla="*/ 14 h 14"/>
                <a:gd name="T2" fmla="*/ 21 w 24"/>
                <a:gd name="T3" fmla="*/ 14 h 14"/>
                <a:gd name="T4" fmla="*/ 21 w 24"/>
                <a:gd name="T5" fmla="*/ 12 h 14"/>
                <a:gd name="T6" fmla="*/ 22 w 24"/>
                <a:gd name="T7" fmla="*/ 11 h 14"/>
                <a:gd name="T8" fmla="*/ 22 w 24"/>
                <a:gd name="T9" fmla="*/ 9 h 14"/>
                <a:gd name="T10" fmla="*/ 23 w 24"/>
                <a:gd name="T11" fmla="*/ 8 h 14"/>
                <a:gd name="T12" fmla="*/ 23 w 24"/>
                <a:gd name="T13" fmla="*/ 6 h 14"/>
                <a:gd name="T14" fmla="*/ 24 w 24"/>
                <a:gd name="T15" fmla="*/ 4 h 14"/>
                <a:gd name="T16" fmla="*/ 24 w 24"/>
                <a:gd name="T17" fmla="*/ 4 h 14"/>
                <a:gd name="T18" fmla="*/ 1 w 24"/>
                <a:gd name="T19" fmla="*/ 0 h 14"/>
                <a:gd name="T20" fmla="*/ 1 w 24"/>
                <a:gd name="T21" fmla="*/ 0 h 14"/>
                <a:gd name="T22" fmla="*/ 1 w 24"/>
                <a:gd name="T23" fmla="*/ 1 h 14"/>
                <a:gd name="T24" fmla="*/ 1 w 24"/>
                <a:gd name="T25" fmla="*/ 2 h 14"/>
                <a:gd name="T26" fmla="*/ 1 w 24"/>
                <a:gd name="T27" fmla="*/ 3 h 14"/>
                <a:gd name="T28" fmla="*/ 0 w 24"/>
                <a:gd name="T29" fmla="*/ 4 h 14"/>
                <a:gd name="T30" fmla="*/ 0 w 24"/>
                <a:gd name="T31" fmla="*/ 5 h 14"/>
                <a:gd name="T32" fmla="*/ 0 w 24"/>
                <a:gd name="T33" fmla="*/ 6 h 14"/>
                <a:gd name="T34" fmla="*/ 0 w 24"/>
                <a:gd name="T35" fmla="*/ 6 h 14"/>
                <a:gd name="T36" fmla="*/ 21 w 24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4">
                  <a:moveTo>
                    <a:pt x="21" y="14"/>
                  </a:moveTo>
                  <a:lnTo>
                    <a:pt x="21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18"/>
            <p:cNvSpPr>
              <a:spLocks/>
            </p:cNvSpPr>
            <p:nvPr/>
          </p:nvSpPr>
          <p:spPr bwMode="auto">
            <a:xfrm>
              <a:off x="1966" y="904"/>
              <a:ext cx="36" cy="32"/>
            </a:xfrm>
            <a:custGeom>
              <a:avLst/>
              <a:gdLst>
                <a:gd name="T0" fmla="*/ 0 w 36"/>
                <a:gd name="T1" fmla="*/ 32 h 32"/>
                <a:gd name="T2" fmla="*/ 3 w 36"/>
                <a:gd name="T3" fmla="*/ 32 h 32"/>
                <a:gd name="T4" fmla="*/ 5 w 36"/>
                <a:gd name="T5" fmla="*/ 32 h 32"/>
                <a:gd name="T6" fmla="*/ 8 w 36"/>
                <a:gd name="T7" fmla="*/ 32 h 32"/>
                <a:gd name="T8" fmla="*/ 10 w 36"/>
                <a:gd name="T9" fmla="*/ 31 h 32"/>
                <a:gd name="T10" fmla="*/ 13 w 36"/>
                <a:gd name="T11" fmla="*/ 31 h 32"/>
                <a:gd name="T12" fmla="*/ 15 w 36"/>
                <a:gd name="T13" fmla="*/ 30 h 32"/>
                <a:gd name="T14" fmla="*/ 18 w 36"/>
                <a:gd name="T15" fmla="*/ 29 h 32"/>
                <a:gd name="T16" fmla="*/ 20 w 36"/>
                <a:gd name="T17" fmla="*/ 27 h 32"/>
                <a:gd name="T18" fmla="*/ 22 w 36"/>
                <a:gd name="T19" fmla="*/ 26 h 32"/>
                <a:gd name="T20" fmla="*/ 25 w 36"/>
                <a:gd name="T21" fmla="*/ 24 h 32"/>
                <a:gd name="T22" fmla="*/ 27 w 36"/>
                <a:gd name="T23" fmla="*/ 22 h 32"/>
                <a:gd name="T24" fmla="*/ 29 w 36"/>
                <a:gd name="T25" fmla="*/ 19 h 32"/>
                <a:gd name="T26" fmla="*/ 31 w 36"/>
                <a:gd name="T27" fmla="*/ 17 h 32"/>
                <a:gd name="T28" fmla="*/ 33 w 36"/>
                <a:gd name="T29" fmla="*/ 14 h 32"/>
                <a:gd name="T30" fmla="*/ 34 w 36"/>
                <a:gd name="T31" fmla="*/ 11 h 32"/>
                <a:gd name="T32" fmla="*/ 36 w 36"/>
                <a:gd name="T33" fmla="*/ 8 h 32"/>
                <a:gd name="T34" fmla="*/ 14 w 36"/>
                <a:gd name="T35" fmla="*/ 1 h 32"/>
                <a:gd name="T36" fmla="*/ 14 w 36"/>
                <a:gd name="T37" fmla="*/ 2 h 32"/>
                <a:gd name="T38" fmla="*/ 13 w 36"/>
                <a:gd name="T39" fmla="*/ 3 h 32"/>
                <a:gd name="T40" fmla="*/ 12 w 36"/>
                <a:gd name="T41" fmla="*/ 4 h 32"/>
                <a:gd name="T42" fmla="*/ 11 w 36"/>
                <a:gd name="T43" fmla="*/ 5 h 32"/>
                <a:gd name="T44" fmla="*/ 10 w 36"/>
                <a:gd name="T45" fmla="*/ 6 h 32"/>
                <a:gd name="T46" fmla="*/ 9 w 36"/>
                <a:gd name="T47" fmla="*/ 7 h 32"/>
                <a:gd name="T48" fmla="*/ 8 w 36"/>
                <a:gd name="T49" fmla="*/ 8 h 32"/>
                <a:gd name="T50" fmla="*/ 8 w 36"/>
                <a:gd name="T51" fmla="*/ 8 h 32"/>
                <a:gd name="T52" fmla="*/ 7 w 36"/>
                <a:gd name="T53" fmla="*/ 9 h 32"/>
                <a:gd name="T54" fmla="*/ 6 w 36"/>
                <a:gd name="T55" fmla="*/ 9 h 32"/>
                <a:gd name="T56" fmla="*/ 5 w 36"/>
                <a:gd name="T57" fmla="*/ 9 h 32"/>
                <a:gd name="T58" fmla="*/ 4 w 36"/>
                <a:gd name="T59" fmla="*/ 9 h 32"/>
                <a:gd name="T60" fmla="*/ 3 w 36"/>
                <a:gd name="T61" fmla="*/ 10 h 32"/>
                <a:gd name="T62" fmla="*/ 3 w 36"/>
                <a:gd name="T63" fmla="*/ 10 h 32"/>
                <a:gd name="T64" fmla="*/ 3 w 36"/>
                <a:gd name="T65" fmla="*/ 10 h 32"/>
                <a:gd name="T66" fmla="*/ 2 w 36"/>
                <a:gd name="T6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32">
                  <a:moveTo>
                    <a:pt x="0" y="32"/>
                  </a:moveTo>
                  <a:lnTo>
                    <a:pt x="0" y="32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9"/>
            <p:cNvSpPr>
              <a:spLocks/>
            </p:cNvSpPr>
            <p:nvPr/>
          </p:nvSpPr>
          <p:spPr bwMode="auto">
            <a:xfrm>
              <a:off x="1957" y="913"/>
              <a:ext cx="11" cy="23"/>
            </a:xfrm>
            <a:custGeom>
              <a:avLst/>
              <a:gdLst>
                <a:gd name="T0" fmla="*/ 0 w 11"/>
                <a:gd name="T1" fmla="*/ 21 h 23"/>
                <a:gd name="T2" fmla="*/ 1 w 11"/>
                <a:gd name="T3" fmla="*/ 21 h 23"/>
                <a:gd name="T4" fmla="*/ 2 w 11"/>
                <a:gd name="T5" fmla="*/ 21 h 23"/>
                <a:gd name="T6" fmla="*/ 2 w 11"/>
                <a:gd name="T7" fmla="*/ 22 h 23"/>
                <a:gd name="T8" fmla="*/ 3 w 11"/>
                <a:gd name="T9" fmla="*/ 22 h 23"/>
                <a:gd name="T10" fmla="*/ 5 w 11"/>
                <a:gd name="T11" fmla="*/ 22 h 23"/>
                <a:gd name="T12" fmla="*/ 6 w 11"/>
                <a:gd name="T13" fmla="*/ 23 h 23"/>
                <a:gd name="T14" fmla="*/ 7 w 11"/>
                <a:gd name="T15" fmla="*/ 23 h 23"/>
                <a:gd name="T16" fmla="*/ 8 w 11"/>
                <a:gd name="T17" fmla="*/ 23 h 23"/>
                <a:gd name="T18" fmla="*/ 9 w 11"/>
                <a:gd name="T19" fmla="*/ 23 h 23"/>
                <a:gd name="T20" fmla="*/ 11 w 11"/>
                <a:gd name="T21" fmla="*/ 1 h 23"/>
                <a:gd name="T22" fmla="*/ 11 w 11"/>
                <a:gd name="T23" fmla="*/ 1 h 23"/>
                <a:gd name="T24" fmla="*/ 11 w 11"/>
                <a:gd name="T25" fmla="*/ 1 h 23"/>
                <a:gd name="T26" fmla="*/ 11 w 11"/>
                <a:gd name="T27" fmla="*/ 1 h 23"/>
                <a:gd name="T28" fmla="*/ 11 w 11"/>
                <a:gd name="T29" fmla="*/ 0 h 23"/>
                <a:gd name="T30" fmla="*/ 11 w 11"/>
                <a:gd name="T31" fmla="*/ 0 h 23"/>
                <a:gd name="T32" fmla="*/ 11 w 11"/>
                <a:gd name="T33" fmla="*/ 0 h 23"/>
                <a:gd name="T34" fmla="*/ 10 w 11"/>
                <a:gd name="T35" fmla="*/ 0 h 23"/>
                <a:gd name="T36" fmla="*/ 10 w 11"/>
                <a:gd name="T37" fmla="*/ 0 h 23"/>
                <a:gd name="T38" fmla="*/ 10 w 11"/>
                <a:gd name="T39" fmla="*/ 0 h 23"/>
                <a:gd name="T40" fmla="*/ 0 w 11"/>
                <a:gd name="T4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3">
                  <a:moveTo>
                    <a:pt x="0" y="21"/>
                  </a:move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20"/>
            <p:cNvSpPr>
              <a:spLocks/>
            </p:cNvSpPr>
            <p:nvPr/>
          </p:nvSpPr>
          <p:spPr bwMode="auto">
            <a:xfrm>
              <a:off x="1922" y="921"/>
              <a:ext cx="30" cy="31"/>
            </a:xfrm>
            <a:custGeom>
              <a:avLst/>
              <a:gdLst>
                <a:gd name="T0" fmla="*/ 19 w 30"/>
                <a:gd name="T1" fmla="*/ 31 h 31"/>
                <a:gd name="T2" fmla="*/ 19 w 30"/>
                <a:gd name="T3" fmla="*/ 31 h 31"/>
                <a:gd name="T4" fmla="*/ 21 w 30"/>
                <a:gd name="T5" fmla="*/ 29 h 31"/>
                <a:gd name="T6" fmla="*/ 22 w 30"/>
                <a:gd name="T7" fmla="*/ 27 h 31"/>
                <a:gd name="T8" fmla="*/ 23 w 30"/>
                <a:gd name="T9" fmla="*/ 24 h 31"/>
                <a:gd name="T10" fmla="*/ 25 w 30"/>
                <a:gd name="T11" fmla="*/ 23 h 31"/>
                <a:gd name="T12" fmla="*/ 26 w 30"/>
                <a:gd name="T13" fmla="*/ 21 h 31"/>
                <a:gd name="T14" fmla="*/ 27 w 30"/>
                <a:gd name="T15" fmla="*/ 19 h 31"/>
                <a:gd name="T16" fmla="*/ 28 w 30"/>
                <a:gd name="T17" fmla="*/ 17 h 31"/>
                <a:gd name="T18" fmla="*/ 29 w 30"/>
                <a:gd name="T19" fmla="*/ 16 h 31"/>
                <a:gd name="T20" fmla="*/ 30 w 30"/>
                <a:gd name="T21" fmla="*/ 14 h 31"/>
                <a:gd name="T22" fmla="*/ 12 w 30"/>
                <a:gd name="T23" fmla="*/ 0 h 31"/>
                <a:gd name="T24" fmla="*/ 11 w 30"/>
                <a:gd name="T25" fmla="*/ 2 h 31"/>
                <a:gd name="T26" fmla="*/ 10 w 30"/>
                <a:gd name="T27" fmla="*/ 4 h 31"/>
                <a:gd name="T28" fmla="*/ 8 w 30"/>
                <a:gd name="T29" fmla="*/ 6 h 31"/>
                <a:gd name="T30" fmla="*/ 7 w 30"/>
                <a:gd name="T31" fmla="*/ 8 h 31"/>
                <a:gd name="T32" fmla="*/ 5 w 30"/>
                <a:gd name="T33" fmla="*/ 10 h 31"/>
                <a:gd name="T34" fmla="*/ 4 w 30"/>
                <a:gd name="T35" fmla="*/ 12 h 31"/>
                <a:gd name="T36" fmla="*/ 2 w 30"/>
                <a:gd name="T37" fmla="*/ 15 h 31"/>
                <a:gd name="T38" fmla="*/ 1 w 30"/>
                <a:gd name="T39" fmla="*/ 17 h 31"/>
                <a:gd name="T40" fmla="*/ 0 w 30"/>
                <a:gd name="T41" fmla="*/ 19 h 31"/>
                <a:gd name="T42" fmla="*/ 0 w 30"/>
                <a:gd name="T43" fmla="*/ 19 h 31"/>
                <a:gd name="T44" fmla="*/ 19 w 30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1">
                  <a:moveTo>
                    <a:pt x="19" y="31"/>
                  </a:moveTo>
                  <a:lnTo>
                    <a:pt x="19" y="31"/>
                  </a:lnTo>
                  <a:lnTo>
                    <a:pt x="21" y="29"/>
                  </a:lnTo>
                  <a:lnTo>
                    <a:pt x="22" y="27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8" y="17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1"/>
            <p:cNvSpPr>
              <a:spLocks/>
            </p:cNvSpPr>
            <p:nvPr/>
          </p:nvSpPr>
          <p:spPr bwMode="auto">
            <a:xfrm>
              <a:off x="1910" y="940"/>
              <a:ext cx="31" cy="32"/>
            </a:xfrm>
            <a:custGeom>
              <a:avLst/>
              <a:gdLst>
                <a:gd name="T0" fmla="*/ 20 w 31"/>
                <a:gd name="T1" fmla="*/ 32 h 32"/>
                <a:gd name="T2" fmla="*/ 20 w 31"/>
                <a:gd name="T3" fmla="*/ 32 h 32"/>
                <a:gd name="T4" fmla="*/ 21 w 31"/>
                <a:gd name="T5" fmla="*/ 30 h 32"/>
                <a:gd name="T6" fmla="*/ 22 w 31"/>
                <a:gd name="T7" fmla="*/ 27 h 32"/>
                <a:gd name="T8" fmla="*/ 24 w 31"/>
                <a:gd name="T9" fmla="*/ 25 h 32"/>
                <a:gd name="T10" fmla="*/ 25 w 31"/>
                <a:gd name="T11" fmla="*/ 23 h 32"/>
                <a:gd name="T12" fmla="*/ 26 w 31"/>
                <a:gd name="T13" fmla="*/ 21 h 32"/>
                <a:gd name="T14" fmla="*/ 27 w 31"/>
                <a:gd name="T15" fmla="*/ 18 h 32"/>
                <a:gd name="T16" fmla="*/ 29 w 31"/>
                <a:gd name="T17" fmla="*/ 16 h 32"/>
                <a:gd name="T18" fmla="*/ 30 w 31"/>
                <a:gd name="T19" fmla="*/ 14 h 32"/>
                <a:gd name="T20" fmla="*/ 31 w 31"/>
                <a:gd name="T21" fmla="*/ 12 h 32"/>
                <a:gd name="T22" fmla="*/ 12 w 31"/>
                <a:gd name="T23" fmla="*/ 0 h 32"/>
                <a:gd name="T24" fmla="*/ 10 w 31"/>
                <a:gd name="T25" fmla="*/ 3 h 32"/>
                <a:gd name="T26" fmla="*/ 9 w 31"/>
                <a:gd name="T27" fmla="*/ 5 h 32"/>
                <a:gd name="T28" fmla="*/ 8 w 31"/>
                <a:gd name="T29" fmla="*/ 7 h 32"/>
                <a:gd name="T30" fmla="*/ 6 w 31"/>
                <a:gd name="T31" fmla="*/ 10 h 32"/>
                <a:gd name="T32" fmla="*/ 5 w 31"/>
                <a:gd name="T33" fmla="*/ 12 h 32"/>
                <a:gd name="T34" fmla="*/ 4 w 31"/>
                <a:gd name="T35" fmla="*/ 14 h 32"/>
                <a:gd name="T36" fmla="*/ 2 w 31"/>
                <a:gd name="T37" fmla="*/ 17 h 32"/>
                <a:gd name="T38" fmla="*/ 1 w 31"/>
                <a:gd name="T39" fmla="*/ 19 h 32"/>
                <a:gd name="T40" fmla="*/ 0 w 31"/>
                <a:gd name="T41" fmla="*/ 22 h 32"/>
                <a:gd name="T42" fmla="*/ 0 w 31"/>
                <a:gd name="T43" fmla="*/ 22 h 32"/>
                <a:gd name="T44" fmla="*/ 20 w 31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2">
                  <a:moveTo>
                    <a:pt x="20" y="32"/>
                  </a:moveTo>
                  <a:lnTo>
                    <a:pt x="20" y="32"/>
                  </a:lnTo>
                  <a:lnTo>
                    <a:pt x="21" y="30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7" y="18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2"/>
            <p:cNvSpPr>
              <a:spLocks/>
            </p:cNvSpPr>
            <p:nvPr/>
          </p:nvSpPr>
          <p:spPr bwMode="auto">
            <a:xfrm>
              <a:off x="1893" y="985"/>
              <a:ext cx="29" cy="42"/>
            </a:xfrm>
            <a:custGeom>
              <a:avLst/>
              <a:gdLst>
                <a:gd name="T0" fmla="*/ 4 w 29"/>
                <a:gd name="T1" fmla="*/ 42 h 42"/>
                <a:gd name="T2" fmla="*/ 6 w 29"/>
                <a:gd name="T3" fmla="*/ 42 h 42"/>
                <a:gd name="T4" fmla="*/ 8 w 29"/>
                <a:gd name="T5" fmla="*/ 41 h 42"/>
                <a:gd name="T6" fmla="*/ 10 w 29"/>
                <a:gd name="T7" fmla="*/ 40 h 42"/>
                <a:gd name="T8" fmla="*/ 12 w 29"/>
                <a:gd name="T9" fmla="*/ 39 h 42"/>
                <a:gd name="T10" fmla="*/ 13 w 29"/>
                <a:gd name="T11" fmla="*/ 38 h 42"/>
                <a:gd name="T12" fmla="*/ 15 w 29"/>
                <a:gd name="T13" fmla="*/ 37 h 42"/>
                <a:gd name="T14" fmla="*/ 17 w 29"/>
                <a:gd name="T15" fmla="*/ 35 h 42"/>
                <a:gd name="T16" fmla="*/ 19 w 29"/>
                <a:gd name="T17" fmla="*/ 32 h 42"/>
                <a:gd name="T18" fmla="*/ 21 w 29"/>
                <a:gd name="T19" fmla="*/ 30 h 42"/>
                <a:gd name="T20" fmla="*/ 22 w 29"/>
                <a:gd name="T21" fmla="*/ 27 h 42"/>
                <a:gd name="T22" fmla="*/ 24 w 29"/>
                <a:gd name="T23" fmla="*/ 24 h 42"/>
                <a:gd name="T24" fmla="*/ 25 w 29"/>
                <a:gd name="T25" fmla="*/ 21 h 42"/>
                <a:gd name="T26" fmla="*/ 26 w 29"/>
                <a:gd name="T27" fmla="*/ 19 h 42"/>
                <a:gd name="T28" fmla="*/ 27 w 29"/>
                <a:gd name="T29" fmla="*/ 13 h 42"/>
                <a:gd name="T30" fmla="*/ 29 w 29"/>
                <a:gd name="T31" fmla="*/ 8 h 42"/>
                <a:gd name="T32" fmla="*/ 8 w 29"/>
                <a:gd name="T33" fmla="*/ 0 h 42"/>
                <a:gd name="T34" fmla="*/ 6 w 29"/>
                <a:gd name="T35" fmla="*/ 4 h 42"/>
                <a:gd name="T36" fmla="*/ 5 w 29"/>
                <a:gd name="T37" fmla="*/ 9 h 42"/>
                <a:gd name="T38" fmla="*/ 4 w 29"/>
                <a:gd name="T39" fmla="*/ 12 h 42"/>
                <a:gd name="T40" fmla="*/ 3 w 29"/>
                <a:gd name="T41" fmla="*/ 14 h 42"/>
                <a:gd name="T42" fmla="*/ 2 w 29"/>
                <a:gd name="T43" fmla="*/ 16 h 42"/>
                <a:gd name="T44" fmla="*/ 2 w 29"/>
                <a:gd name="T45" fmla="*/ 17 h 42"/>
                <a:gd name="T46" fmla="*/ 1 w 29"/>
                <a:gd name="T47" fmla="*/ 18 h 42"/>
                <a:gd name="T48" fmla="*/ 0 w 29"/>
                <a:gd name="T49" fmla="*/ 19 h 42"/>
                <a:gd name="T50" fmla="*/ 0 w 29"/>
                <a:gd name="T51" fmla="*/ 20 h 42"/>
                <a:gd name="T52" fmla="*/ 0 w 29"/>
                <a:gd name="T53" fmla="*/ 20 h 42"/>
                <a:gd name="T54" fmla="*/ 0 w 29"/>
                <a:gd name="T55" fmla="*/ 20 h 42"/>
                <a:gd name="T56" fmla="*/ 0 w 29"/>
                <a:gd name="T57" fmla="*/ 20 h 42"/>
                <a:gd name="T58" fmla="*/ 0 w 29"/>
                <a:gd name="T59" fmla="*/ 20 h 42"/>
                <a:gd name="T60" fmla="*/ 0 w 29"/>
                <a:gd name="T61" fmla="*/ 20 h 42"/>
                <a:gd name="T62" fmla="*/ 0 w 29"/>
                <a:gd name="T63" fmla="*/ 20 h 42"/>
                <a:gd name="T64" fmla="*/ 0 w 29"/>
                <a:gd name="T6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42">
                  <a:moveTo>
                    <a:pt x="4" y="42"/>
                  </a:moveTo>
                  <a:lnTo>
                    <a:pt x="4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7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4"/>
                  </a:lnTo>
                  <a:lnTo>
                    <a:pt x="6" y="7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3"/>
            <p:cNvSpPr>
              <a:spLocks/>
            </p:cNvSpPr>
            <p:nvPr/>
          </p:nvSpPr>
          <p:spPr bwMode="auto">
            <a:xfrm>
              <a:off x="1880" y="1003"/>
              <a:ext cx="17" cy="24"/>
            </a:xfrm>
            <a:custGeom>
              <a:avLst/>
              <a:gdLst>
                <a:gd name="T0" fmla="*/ 0 w 17"/>
                <a:gd name="T1" fmla="*/ 22 h 24"/>
                <a:gd name="T2" fmla="*/ 0 w 17"/>
                <a:gd name="T3" fmla="*/ 22 h 24"/>
                <a:gd name="T4" fmla="*/ 2 w 17"/>
                <a:gd name="T5" fmla="*/ 22 h 24"/>
                <a:gd name="T6" fmla="*/ 3 w 17"/>
                <a:gd name="T7" fmla="*/ 23 h 24"/>
                <a:gd name="T8" fmla="*/ 5 w 17"/>
                <a:gd name="T9" fmla="*/ 23 h 24"/>
                <a:gd name="T10" fmla="*/ 7 w 17"/>
                <a:gd name="T11" fmla="*/ 24 h 24"/>
                <a:gd name="T12" fmla="*/ 8 w 17"/>
                <a:gd name="T13" fmla="*/ 24 h 24"/>
                <a:gd name="T14" fmla="*/ 10 w 17"/>
                <a:gd name="T15" fmla="*/ 24 h 24"/>
                <a:gd name="T16" fmla="*/ 12 w 17"/>
                <a:gd name="T17" fmla="*/ 24 h 24"/>
                <a:gd name="T18" fmla="*/ 14 w 17"/>
                <a:gd name="T19" fmla="*/ 24 h 24"/>
                <a:gd name="T20" fmla="*/ 15 w 17"/>
                <a:gd name="T21" fmla="*/ 24 h 24"/>
                <a:gd name="T22" fmla="*/ 16 w 17"/>
                <a:gd name="T23" fmla="*/ 24 h 24"/>
                <a:gd name="T24" fmla="*/ 17 w 17"/>
                <a:gd name="T25" fmla="*/ 24 h 24"/>
                <a:gd name="T26" fmla="*/ 17 w 17"/>
                <a:gd name="T27" fmla="*/ 24 h 24"/>
                <a:gd name="T28" fmla="*/ 13 w 17"/>
                <a:gd name="T29" fmla="*/ 2 h 24"/>
                <a:gd name="T30" fmla="*/ 13 w 17"/>
                <a:gd name="T31" fmla="*/ 2 h 24"/>
                <a:gd name="T32" fmla="*/ 13 w 17"/>
                <a:gd name="T33" fmla="*/ 2 h 24"/>
                <a:gd name="T34" fmla="*/ 13 w 17"/>
                <a:gd name="T35" fmla="*/ 2 h 24"/>
                <a:gd name="T36" fmla="*/ 13 w 17"/>
                <a:gd name="T37" fmla="*/ 2 h 24"/>
                <a:gd name="T38" fmla="*/ 13 w 17"/>
                <a:gd name="T39" fmla="*/ 2 h 24"/>
                <a:gd name="T40" fmla="*/ 12 w 17"/>
                <a:gd name="T41" fmla="*/ 2 h 24"/>
                <a:gd name="T42" fmla="*/ 12 w 17"/>
                <a:gd name="T43" fmla="*/ 2 h 24"/>
                <a:gd name="T44" fmla="*/ 11 w 17"/>
                <a:gd name="T45" fmla="*/ 1 h 24"/>
                <a:gd name="T46" fmla="*/ 10 w 17"/>
                <a:gd name="T47" fmla="*/ 1 h 24"/>
                <a:gd name="T48" fmla="*/ 10 w 17"/>
                <a:gd name="T49" fmla="*/ 1 h 24"/>
                <a:gd name="T50" fmla="*/ 9 w 17"/>
                <a:gd name="T51" fmla="*/ 1 h 24"/>
                <a:gd name="T52" fmla="*/ 8 w 17"/>
                <a:gd name="T53" fmla="*/ 0 h 24"/>
                <a:gd name="T54" fmla="*/ 7 w 17"/>
                <a:gd name="T55" fmla="*/ 0 h 24"/>
                <a:gd name="T56" fmla="*/ 0 w 17"/>
                <a:gd name="T5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24">
                  <a:moveTo>
                    <a:pt x="0" y="22"/>
                  </a:moveTo>
                  <a:lnTo>
                    <a:pt x="0" y="22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4"/>
            <p:cNvSpPr>
              <a:spLocks/>
            </p:cNvSpPr>
            <p:nvPr/>
          </p:nvSpPr>
          <p:spPr bwMode="auto">
            <a:xfrm>
              <a:off x="1848" y="988"/>
              <a:ext cx="22" cy="25"/>
            </a:xfrm>
            <a:custGeom>
              <a:avLst/>
              <a:gdLst>
                <a:gd name="T0" fmla="*/ 0 w 22"/>
                <a:gd name="T1" fmla="*/ 18 h 25"/>
                <a:gd name="T2" fmla="*/ 0 w 22"/>
                <a:gd name="T3" fmla="*/ 18 h 25"/>
                <a:gd name="T4" fmla="*/ 3 w 22"/>
                <a:gd name="T5" fmla="*/ 20 h 25"/>
                <a:gd name="T6" fmla="*/ 5 w 22"/>
                <a:gd name="T7" fmla="*/ 22 h 25"/>
                <a:gd name="T8" fmla="*/ 8 w 22"/>
                <a:gd name="T9" fmla="*/ 24 h 25"/>
                <a:gd name="T10" fmla="*/ 9 w 22"/>
                <a:gd name="T11" fmla="*/ 25 h 25"/>
                <a:gd name="T12" fmla="*/ 22 w 22"/>
                <a:gd name="T13" fmla="*/ 6 h 25"/>
                <a:gd name="T14" fmla="*/ 21 w 22"/>
                <a:gd name="T15" fmla="*/ 5 h 25"/>
                <a:gd name="T16" fmla="*/ 19 w 22"/>
                <a:gd name="T17" fmla="*/ 3 h 25"/>
                <a:gd name="T18" fmla="*/ 16 w 22"/>
                <a:gd name="T19" fmla="*/ 2 h 25"/>
                <a:gd name="T20" fmla="*/ 14 w 22"/>
                <a:gd name="T21" fmla="*/ 0 h 25"/>
                <a:gd name="T22" fmla="*/ 14 w 22"/>
                <a:gd name="T23" fmla="*/ 0 h 25"/>
                <a:gd name="T24" fmla="*/ 0 w 22"/>
                <a:gd name="T2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0" y="18"/>
                  </a:moveTo>
                  <a:lnTo>
                    <a:pt x="0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5"/>
            <p:cNvSpPr>
              <a:spLocks/>
            </p:cNvSpPr>
            <p:nvPr/>
          </p:nvSpPr>
          <p:spPr bwMode="auto">
            <a:xfrm>
              <a:off x="1824" y="967"/>
              <a:ext cx="38" cy="39"/>
            </a:xfrm>
            <a:custGeom>
              <a:avLst/>
              <a:gdLst>
                <a:gd name="T0" fmla="*/ 0 w 38"/>
                <a:gd name="T1" fmla="*/ 6 h 39"/>
                <a:gd name="T2" fmla="*/ 0 w 38"/>
                <a:gd name="T3" fmla="*/ 7 h 39"/>
                <a:gd name="T4" fmla="*/ 0 w 38"/>
                <a:gd name="T5" fmla="*/ 8 h 39"/>
                <a:gd name="T6" fmla="*/ 1 w 38"/>
                <a:gd name="T7" fmla="*/ 9 h 39"/>
                <a:gd name="T8" fmla="*/ 1 w 38"/>
                <a:gd name="T9" fmla="*/ 11 h 39"/>
                <a:gd name="T10" fmla="*/ 2 w 38"/>
                <a:gd name="T11" fmla="*/ 12 h 39"/>
                <a:gd name="T12" fmla="*/ 2 w 38"/>
                <a:gd name="T13" fmla="*/ 13 h 39"/>
                <a:gd name="T14" fmla="*/ 3 w 38"/>
                <a:gd name="T15" fmla="*/ 15 h 39"/>
                <a:gd name="T16" fmla="*/ 3 w 38"/>
                <a:gd name="T17" fmla="*/ 16 h 39"/>
                <a:gd name="T18" fmla="*/ 4 w 38"/>
                <a:gd name="T19" fmla="*/ 17 h 39"/>
                <a:gd name="T20" fmla="*/ 5 w 38"/>
                <a:gd name="T21" fmla="*/ 18 h 39"/>
                <a:gd name="T22" fmla="*/ 5 w 38"/>
                <a:gd name="T23" fmla="*/ 20 h 39"/>
                <a:gd name="T24" fmla="*/ 6 w 38"/>
                <a:gd name="T25" fmla="*/ 21 h 39"/>
                <a:gd name="T26" fmla="*/ 7 w 38"/>
                <a:gd name="T27" fmla="*/ 22 h 39"/>
                <a:gd name="T28" fmla="*/ 8 w 38"/>
                <a:gd name="T29" fmla="*/ 23 h 39"/>
                <a:gd name="T30" fmla="*/ 8 w 38"/>
                <a:gd name="T31" fmla="*/ 24 h 39"/>
                <a:gd name="T32" fmla="*/ 9 w 38"/>
                <a:gd name="T33" fmla="*/ 25 h 39"/>
                <a:gd name="T34" fmla="*/ 10 w 38"/>
                <a:gd name="T35" fmla="*/ 26 h 39"/>
                <a:gd name="T36" fmla="*/ 11 w 38"/>
                <a:gd name="T37" fmla="*/ 27 h 39"/>
                <a:gd name="T38" fmla="*/ 12 w 38"/>
                <a:gd name="T39" fmla="*/ 28 h 39"/>
                <a:gd name="T40" fmla="*/ 13 w 38"/>
                <a:gd name="T41" fmla="*/ 29 h 39"/>
                <a:gd name="T42" fmla="*/ 14 w 38"/>
                <a:gd name="T43" fmla="*/ 30 h 39"/>
                <a:gd name="T44" fmla="*/ 15 w 38"/>
                <a:gd name="T45" fmla="*/ 31 h 39"/>
                <a:gd name="T46" fmla="*/ 16 w 38"/>
                <a:gd name="T47" fmla="*/ 32 h 39"/>
                <a:gd name="T48" fmla="*/ 18 w 38"/>
                <a:gd name="T49" fmla="*/ 34 h 39"/>
                <a:gd name="T50" fmla="*/ 20 w 38"/>
                <a:gd name="T51" fmla="*/ 36 h 39"/>
                <a:gd name="T52" fmla="*/ 22 w 38"/>
                <a:gd name="T53" fmla="*/ 37 h 39"/>
                <a:gd name="T54" fmla="*/ 24 w 38"/>
                <a:gd name="T55" fmla="*/ 39 h 39"/>
                <a:gd name="T56" fmla="*/ 38 w 38"/>
                <a:gd name="T57" fmla="*/ 21 h 39"/>
                <a:gd name="T58" fmla="*/ 36 w 38"/>
                <a:gd name="T59" fmla="*/ 20 h 39"/>
                <a:gd name="T60" fmla="*/ 34 w 38"/>
                <a:gd name="T61" fmla="*/ 18 h 39"/>
                <a:gd name="T62" fmla="*/ 33 w 38"/>
                <a:gd name="T63" fmla="*/ 17 h 39"/>
                <a:gd name="T64" fmla="*/ 31 w 38"/>
                <a:gd name="T65" fmla="*/ 15 h 39"/>
                <a:gd name="T66" fmla="*/ 31 w 38"/>
                <a:gd name="T67" fmla="*/ 15 h 39"/>
                <a:gd name="T68" fmla="*/ 30 w 38"/>
                <a:gd name="T69" fmla="*/ 14 h 39"/>
                <a:gd name="T70" fmla="*/ 29 w 38"/>
                <a:gd name="T71" fmla="*/ 13 h 39"/>
                <a:gd name="T72" fmla="*/ 28 w 38"/>
                <a:gd name="T73" fmla="*/ 13 h 39"/>
                <a:gd name="T74" fmla="*/ 28 w 38"/>
                <a:gd name="T75" fmla="*/ 12 h 39"/>
                <a:gd name="T76" fmla="*/ 27 w 38"/>
                <a:gd name="T77" fmla="*/ 11 h 39"/>
                <a:gd name="T78" fmla="*/ 27 w 38"/>
                <a:gd name="T79" fmla="*/ 11 h 39"/>
                <a:gd name="T80" fmla="*/ 26 w 38"/>
                <a:gd name="T81" fmla="*/ 10 h 39"/>
                <a:gd name="T82" fmla="*/ 26 w 38"/>
                <a:gd name="T83" fmla="*/ 10 h 39"/>
                <a:gd name="T84" fmla="*/ 26 w 38"/>
                <a:gd name="T85" fmla="*/ 9 h 39"/>
                <a:gd name="T86" fmla="*/ 25 w 38"/>
                <a:gd name="T87" fmla="*/ 8 h 39"/>
                <a:gd name="T88" fmla="*/ 25 w 38"/>
                <a:gd name="T89" fmla="*/ 8 h 39"/>
                <a:gd name="T90" fmla="*/ 24 w 38"/>
                <a:gd name="T91" fmla="*/ 7 h 39"/>
                <a:gd name="T92" fmla="*/ 24 w 38"/>
                <a:gd name="T93" fmla="*/ 7 h 39"/>
                <a:gd name="T94" fmla="*/ 24 w 38"/>
                <a:gd name="T95" fmla="*/ 6 h 39"/>
                <a:gd name="T96" fmla="*/ 23 w 38"/>
                <a:gd name="T97" fmla="*/ 5 h 39"/>
                <a:gd name="T98" fmla="*/ 23 w 38"/>
                <a:gd name="T99" fmla="*/ 4 h 39"/>
                <a:gd name="T100" fmla="*/ 23 w 38"/>
                <a:gd name="T101" fmla="*/ 4 h 39"/>
                <a:gd name="T102" fmla="*/ 22 w 38"/>
                <a:gd name="T103" fmla="*/ 3 h 39"/>
                <a:gd name="T104" fmla="*/ 22 w 38"/>
                <a:gd name="T105" fmla="*/ 2 h 39"/>
                <a:gd name="T106" fmla="*/ 22 w 38"/>
                <a:gd name="T107" fmla="*/ 1 h 39"/>
                <a:gd name="T108" fmla="*/ 21 w 38"/>
                <a:gd name="T109" fmla="*/ 0 h 39"/>
                <a:gd name="T110" fmla="*/ 21 w 38"/>
                <a:gd name="T111" fmla="*/ 0 h 39"/>
                <a:gd name="T112" fmla="*/ 0 w 38"/>
                <a:gd name="T113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9">
                  <a:moveTo>
                    <a:pt x="0" y="6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3" y="29"/>
                  </a:lnTo>
                  <a:lnTo>
                    <a:pt x="14" y="30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4" y="39"/>
                  </a:lnTo>
                  <a:lnTo>
                    <a:pt x="38" y="21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6"/>
            <p:cNvSpPr>
              <a:spLocks/>
            </p:cNvSpPr>
            <p:nvPr/>
          </p:nvSpPr>
          <p:spPr bwMode="auto">
            <a:xfrm>
              <a:off x="1816" y="918"/>
              <a:ext cx="26" cy="31"/>
            </a:xfrm>
            <a:custGeom>
              <a:avLst/>
              <a:gdLst>
                <a:gd name="T0" fmla="*/ 0 w 26"/>
                <a:gd name="T1" fmla="*/ 4 h 31"/>
                <a:gd name="T2" fmla="*/ 0 w 26"/>
                <a:gd name="T3" fmla="*/ 4 h 31"/>
                <a:gd name="T4" fmla="*/ 1 w 26"/>
                <a:gd name="T5" fmla="*/ 7 h 31"/>
                <a:gd name="T6" fmla="*/ 1 w 26"/>
                <a:gd name="T7" fmla="*/ 9 h 31"/>
                <a:gd name="T8" fmla="*/ 1 w 26"/>
                <a:gd name="T9" fmla="*/ 12 h 31"/>
                <a:gd name="T10" fmla="*/ 1 w 26"/>
                <a:gd name="T11" fmla="*/ 15 h 31"/>
                <a:gd name="T12" fmla="*/ 2 w 26"/>
                <a:gd name="T13" fmla="*/ 18 h 31"/>
                <a:gd name="T14" fmla="*/ 2 w 26"/>
                <a:gd name="T15" fmla="*/ 21 h 31"/>
                <a:gd name="T16" fmla="*/ 3 w 26"/>
                <a:gd name="T17" fmla="*/ 24 h 31"/>
                <a:gd name="T18" fmla="*/ 3 w 26"/>
                <a:gd name="T19" fmla="*/ 27 h 31"/>
                <a:gd name="T20" fmla="*/ 3 w 26"/>
                <a:gd name="T21" fmla="*/ 30 h 31"/>
                <a:gd name="T22" fmla="*/ 3 w 26"/>
                <a:gd name="T23" fmla="*/ 31 h 31"/>
                <a:gd name="T24" fmla="*/ 26 w 26"/>
                <a:gd name="T25" fmla="*/ 28 h 31"/>
                <a:gd name="T26" fmla="*/ 26 w 26"/>
                <a:gd name="T27" fmla="*/ 28 h 31"/>
                <a:gd name="T28" fmla="*/ 26 w 26"/>
                <a:gd name="T29" fmla="*/ 25 h 31"/>
                <a:gd name="T30" fmla="*/ 25 w 26"/>
                <a:gd name="T31" fmla="*/ 22 h 31"/>
                <a:gd name="T32" fmla="*/ 25 w 26"/>
                <a:gd name="T33" fmla="*/ 18 h 31"/>
                <a:gd name="T34" fmla="*/ 24 w 26"/>
                <a:gd name="T35" fmla="*/ 15 h 31"/>
                <a:gd name="T36" fmla="*/ 24 w 26"/>
                <a:gd name="T37" fmla="*/ 12 h 31"/>
                <a:gd name="T38" fmla="*/ 24 w 26"/>
                <a:gd name="T39" fmla="*/ 9 h 31"/>
                <a:gd name="T40" fmla="*/ 24 w 26"/>
                <a:gd name="T41" fmla="*/ 6 h 31"/>
                <a:gd name="T42" fmla="*/ 23 w 26"/>
                <a:gd name="T43" fmla="*/ 3 h 31"/>
                <a:gd name="T44" fmla="*/ 23 w 26"/>
                <a:gd name="T45" fmla="*/ 0 h 31"/>
                <a:gd name="T46" fmla="*/ 23 w 26"/>
                <a:gd name="T47" fmla="*/ 0 h 31"/>
                <a:gd name="T48" fmla="*/ 0 w 26"/>
                <a:gd name="T4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31">
                  <a:moveTo>
                    <a:pt x="0" y="4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7"/>
            <p:cNvSpPr>
              <a:spLocks/>
            </p:cNvSpPr>
            <p:nvPr/>
          </p:nvSpPr>
          <p:spPr bwMode="auto">
            <a:xfrm>
              <a:off x="1812" y="898"/>
              <a:ext cx="27" cy="24"/>
            </a:xfrm>
            <a:custGeom>
              <a:avLst/>
              <a:gdLst>
                <a:gd name="T0" fmla="*/ 0 w 27"/>
                <a:gd name="T1" fmla="*/ 11 h 24"/>
                <a:gd name="T2" fmla="*/ 0 w 27"/>
                <a:gd name="T3" fmla="*/ 11 h 24"/>
                <a:gd name="T4" fmla="*/ 0 w 27"/>
                <a:gd name="T5" fmla="*/ 12 h 24"/>
                <a:gd name="T6" fmla="*/ 0 w 27"/>
                <a:gd name="T7" fmla="*/ 12 h 24"/>
                <a:gd name="T8" fmla="*/ 1 w 27"/>
                <a:gd name="T9" fmla="*/ 13 h 24"/>
                <a:gd name="T10" fmla="*/ 1 w 27"/>
                <a:gd name="T11" fmla="*/ 14 h 24"/>
                <a:gd name="T12" fmla="*/ 1 w 27"/>
                <a:gd name="T13" fmla="*/ 15 h 24"/>
                <a:gd name="T14" fmla="*/ 2 w 27"/>
                <a:gd name="T15" fmla="*/ 15 h 24"/>
                <a:gd name="T16" fmla="*/ 2 w 27"/>
                <a:gd name="T17" fmla="*/ 16 h 24"/>
                <a:gd name="T18" fmla="*/ 2 w 27"/>
                <a:gd name="T19" fmla="*/ 17 h 24"/>
                <a:gd name="T20" fmla="*/ 3 w 27"/>
                <a:gd name="T21" fmla="*/ 17 h 24"/>
                <a:gd name="T22" fmla="*/ 3 w 27"/>
                <a:gd name="T23" fmla="*/ 18 h 24"/>
                <a:gd name="T24" fmla="*/ 3 w 27"/>
                <a:gd name="T25" fmla="*/ 19 h 24"/>
                <a:gd name="T26" fmla="*/ 3 w 27"/>
                <a:gd name="T27" fmla="*/ 20 h 24"/>
                <a:gd name="T28" fmla="*/ 3 w 27"/>
                <a:gd name="T29" fmla="*/ 20 h 24"/>
                <a:gd name="T30" fmla="*/ 4 w 27"/>
                <a:gd name="T31" fmla="*/ 21 h 24"/>
                <a:gd name="T32" fmla="*/ 4 w 27"/>
                <a:gd name="T33" fmla="*/ 22 h 24"/>
                <a:gd name="T34" fmla="*/ 4 w 27"/>
                <a:gd name="T35" fmla="*/ 23 h 24"/>
                <a:gd name="T36" fmla="*/ 4 w 27"/>
                <a:gd name="T37" fmla="*/ 24 h 24"/>
                <a:gd name="T38" fmla="*/ 27 w 27"/>
                <a:gd name="T39" fmla="*/ 20 h 24"/>
                <a:gd name="T40" fmla="*/ 26 w 27"/>
                <a:gd name="T41" fmla="*/ 19 h 24"/>
                <a:gd name="T42" fmla="*/ 26 w 27"/>
                <a:gd name="T43" fmla="*/ 18 h 24"/>
                <a:gd name="T44" fmla="*/ 26 w 27"/>
                <a:gd name="T45" fmla="*/ 16 h 24"/>
                <a:gd name="T46" fmla="*/ 25 w 27"/>
                <a:gd name="T47" fmla="*/ 15 h 24"/>
                <a:gd name="T48" fmla="*/ 25 w 27"/>
                <a:gd name="T49" fmla="*/ 14 h 24"/>
                <a:gd name="T50" fmla="*/ 25 w 27"/>
                <a:gd name="T51" fmla="*/ 12 h 24"/>
                <a:gd name="T52" fmla="*/ 24 w 27"/>
                <a:gd name="T53" fmla="*/ 11 h 24"/>
                <a:gd name="T54" fmla="*/ 24 w 27"/>
                <a:gd name="T55" fmla="*/ 10 h 24"/>
                <a:gd name="T56" fmla="*/ 24 w 27"/>
                <a:gd name="T57" fmla="*/ 9 h 24"/>
                <a:gd name="T58" fmla="*/ 23 w 27"/>
                <a:gd name="T59" fmla="*/ 8 h 24"/>
                <a:gd name="T60" fmla="*/ 23 w 27"/>
                <a:gd name="T61" fmla="*/ 7 h 24"/>
                <a:gd name="T62" fmla="*/ 22 w 27"/>
                <a:gd name="T63" fmla="*/ 5 h 24"/>
                <a:gd name="T64" fmla="*/ 22 w 27"/>
                <a:gd name="T65" fmla="*/ 4 h 24"/>
                <a:gd name="T66" fmla="*/ 21 w 27"/>
                <a:gd name="T67" fmla="*/ 3 h 24"/>
                <a:gd name="T68" fmla="*/ 21 w 27"/>
                <a:gd name="T69" fmla="*/ 2 h 24"/>
                <a:gd name="T70" fmla="*/ 20 w 27"/>
                <a:gd name="T71" fmla="*/ 1 h 24"/>
                <a:gd name="T72" fmla="*/ 19 w 27"/>
                <a:gd name="T73" fmla="*/ 0 h 24"/>
                <a:gd name="T74" fmla="*/ 19 w 27"/>
                <a:gd name="T75" fmla="*/ 0 h 24"/>
                <a:gd name="T76" fmla="*/ 0 w 27"/>
                <a:gd name="T7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24">
                  <a:moveTo>
                    <a:pt x="0" y="11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27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8"/>
            <p:cNvSpPr>
              <a:spLocks/>
            </p:cNvSpPr>
            <p:nvPr/>
          </p:nvSpPr>
          <p:spPr bwMode="auto">
            <a:xfrm>
              <a:off x="1771" y="843"/>
              <a:ext cx="46" cy="49"/>
            </a:xfrm>
            <a:custGeom>
              <a:avLst/>
              <a:gdLst>
                <a:gd name="T0" fmla="*/ 0 w 46"/>
                <a:gd name="T1" fmla="*/ 13 h 49"/>
                <a:gd name="T2" fmla="*/ 0 w 46"/>
                <a:gd name="T3" fmla="*/ 13 h 49"/>
                <a:gd name="T4" fmla="*/ 2 w 46"/>
                <a:gd name="T5" fmla="*/ 17 h 49"/>
                <a:gd name="T6" fmla="*/ 5 w 46"/>
                <a:gd name="T7" fmla="*/ 21 h 49"/>
                <a:gd name="T8" fmla="*/ 8 w 46"/>
                <a:gd name="T9" fmla="*/ 24 h 49"/>
                <a:gd name="T10" fmla="*/ 11 w 46"/>
                <a:gd name="T11" fmla="*/ 28 h 49"/>
                <a:gd name="T12" fmla="*/ 14 w 46"/>
                <a:gd name="T13" fmla="*/ 31 h 49"/>
                <a:gd name="T14" fmla="*/ 16 w 46"/>
                <a:gd name="T15" fmla="*/ 35 h 49"/>
                <a:gd name="T16" fmla="*/ 19 w 46"/>
                <a:gd name="T17" fmla="*/ 38 h 49"/>
                <a:gd name="T18" fmla="*/ 22 w 46"/>
                <a:gd name="T19" fmla="*/ 41 h 49"/>
                <a:gd name="T20" fmla="*/ 24 w 46"/>
                <a:gd name="T21" fmla="*/ 44 h 49"/>
                <a:gd name="T22" fmla="*/ 26 w 46"/>
                <a:gd name="T23" fmla="*/ 47 h 49"/>
                <a:gd name="T24" fmla="*/ 28 w 46"/>
                <a:gd name="T25" fmla="*/ 49 h 49"/>
                <a:gd name="T26" fmla="*/ 46 w 46"/>
                <a:gd name="T27" fmla="*/ 35 h 49"/>
                <a:gd name="T28" fmla="*/ 44 w 46"/>
                <a:gd name="T29" fmla="*/ 33 h 49"/>
                <a:gd name="T30" fmla="*/ 41 w 46"/>
                <a:gd name="T31" fmla="*/ 30 h 49"/>
                <a:gd name="T32" fmla="*/ 39 w 46"/>
                <a:gd name="T33" fmla="*/ 27 h 49"/>
                <a:gd name="T34" fmla="*/ 37 w 46"/>
                <a:gd name="T35" fmla="*/ 24 h 49"/>
                <a:gd name="T36" fmla="*/ 34 w 46"/>
                <a:gd name="T37" fmla="*/ 20 h 49"/>
                <a:gd name="T38" fmla="*/ 31 w 46"/>
                <a:gd name="T39" fmla="*/ 17 h 49"/>
                <a:gd name="T40" fmla="*/ 29 w 46"/>
                <a:gd name="T41" fmla="*/ 14 h 49"/>
                <a:gd name="T42" fmla="*/ 26 w 46"/>
                <a:gd name="T43" fmla="*/ 10 h 49"/>
                <a:gd name="T44" fmla="*/ 23 w 46"/>
                <a:gd name="T45" fmla="*/ 7 h 49"/>
                <a:gd name="T46" fmla="*/ 21 w 46"/>
                <a:gd name="T47" fmla="*/ 3 h 49"/>
                <a:gd name="T48" fmla="*/ 18 w 46"/>
                <a:gd name="T49" fmla="*/ 0 h 49"/>
                <a:gd name="T50" fmla="*/ 18 w 46"/>
                <a:gd name="T51" fmla="*/ 0 h 49"/>
                <a:gd name="T52" fmla="*/ 0 w 46"/>
                <a:gd name="T53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9">
                  <a:moveTo>
                    <a:pt x="0" y="13"/>
                  </a:moveTo>
                  <a:lnTo>
                    <a:pt x="0" y="13"/>
                  </a:lnTo>
                  <a:lnTo>
                    <a:pt x="2" y="17"/>
                  </a:lnTo>
                  <a:lnTo>
                    <a:pt x="5" y="21"/>
                  </a:lnTo>
                  <a:lnTo>
                    <a:pt x="8" y="24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16" y="35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4" y="44"/>
                  </a:lnTo>
                  <a:lnTo>
                    <a:pt x="26" y="47"/>
                  </a:lnTo>
                  <a:lnTo>
                    <a:pt x="28" y="49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7" y="24"/>
                  </a:lnTo>
                  <a:lnTo>
                    <a:pt x="34" y="20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9"/>
            <p:cNvSpPr>
              <a:spLocks/>
            </p:cNvSpPr>
            <p:nvPr/>
          </p:nvSpPr>
          <p:spPr bwMode="auto">
            <a:xfrm>
              <a:off x="1743" y="787"/>
              <a:ext cx="34" cy="49"/>
            </a:xfrm>
            <a:custGeom>
              <a:avLst/>
              <a:gdLst>
                <a:gd name="T0" fmla="*/ 0 w 34"/>
                <a:gd name="T1" fmla="*/ 1 h 49"/>
                <a:gd name="T2" fmla="*/ 0 w 34"/>
                <a:gd name="T3" fmla="*/ 2 h 49"/>
                <a:gd name="T4" fmla="*/ 0 w 34"/>
                <a:gd name="T5" fmla="*/ 4 h 49"/>
                <a:gd name="T6" fmla="*/ 0 w 34"/>
                <a:gd name="T7" fmla="*/ 6 h 49"/>
                <a:gd name="T8" fmla="*/ 0 w 34"/>
                <a:gd name="T9" fmla="*/ 8 h 49"/>
                <a:gd name="T10" fmla="*/ 1 w 34"/>
                <a:gd name="T11" fmla="*/ 10 h 49"/>
                <a:gd name="T12" fmla="*/ 1 w 34"/>
                <a:gd name="T13" fmla="*/ 12 h 49"/>
                <a:gd name="T14" fmla="*/ 1 w 34"/>
                <a:gd name="T15" fmla="*/ 14 h 49"/>
                <a:gd name="T16" fmla="*/ 2 w 34"/>
                <a:gd name="T17" fmla="*/ 16 h 49"/>
                <a:gd name="T18" fmla="*/ 2 w 34"/>
                <a:gd name="T19" fmla="*/ 17 h 49"/>
                <a:gd name="T20" fmla="*/ 2 w 34"/>
                <a:gd name="T21" fmla="*/ 19 h 49"/>
                <a:gd name="T22" fmla="*/ 3 w 34"/>
                <a:gd name="T23" fmla="*/ 21 h 49"/>
                <a:gd name="T24" fmla="*/ 3 w 34"/>
                <a:gd name="T25" fmla="*/ 23 h 49"/>
                <a:gd name="T26" fmla="*/ 4 w 34"/>
                <a:gd name="T27" fmla="*/ 25 h 49"/>
                <a:gd name="T28" fmla="*/ 4 w 34"/>
                <a:gd name="T29" fmla="*/ 26 h 49"/>
                <a:gd name="T30" fmla="*/ 5 w 34"/>
                <a:gd name="T31" fmla="*/ 28 h 49"/>
                <a:gd name="T32" fmla="*/ 5 w 34"/>
                <a:gd name="T33" fmla="*/ 30 h 49"/>
                <a:gd name="T34" fmla="*/ 6 w 34"/>
                <a:gd name="T35" fmla="*/ 32 h 49"/>
                <a:gd name="T36" fmla="*/ 7 w 34"/>
                <a:gd name="T37" fmla="*/ 34 h 49"/>
                <a:gd name="T38" fmla="*/ 7 w 34"/>
                <a:gd name="T39" fmla="*/ 35 h 49"/>
                <a:gd name="T40" fmla="*/ 8 w 34"/>
                <a:gd name="T41" fmla="*/ 37 h 49"/>
                <a:gd name="T42" fmla="*/ 9 w 34"/>
                <a:gd name="T43" fmla="*/ 39 h 49"/>
                <a:gd name="T44" fmla="*/ 10 w 34"/>
                <a:gd name="T45" fmla="*/ 41 h 49"/>
                <a:gd name="T46" fmla="*/ 11 w 34"/>
                <a:gd name="T47" fmla="*/ 42 h 49"/>
                <a:gd name="T48" fmla="*/ 12 w 34"/>
                <a:gd name="T49" fmla="*/ 44 h 49"/>
                <a:gd name="T50" fmla="*/ 13 w 34"/>
                <a:gd name="T51" fmla="*/ 46 h 49"/>
                <a:gd name="T52" fmla="*/ 14 w 34"/>
                <a:gd name="T53" fmla="*/ 48 h 49"/>
                <a:gd name="T54" fmla="*/ 15 w 34"/>
                <a:gd name="T55" fmla="*/ 49 h 49"/>
                <a:gd name="T56" fmla="*/ 34 w 34"/>
                <a:gd name="T57" fmla="*/ 38 h 49"/>
                <a:gd name="T58" fmla="*/ 33 w 34"/>
                <a:gd name="T59" fmla="*/ 36 h 49"/>
                <a:gd name="T60" fmla="*/ 33 w 34"/>
                <a:gd name="T61" fmla="*/ 35 h 49"/>
                <a:gd name="T62" fmla="*/ 32 w 34"/>
                <a:gd name="T63" fmla="*/ 34 h 49"/>
                <a:gd name="T64" fmla="*/ 31 w 34"/>
                <a:gd name="T65" fmla="*/ 32 h 49"/>
                <a:gd name="T66" fmla="*/ 30 w 34"/>
                <a:gd name="T67" fmla="*/ 31 h 49"/>
                <a:gd name="T68" fmla="*/ 30 w 34"/>
                <a:gd name="T69" fmla="*/ 29 h 49"/>
                <a:gd name="T70" fmla="*/ 29 w 34"/>
                <a:gd name="T71" fmla="*/ 28 h 49"/>
                <a:gd name="T72" fmla="*/ 29 w 34"/>
                <a:gd name="T73" fmla="*/ 26 h 49"/>
                <a:gd name="T74" fmla="*/ 28 w 34"/>
                <a:gd name="T75" fmla="*/ 25 h 49"/>
                <a:gd name="T76" fmla="*/ 27 w 34"/>
                <a:gd name="T77" fmla="*/ 24 h 49"/>
                <a:gd name="T78" fmla="*/ 27 w 34"/>
                <a:gd name="T79" fmla="*/ 22 h 49"/>
                <a:gd name="T80" fmla="*/ 26 w 34"/>
                <a:gd name="T81" fmla="*/ 21 h 49"/>
                <a:gd name="T82" fmla="*/ 26 w 34"/>
                <a:gd name="T83" fmla="*/ 20 h 49"/>
                <a:gd name="T84" fmla="*/ 26 w 34"/>
                <a:gd name="T85" fmla="*/ 18 h 49"/>
                <a:gd name="T86" fmla="*/ 25 w 34"/>
                <a:gd name="T87" fmla="*/ 17 h 49"/>
                <a:gd name="T88" fmla="*/ 25 w 34"/>
                <a:gd name="T89" fmla="*/ 16 h 49"/>
                <a:gd name="T90" fmla="*/ 25 w 34"/>
                <a:gd name="T91" fmla="*/ 14 h 49"/>
                <a:gd name="T92" fmla="*/ 24 w 34"/>
                <a:gd name="T93" fmla="*/ 13 h 49"/>
                <a:gd name="T94" fmla="*/ 24 w 34"/>
                <a:gd name="T95" fmla="*/ 11 h 49"/>
                <a:gd name="T96" fmla="*/ 24 w 34"/>
                <a:gd name="T97" fmla="*/ 10 h 49"/>
                <a:gd name="T98" fmla="*/ 23 w 34"/>
                <a:gd name="T99" fmla="*/ 9 h 49"/>
                <a:gd name="T100" fmla="*/ 23 w 34"/>
                <a:gd name="T101" fmla="*/ 7 h 49"/>
                <a:gd name="T102" fmla="*/ 23 w 34"/>
                <a:gd name="T103" fmla="*/ 6 h 49"/>
                <a:gd name="T104" fmla="*/ 23 w 34"/>
                <a:gd name="T105" fmla="*/ 4 h 49"/>
                <a:gd name="T106" fmla="*/ 23 w 34"/>
                <a:gd name="T107" fmla="*/ 3 h 49"/>
                <a:gd name="T108" fmla="*/ 23 w 34"/>
                <a:gd name="T109" fmla="*/ 1 h 49"/>
                <a:gd name="T110" fmla="*/ 23 w 34"/>
                <a:gd name="T111" fmla="*/ 0 h 49"/>
                <a:gd name="T112" fmla="*/ 0 w 34"/>
                <a:gd name="T1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" h="49">
                  <a:moveTo>
                    <a:pt x="0" y="1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4"/>
                  </a:lnTo>
                  <a:lnTo>
                    <a:pt x="13" y="46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34" y="38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0"/>
            <p:cNvSpPr>
              <a:spLocks/>
            </p:cNvSpPr>
            <p:nvPr/>
          </p:nvSpPr>
          <p:spPr bwMode="auto">
            <a:xfrm>
              <a:off x="1744" y="721"/>
              <a:ext cx="28" cy="45"/>
            </a:xfrm>
            <a:custGeom>
              <a:avLst/>
              <a:gdLst>
                <a:gd name="T0" fmla="*/ 6 w 28"/>
                <a:gd name="T1" fmla="*/ 0 h 45"/>
                <a:gd name="T2" fmla="*/ 6 w 28"/>
                <a:gd name="T3" fmla="*/ 0 h 45"/>
                <a:gd name="T4" fmla="*/ 5 w 28"/>
                <a:gd name="T5" fmla="*/ 3 h 45"/>
                <a:gd name="T6" fmla="*/ 5 w 28"/>
                <a:gd name="T7" fmla="*/ 7 h 45"/>
                <a:gd name="T8" fmla="*/ 4 w 28"/>
                <a:gd name="T9" fmla="*/ 10 h 45"/>
                <a:gd name="T10" fmla="*/ 4 w 28"/>
                <a:gd name="T11" fmla="*/ 14 h 45"/>
                <a:gd name="T12" fmla="*/ 3 w 28"/>
                <a:gd name="T13" fmla="*/ 18 h 45"/>
                <a:gd name="T14" fmla="*/ 2 w 28"/>
                <a:gd name="T15" fmla="*/ 22 h 45"/>
                <a:gd name="T16" fmla="*/ 2 w 28"/>
                <a:gd name="T17" fmla="*/ 25 h 45"/>
                <a:gd name="T18" fmla="*/ 1 w 28"/>
                <a:gd name="T19" fmla="*/ 30 h 45"/>
                <a:gd name="T20" fmla="*/ 1 w 28"/>
                <a:gd name="T21" fmla="*/ 34 h 45"/>
                <a:gd name="T22" fmla="*/ 0 w 28"/>
                <a:gd name="T23" fmla="*/ 38 h 45"/>
                <a:gd name="T24" fmla="*/ 0 w 28"/>
                <a:gd name="T25" fmla="*/ 42 h 45"/>
                <a:gd name="T26" fmla="*/ 0 w 28"/>
                <a:gd name="T27" fmla="*/ 43 h 45"/>
                <a:gd name="T28" fmla="*/ 22 w 28"/>
                <a:gd name="T29" fmla="*/ 45 h 45"/>
                <a:gd name="T30" fmla="*/ 22 w 28"/>
                <a:gd name="T31" fmla="*/ 44 h 45"/>
                <a:gd name="T32" fmla="*/ 23 w 28"/>
                <a:gd name="T33" fmla="*/ 40 h 45"/>
                <a:gd name="T34" fmla="*/ 23 w 28"/>
                <a:gd name="T35" fmla="*/ 36 h 45"/>
                <a:gd name="T36" fmla="*/ 24 w 28"/>
                <a:gd name="T37" fmla="*/ 33 h 45"/>
                <a:gd name="T38" fmla="*/ 24 w 28"/>
                <a:gd name="T39" fmla="*/ 29 h 45"/>
                <a:gd name="T40" fmla="*/ 25 w 28"/>
                <a:gd name="T41" fmla="*/ 25 h 45"/>
                <a:gd name="T42" fmla="*/ 25 w 28"/>
                <a:gd name="T43" fmla="*/ 21 h 45"/>
                <a:gd name="T44" fmla="*/ 26 w 28"/>
                <a:gd name="T45" fmla="*/ 18 h 45"/>
                <a:gd name="T46" fmla="*/ 26 w 28"/>
                <a:gd name="T47" fmla="*/ 14 h 45"/>
                <a:gd name="T48" fmla="*/ 27 w 28"/>
                <a:gd name="T49" fmla="*/ 10 h 45"/>
                <a:gd name="T50" fmla="*/ 28 w 28"/>
                <a:gd name="T51" fmla="*/ 7 h 45"/>
                <a:gd name="T52" fmla="*/ 28 w 28"/>
                <a:gd name="T53" fmla="*/ 4 h 45"/>
                <a:gd name="T54" fmla="*/ 28 w 28"/>
                <a:gd name="T55" fmla="*/ 4 h 45"/>
                <a:gd name="T56" fmla="*/ 6 w 28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45">
                  <a:moveTo>
                    <a:pt x="6" y="0"/>
                  </a:moveTo>
                  <a:lnTo>
                    <a:pt x="6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22" y="45"/>
                  </a:lnTo>
                  <a:lnTo>
                    <a:pt x="22" y="44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3"/>
                  </a:lnTo>
                  <a:lnTo>
                    <a:pt x="24" y="29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7" y="10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1"/>
            <p:cNvSpPr>
              <a:spLocks/>
            </p:cNvSpPr>
            <p:nvPr/>
          </p:nvSpPr>
          <p:spPr bwMode="auto">
            <a:xfrm>
              <a:off x="1750" y="718"/>
              <a:ext cx="23" cy="7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1 h 7"/>
                <a:gd name="T4" fmla="*/ 0 w 23"/>
                <a:gd name="T5" fmla="*/ 3 h 7"/>
                <a:gd name="T6" fmla="*/ 22 w 23"/>
                <a:gd name="T7" fmla="*/ 7 h 7"/>
                <a:gd name="T8" fmla="*/ 23 w 23"/>
                <a:gd name="T9" fmla="*/ 4 h 7"/>
                <a:gd name="T10" fmla="*/ 23 w 23"/>
                <a:gd name="T11" fmla="*/ 4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2"/>
            <p:cNvSpPr>
              <a:spLocks/>
            </p:cNvSpPr>
            <p:nvPr/>
          </p:nvSpPr>
          <p:spPr bwMode="auto">
            <a:xfrm>
              <a:off x="1751" y="686"/>
              <a:ext cx="23" cy="14"/>
            </a:xfrm>
            <a:custGeom>
              <a:avLst/>
              <a:gdLst>
                <a:gd name="T0" fmla="*/ 0 w 23"/>
                <a:gd name="T1" fmla="*/ 13 h 14"/>
                <a:gd name="T2" fmla="*/ 0 w 23"/>
                <a:gd name="T3" fmla="*/ 13 h 14"/>
                <a:gd name="T4" fmla="*/ 0 w 23"/>
                <a:gd name="T5" fmla="*/ 13 h 14"/>
                <a:gd name="T6" fmla="*/ 0 w 23"/>
                <a:gd name="T7" fmla="*/ 13 h 14"/>
                <a:gd name="T8" fmla="*/ 1 w 23"/>
                <a:gd name="T9" fmla="*/ 13 h 14"/>
                <a:gd name="T10" fmla="*/ 1 w 23"/>
                <a:gd name="T11" fmla="*/ 13 h 14"/>
                <a:gd name="T12" fmla="*/ 1 w 23"/>
                <a:gd name="T13" fmla="*/ 13 h 14"/>
                <a:gd name="T14" fmla="*/ 1 w 23"/>
                <a:gd name="T15" fmla="*/ 14 h 14"/>
                <a:gd name="T16" fmla="*/ 1 w 23"/>
                <a:gd name="T17" fmla="*/ 14 h 14"/>
                <a:gd name="T18" fmla="*/ 1 w 23"/>
                <a:gd name="T19" fmla="*/ 14 h 14"/>
                <a:gd name="T20" fmla="*/ 23 w 23"/>
                <a:gd name="T21" fmla="*/ 9 h 14"/>
                <a:gd name="T22" fmla="*/ 23 w 23"/>
                <a:gd name="T23" fmla="*/ 8 h 14"/>
                <a:gd name="T24" fmla="*/ 22 w 23"/>
                <a:gd name="T25" fmla="*/ 7 h 14"/>
                <a:gd name="T26" fmla="*/ 22 w 23"/>
                <a:gd name="T27" fmla="*/ 6 h 14"/>
                <a:gd name="T28" fmla="*/ 22 w 23"/>
                <a:gd name="T29" fmla="*/ 5 h 14"/>
                <a:gd name="T30" fmla="*/ 21 w 23"/>
                <a:gd name="T31" fmla="*/ 3 h 14"/>
                <a:gd name="T32" fmla="*/ 21 w 23"/>
                <a:gd name="T33" fmla="*/ 2 h 14"/>
                <a:gd name="T34" fmla="*/ 20 w 23"/>
                <a:gd name="T35" fmla="*/ 1 h 14"/>
                <a:gd name="T36" fmla="*/ 19 w 23"/>
                <a:gd name="T37" fmla="*/ 0 h 14"/>
                <a:gd name="T38" fmla="*/ 19 w 23"/>
                <a:gd name="T39" fmla="*/ 0 h 14"/>
                <a:gd name="T40" fmla="*/ 0 w 23"/>
                <a:gd name="T4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4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3"/>
            <p:cNvSpPr>
              <a:spLocks/>
            </p:cNvSpPr>
            <p:nvPr/>
          </p:nvSpPr>
          <p:spPr bwMode="auto">
            <a:xfrm>
              <a:off x="1732" y="665"/>
              <a:ext cx="38" cy="34"/>
            </a:xfrm>
            <a:custGeom>
              <a:avLst/>
              <a:gdLst>
                <a:gd name="T0" fmla="*/ 0 w 38"/>
                <a:gd name="T1" fmla="*/ 9 h 34"/>
                <a:gd name="T2" fmla="*/ 0 w 38"/>
                <a:gd name="T3" fmla="*/ 9 h 34"/>
                <a:gd name="T4" fmla="*/ 0 w 38"/>
                <a:gd name="T5" fmla="*/ 11 h 34"/>
                <a:gd name="T6" fmla="*/ 1 w 38"/>
                <a:gd name="T7" fmla="*/ 12 h 34"/>
                <a:gd name="T8" fmla="*/ 2 w 38"/>
                <a:gd name="T9" fmla="*/ 14 h 34"/>
                <a:gd name="T10" fmla="*/ 2 w 38"/>
                <a:gd name="T11" fmla="*/ 15 h 34"/>
                <a:gd name="T12" fmla="*/ 3 w 38"/>
                <a:gd name="T13" fmla="*/ 16 h 34"/>
                <a:gd name="T14" fmla="*/ 4 w 38"/>
                <a:gd name="T15" fmla="*/ 17 h 34"/>
                <a:gd name="T16" fmla="*/ 5 w 38"/>
                <a:gd name="T17" fmla="*/ 18 h 34"/>
                <a:gd name="T18" fmla="*/ 6 w 38"/>
                <a:gd name="T19" fmla="*/ 19 h 34"/>
                <a:gd name="T20" fmla="*/ 6 w 38"/>
                <a:gd name="T21" fmla="*/ 21 h 34"/>
                <a:gd name="T22" fmla="*/ 7 w 38"/>
                <a:gd name="T23" fmla="*/ 21 h 34"/>
                <a:gd name="T24" fmla="*/ 8 w 38"/>
                <a:gd name="T25" fmla="*/ 22 h 34"/>
                <a:gd name="T26" fmla="*/ 9 w 38"/>
                <a:gd name="T27" fmla="*/ 24 h 34"/>
                <a:gd name="T28" fmla="*/ 11 w 38"/>
                <a:gd name="T29" fmla="*/ 25 h 34"/>
                <a:gd name="T30" fmla="*/ 12 w 38"/>
                <a:gd name="T31" fmla="*/ 26 h 34"/>
                <a:gd name="T32" fmla="*/ 15 w 38"/>
                <a:gd name="T33" fmla="*/ 29 h 34"/>
                <a:gd name="T34" fmla="*/ 17 w 38"/>
                <a:gd name="T35" fmla="*/ 31 h 34"/>
                <a:gd name="T36" fmla="*/ 18 w 38"/>
                <a:gd name="T37" fmla="*/ 32 h 34"/>
                <a:gd name="T38" fmla="*/ 19 w 38"/>
                <a:gd name="T39" fmla="*/ 33 h 34"/>
                <a:gd name="T40" fmla="*/ 19 w 38"/>
                <a:gd name="T41" fmla="*/ 33 h 34"/>
                <a:gd name="T42" fmla="*/ 19 w 38"/>
                <a:gd name="T43" fmla="*/ 33 h 34"/>
                <a:gd name="T44" fmla="*/ 19 w 38"/>
                <a:gd name="T45" fmla="*/ 34 h 34"/>
                <a:gd name="T46" fmla="*/ 19 w 38"/>
                <a:gd name="T47" fmla="*/ 34 h 34"/>
                <a:gd name="T48" fmla="*/ 38 w 38"/>
                <a:gd name="T49" fmla="*/ 21 h 34"/>
                <a:gd name="T50" fmla="*/ 38 w 38"/>
                <a:gd name="T51" fmla="*/ 20 h 34"/>
                <a:gd name="T52" fmla="*/ 37 w 38"/>
                <a:gd name="T53" fmla="*/ 19 h 34"/>
                <a:gd name="T54" fmla="*/ 36 w 38"/>
                <a:gd name="T55" fmla="*/ 18 h 34"/>
                <a:gd name="T56" fmla="*/ 36 w 38"/>
                <a:gd name="T57" fmla="*/ 17 h 34"/>
                <a:gd name="T58" fmla="*/ 34 w 38"/>
                <a:gd name="T59" fmla="*/ 16 h 34"/>
                <a:gd name="T60" fmla="*/ 33 w 38"/>
                <a:gd name="T61" fmla="*/ 15 h 34"/>
                <a:gd name="T62" fmla="*/ 30 w 38"/>
                <a:gd name="T63" fmla="*/ 12 h 34"/>
                <a:gd name="T64" fmla="*/ 28 w 38"/>
                <a:gd name="T65" fmla="*/ 10 h 34"/>
                <a:gd name="T66" fmla="*/ 27 w 38"/>
                <a:gd name="T67" fmla="*/ 9 h 34"/>
                <a:gd name="T68" fmla="*/ 26 w 38"/>
                <a:gd name="T69" fmla="*/ 8 h 34"/>
                <a:gd name="T70" fmla="*/ 25 w 38"/>
                <a:gd name="T71" fmla="*/ 7 h 34"/>
                <a:gd name="T72" fmla="*/ 25 w 38"/>
                <a:gd name="T73" fmla="*/ 7 h 34"/>
                <a:gd name="T74" fmla="*/ 24 w 38"/>
                <a:gd name="T75" fmla="*/ 6 h 34"/>
                <a:gd name="T76" fmla="*/ 23 w 38"/>
                <a:gd name="T77" fmla="*/ 6 h 34"/>
                <a:gd name="T78" fmla="*/ 23 w 38"/>
                <a:gd name="T79" fmla="*/ 5 h 34"/>
                <a:gd name="T80" fmla="*/ 23 w 38"/>
                <a:gd name="T81" fmla="*/ 4 h 34"/>
                <a:gd name="T82" fmla="*/ 22 w 38"/>
                <a:gd name="T83" fmla="*/ 4 h 34"/>
                <a:gd name="T84" fmla="*/ 22 w 38"/>
                <a:gd name="T85" fmla="*/ 3 h 34"/>
                <a:gd name="T86" fmla="*/ 21 w 38"/>
                <a:gd name="T87" fmla="*/ 2 h 34"/>
                <a:gd name="T88" fmla="*/ 21 w 38"/>
                <a:gd name="T89" fmla="*/ 2 h 34"/>
                <a:gd name="T90" fmla="*/ 21 w 38"/>
                <a:gd name="T91" fmla="*/ 1 h 34"/>
                <a:gd name="T92" fmla="*/ 20 w 38"/>
                <a:gd name="T93" fmla="*/ 0 h 34"/>
                <a:gd name="T94" fmla="*/ 20 w 38"/>
                <a:gd name="T95" fmla="*/ 0 h 34"/>
                <a:gd name="T96" fmla="*/ 0 w 38"/>
                <a:gd name="T9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34">
                  <a:moveTo>
                    <a:pt x="0" y="9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4" y="16"/>
                  </a:lnTo>
                  <a:lnTo>
                    <a:pt x="33" y="15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4"/>
            <p:cNvSpPr>
              <a:spLocks/>
            </p:cNvSpPr>
            <p:nvPr/>
          </p:nvSpPr>
          <p:spPr bwMode="auto">
            <a:xfrm>
              <a:off x="1728" y="657"/>
              <a:ext cx="24" cy="17"/>
            </a:xfrm>
            <a:custGeom>
              <a:avLst/>
              <a:gdLst>
                <a:gd name="T0" fmla="*/ 0 w 24"/>
                <a:gd name="T1" fmla="*/ 6 h 17"/>
                <a:gd name="T2" fmla="*/ 0 w 24"/>
                <a:gd name="T3" fmla="*/ 7 h 17"/>
                <a:gd name="T4" fmla="*/ 0 w 24"/>
                <a:gd name="T5" fmla="*/ 8 h 17"/>
                <a:gd name="T6" fmla="*/ 1 w 24"/>
                <a:gd name="T7" fmla="*/ 10 h 17"/>
                <a:gd name="T8" fmla="*/ 1 w 24"/>
                <a:gd name="T9" fmla="*/ 11 h 17"/>
                <a:gd name="T10" fmla="*/ 2 w 24"/>
                <a:gd name="T11" fmla="*/ 13 h 17"/>
                <a:gd name="T12" fmla="*/ 2 w 24"/>
                <a:gd name="T13" fmla="*/ 14 h 17"/>
                <a:gd name="T14" fmla="*/ 3 w 24"/>
                <a:gd name="T15" fmla="*/ 16 h 17"/>
                <a:gd name="T16" fmla="*/ 4 w 24"/>
                <a:gd name="T17" fmla="*/ 17 h 17"/>
                <a:gd name="T18" fmla="*/ 24 w 24"/>
                <a:gd name="T19" fmla="*/ 8 h 17"/>
                <a:gd name="T20" fmla="*/ 24 w 24"/>
                <a:gd name="T21" fmla="*/ 7 h 17"/>
                <a:gd name="T22" fmla="*/ 24 w 24"/>
                <a:gd name="T23" fmla="*/ 6 h 17"/>
                <a:gd name="T24" fmla="*/ 23 w 24"/>
                <a:gd name="T25" fmla="*/ 5 h 17"/>
                <a:gd name="T26" fmla="*/ 23 w 24"/>
                <a:gd name="T27" fmla="*/ 4 h 17"/>
                <a:gd name="T28" fmla="*/ 22 w 24"/>
                <a:gd name="T29" fmla="*/ 3 h 17"/>
                <a:gd name="T30" fmla="*/ 22 w 24"/>
                <a:gd name="T31" fmla="*/ 2 h 17"/>
                <a:gd name="T32" fmla="*/ 22 w 24"/>
                <a:gd name="T33" fmla="*/ 1 h 17"/>
                <a:gd name="T34" fmla="*/ 22 w 24"/>
                <a:gd name="T35" fmla="*/ 0 h 17"/>
                <a:gd name="T36" fmla="*/ 0 w 24"/>
                <a:gd name="T3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7">
                  <a:moveTo>
                    <a:pt x="0" y="6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5"/>
            <p:cNvSpPr>
              <a:spLocks/>
            </p:cNvSpPr>
            <p:nvPr/>
          </p:nvSpPr>
          <p:spPr bwMode="auto">
            <a:xfrm>
              <a:off x="1723" y="620"/>
              <a:ext cx="24" cy="19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0 w 24"/>
                <a:gd name="T5" fmla="*/ 4 h 19"/>
                <a:gd name="T6" fmla="*/ 0 w 24"/>
                <a:gd name="T7" fmla="*/ 7 h 19"/>
                <a:gd name="T8" fmla="*/ 0 w 24"/>
                <a:gd name="T9" fmla="*/ 11 h 19"/>
                <a:gd name="T10" fmla="*/ 1 w 24"/>
                <a:gd name="T11" fmla="*/ 14 h 19"/>
                <a:gd name="T12" fmla="*/ 1 w 24"/>
                <a:gd name="T13" fmla="*/ 18 h 19"/>
                <a:gd name="T14" fmla="*/ 1 w 24"/>
                <a:gd name="T15" fmla="*/ 19 h 19"/>
                <a:gd name="T16" fmla="*/ 24 w 24"/>
                <a:gd name="T17" fmla="*/ 16 h 19"/>
                <a:gd name="T18" fmla="*/ 24 w 24"/>
                <a:gd name="T19" fmla="*/ 16 h 19"/>
                <a:gd name="T20" fmla="*/ 23 w 24"/>
                <a:gd name="T21" fmla="*/ 13 h 19"/>
                <a:gd name="T22" fmla="*/ 23 w 24"/>
                <a:gd name="T23" fmla="*/ 9 h 19"/>
                <a:gd name="T24" fmla="*/ 23 w 24"/>
                <a:gd name="T25" fmla="*/ 6 h 19"/>
                <a:gd name="T26" fmla="*/ 23 w 24"/>
                <a:gd name="T27" fmla="*/ 3 h 19"/>
                <a:gd name="T28" fmla="*/ 23 w 24"/>
                <a:gd name="T29" fmla="*/ 0 h 19"/>
                <a:gd name="T30" fmla="*/ 23 w 24"/>
                <a:gd name="T31" fmla="*/ 0 h 19"/>
                <a:gd name="T32" fmla="*/ 0 w 24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36"/>
            <p:cNvSpPr>
              <a:spLocks/>
            </p:cNvSpPr>
            <p:nvPr/>
          </p:nvSpPr>
          <p:spPr bwMode="auto">
            <a:xfrm>
              <a:off x="1723" y="587"/>
              <a:ext cx="25" cy="33"/>
            </a:xfrm>
            <a:custGeom>
              <a:avLst/>
              <a:gdLst>
                <a:gd name="T0" fmla="*/ 5 w 25"/>
                <a:gd name="T1" fmla="*/ 0 h 33"/>
                <a:gd name="T2" fmla="*/ 4 w 25"/>
                <a:gd name="T3" fmla="*/ 1 h 33"/>
                <a:gd name="T4" fmla="*/ 3 w 25"/>
                <a:gd name="T5" fmla="*/ 3 h 33"/>
                <a:gd name="T6" fmla="*/ 3 w 25"/>
                <a:gd name="T7" fmla="*/ 5 h 33"/>
                <a:gd name="T8" fmla="*/ 2 w 25"/>
                <a:gd name="T9" fmla="*/ 6 h 33"/>
                <a:gd name="T10" fmla="*/ 2 w 25"/>
                <a:gd name="T11" fmla="*/ 7 h 33"/>
                <a:gd name="T12" fmla="*/ 1 w 25"/>
                <a:gd name="T13" fmla="*/ 9 h 33"/>
                <a:gd name="T14" fmla="*/ 1 w 25"/>
                <a:gd name="T15" fmla="*/ 11 h 33"/>
                <a:gd name="T16" fmla="*/ 1 w 25"/>
                <a:gd name="T17" fmla="*/ 12 h 33"/>
                <a:gd name="T18" fmla="*/ 1 w 25"/>
                <a:gd name="T19" fmla="*/ 14 h 33"/>
                <a:gd name="T20" fmla="*/ 0 w 25"/>
                <a:gd name="T21" fmla="*/ 15 h 33"/>
                <a:gd name="T22" fmla="*/ 0 w 25"/>
                <a:gd name="T23" fmla="*/ 17 h 33"/>
                <a:gd name="T24" fmla="*/ 0 w 25"/>
                <a:gd name="T25" fmla="*/ 19 h 33"/>
                <a:gd name="T26" fmla="*/ 0 w 25"/>
                <a:gd name="T27" fmla="*/ 20 h 33"/>
                <a:gd name="T28" fmla="*/ 0 w 25"/>
                <a:gd name="T29" fmla="*/ 23 h 33"/>
                <a:gd name="T30" fmla="*/ 0 w 25"/>
                <a:gd name="T31" fmla="*/ 27 h 33"/>
                <a:gd name="T32" fmla="*/ 0 w 25"/>
                <a:gd name="T33" fmla="*/ 30 h 33"/>
                <a:gd name="T34" fmla="*/ 0 w 25"/>
                <a:gd name="T35" fmla="*/ 33 h 33"/>
                <a:gd name="T36" fmla="*/ 23 w 25"/>
                <a:gd name="T37" fmla="*/ 33 h 33"/>
                <a:gd name="T38" fmla="*/ 23 w 25"/>
                <a:gd name="T39" fmla="*/ 29 h 33"/>
                <a:gd name="T40" fmla="*/ 23 w 25"/>
                <a:gd name="T41" fmla="*/ 27 h 33"/>
                <a:gd name="T42" fmla="*/ 23 w 25"/>
                <a:gd name="T43" fmla="*/ 24 h 33"/>
                <a:gd name="T44" fmla="*/ 23 w 25"/>
                <a:gd name="T45" fmla="*/ 21 h 33"/>
                <a:gd name="T46" fmla="*/ 23 w 25"/>
                <a:gd name="T47" fmla="*/ 20 h 33"/>
                <a:gd name="T48" fmla="*/ 23 w 25"/>
                <a:gd name="T49" fmla="*/ 19 h 33"/>
                <a:gd name="T50" fmla="*/ 23 w 25"/>
                <a:gd name="T51" fmla="*/ 18 h 33"/>
                <a:gd name="T52" fmla="*/ 23 w 25"/>
                <a:gd name="T53" fmla="*/ 17 h 33"/>
                <a:gd name="T54" fmla="*/ 23 w 25"/>
                <a:gd name="T55" fmla="*/ 16 h 33"/>
                <a:gd name="T56" fmla="*/ 23 w 25"/>
                <a:gd name="T57" fmla="*/ 15 h 33"/>
                <a:gd name="T58" fmla="*/ 24 w 25"/>
                <a:gd name="T59" fmla="*/ 14 h 33"/>
                <a:gd name="T60" fmla="*/ 24 w 25"/>
                <a:gd name="T61" fmla="*/ 13 h 33"/>
                <a:gd name="T62" fmla="*/ 24 w 25"/>
                <a:gd name="T63" fmla="*/ 13 h 33"/>
                <a:gd name="T64" fmla="*/ 24 w 25"/>
                <a:gd name="T65" fmla="*/ 12 h 33"/>
                <a:gd name="T66" fmla="*/ 24 w 25"/>
                <a:gd name="T67" fmla="*/ 12 h 33"/>
                <a:gd name="T68" fmla="*/ 25 w 25"/>
                <a:gd name="T69" fmla="*/ 11 h 33"/>
                <a:gd name="T70" fmla="*/ 25 w 25"/>
                <a:gd name="T71" fmla="*/ 11 h 33"/>
                <a:gd name="T72" fmla="*/ 5 w 25"/>
                <a:gd name="T7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33">
                  <a:moveTo>
                    <a:pt x="5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3" y="33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25.09.2014</a:t>
            </a:fld>
            <a:endParaRPr lang="de-DE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05572" y="760864"/>
            <a:ext cx="7363196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MVP testing environment – Demonstration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5572" y="1645904"/>
            <a:ext cx="3681598" cy="4433856"/>
          </a:xfrm>
        </p:spPr>
        <p:txBody>
          <a:bodyPr/>
          <a:lstStyle/>
          <a:p>
            <a:r>
              <a:rPr lang="en-GB" dirty="0" smtClean="0"/>
              <a:t>MVP demo will be done on existing data and real </a:t>
            </a:r>
            <a:r>
              <a:rPr lang="en-GB" b="1" u="sng" dirty="0" smtClean="0"/>
              <a:t>administrative structure </a:t>
            </a:r>
            <a:r>
              <a:rPr lang="en-GB" dirty="0" smtClean="0"/>
              <a:t>in SEE region!</a:t>
            </a:r>
          </a:p>
          <a:p>
            <a:r>
              <a:rPr lang="en-GB" dirty="0" smtClean="0"/>
              <a:t>MVP </a:t>
            </a:r>
            <a:r>
              <a:rPr lang="en-GB" b="1" u="sng" dirty="0" smtClean="0"/>
              <a:t>plans</a:t>
            </a:r>
            <a:r>
              <a:rPr lang="en-GB" dirty="0" smtClean="0"/>
              <a:t> (NEEAP, SEAP), from SEE region will be shown!</a:t>
            </a:r>
          </a:p>
          <a:p>
            <a:r>
              <a:rPr lang="en-GB" dirty="0" smtClean="0"/>
              <a:t>MVP </a:t>
            </a:r>
            <a:r>
              <a:rPr lang="en-GB" b="1" u="sng" dirty="0" smtClean="0"/>
              <a:t>reporting</a:t>
            </a:r>
            <a:r>
              <a:rPr lang="en-GB" dirty="0" smtClean="0"/>
              <a:t> on implemented measures in all SEE countries!</a:t>
            </a:r>
            <a:endParaRPr lang="bs-Latn-BA" dirty="0" smtClean="0"/>
          </a:p>
        </p:txBody>
      </p:sp>
      <p:sp>
        <p:nvSpPr>
          <p:cNvPr id="19" name="Freeform 18"/>
          <p:cNvSpPr/>
          <p:nvPr/>
        </p:nvSpPr>
        <p:spPr bwMode="auto">
          <a:xfrm>
            <a:off x="3467596" y="1688827"/>
            <a:ext cx="1823732" cy="888447"/>
          </a:xfrm>
          <a:custGeom>
            <a:avLst/>
            <a:gdLst>
              <a:gd name="connsiteX0" fmla="*/ 0 w 1987296"/>
              <a:gd name="connsiteY0" fmla="*/ 530116 h 530116"/>
              <a:gd name="connsiteX1" fmla="*/ 694944 w 1987296"/>
              <a:gd name="connsiteY1" fmla="*/ 91204 h 530116"/>
              <a:gd name="connsiteX2" fmla="*/ 1365504 w 1987296"/>
              <a:gd name="connsiteY2" fmla="*/ 5860 h 530116"/>
              <a:gd name="connsiteX3" fmla="*/ 1987296 w 1987296"/>
              <a:gd name="connsiteY3" fmla="*/ 188740 h 53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296" h="530116">
                <a:moveTo>
                  <a:pt x="0" y="530116"/>
                </a:moveTo>
                <a:cubicBezTo>
                  <a:pt x="233680" y="354348"/>
                  <a:pt x="467360" y="178580"/>
                  <a:pt x="694944" y="91204"/>
                </a:cubicBezTo>
                <a:cubicBezTo>
                  <a:pt x="922528" y="3828"/>
                  <a:pt x="1150112" y="-10396"/>
                  <a:pt x="1365504" y="5860"/>
                </a:cubicBezTo>
                <a:cubicBezTo>
                  <a:pt x="1580896" y="22116"/>
                  <a:pt x="1987296" y="188740"/>
                  <a:pt x="1987296" y="188740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20865276">
            <a:off x="2300314" y="3514255"/>
            <a:ext cx="4178623" cy="788433"/>
          </a:xfrm>
          <a:custGeom>
            <a:avLst/>
            <a:gdLst>
              <a:gd name="connsiteX0" fmla="*/ 0 w 4206240"/>
              <a:gd name="connsiteY0" fmla="*/ 0 h 808080"/>
              <a:gd name="connsiteX1" fmla="*/ 1487424 w 4206240"/>
              <a:gd name="connsiteY1" fmla="*/ 682752 h 808080"/>
              <a:gd name="connsiteX2" fmla="*/ 3035808 w 4206240"/>
              <a:gd name="connsiteY2" fmla="*/ 792480 h 808080"/>
              <a:gd name="connsiteX3" fmla="*/ 4206240 w 4206240"/>
              <a:gd name="connsiteY3" fmla="*/ 487680 h 80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808080">
                <a:moveTo>
                  <a:pt x="0" y="0"/>
                </a:moveTo>
                <a:cubicBezTo>
                  <a:pt x="490728" y="275336"/>
                  <a:pt x="981456" y="550672"/>
                  <a:pt x="1487424" y="682752"/>
                </a:cubicBezTo>
                <a:cubicBezTo>
                  <a:pt x="1993392" y="814832"/>
                  <a:pt x="2582672" y="824992"/>
                  <a:pt x="3035808" y="792480"/>
                </a:cubicBezTo>
                <a:cubicBezTo>
                  <a:pt x="3488944" y="759968"/>
                  <a:pt x="3847592" y="623824"/>
                  <a:pt x="4206240" y="487680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rot="20196104">
            <a:off x="2876481" y="4272093"/>
            <a:ext cx="4159395" cy="1113893"/>
          </a:xfrm>
          <a:custGeom>
            <a:avLst/>
            <a:gdLst>
              <a:gd name="connsiteX0" fmla="*/ 0 w 4206240"/>
              <a:gd name="connsiteY0" fmla="*/ 0 h 808080"/>
              <a:gd name="connsiteX1" fmla="*/ 1487424 w 4206240"/>
              <a:gd name="connsiteY1" fmla="*/ 682752 h 808080"/>
              <a:gd name="connsiteX2" fmla="*/ 3035808 w 4206240"/>
              <a:gd name="connsiteY2" fmla="*/ 792480 h 808080"/>
              <a:gd name="connsiteX3" fmla="*/ 4206240 w 4206240"/>
              <a:gd name="connsiteY3" fmla="*/ 487680 h 80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808080">
                <a:moveTo>
                  <a:pt x="0" y="0"/>
                </a:moveTo>
                <a:cubicBezTo>
                  <a:pt x="490728" y="275336"/>
                  <a:pt x="981456" y="550672"/>
                  <a:pt x="1487424" y="682752"/>
                </a:cubicBezTo>
                <a:cubicBezTo>
                  <a:pt x="1993392" y="814832"/>
                  <a:pt x="2582672" y="824992"/>
                  <a:pt x="3035808" y="792480"/>
                </a:cubicBezTo>
                <a:cubicBezTo>
                  <a:pt x="3488944" y="759968"/>
                  <a:pt x="3847592" y="623824"/>
                  <a:pt x="4206240" y="487680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775616">
            <a:off x="5429392" y="2727203"/>
            <a:ext cx="2773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SEE Region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Energy Community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5" name="Content Placeholder 17"/>
          <p:cNvSpPr txBox="1">
            <a:spLocks/>
          </p:cNvSpPr>
          <p:nvPr/>
        </p:nvSpPr>
        <p:spPr bwMode="auto">
          <a:xfrm>
            <a:off x="36862" y="6163002"/>
            <a:ext cx="9081740" cy="8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190750" algn="l"/>
              </a:tabLst>
              <a:defRPr sz="2200" baseline="0">
                <a:solidFill>
                  <a:schemeClr val="tx1"/>
                </a:solidFill>
                <a:latin typeface="+mn-lt"/>
              </a:defRPr>
            </a:lvl2pPr>
            <a:lvl3pPr marL="1238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Char char="§"/>
              <a:tabLst>
                <a:tab pos="219075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3pPr>
            <a:lvl4pPr marL="1714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Char char="-"/>
              <a:tabLst>
                <a:tab pos="2190750" algn="l"/>
              </a:tabLst>
              <a:defRPr sz="1800" baseline="0">
                <a:solidFill>
                  <a:schemeClr val="tx1"/>
                </a:solidFill>
                <a:latin typeface="+mn-lt"/>
              </a:defRPr>
            </a:lvl4pPr>
            <a:lvl5pPr marL="21907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1600" baseline="0">
                <a:solidFill>
                  <a:schemeClr val="tx1"/>
                </a:solidFill>
                <a:latin typeface="+mn-lt"/>
              </a:defRPr>
            </a:lvl5pPr>
            <a:lvl6pPr marL="26479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6pPr>
            <a:lvl7pPr marL="31051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7pPr>
            <a:lvl8pPr marL="35623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8pPr>
            <a:lvl9pPr marL="40195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0" kern="0" dirty="0" smtClean="0"/>
              <a:t>https://217.75.193.74/GIZ_MVP_ENG/Pages/Login/LoginUsernamePassword.aspx</a:t>
            </a:r>
            <a:endParaRPr lang="en-GB" sz="1800" b="0" kern="0" dirty="0"/>
          </a:p>
        </p:txBody>
      </p:sp>
    </p:spTree>
    <p:extLst>
      <p:ext uri="{BB962C8B-B14F-4D97-AF65-F5344CB8AC3E}">
        <p14:creationId xmlns:p14="http://schemas.microsoft.com/office/powerpoint/2010/main" val="2641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>
          <a:xfrm>
            <a:off x="1312863" y="3413761"/>
            <a:ext cx="7069137" cy="2194878"/>
          </a:xfrm>
        </p:spPr>
        <p:txBody>
          <a:bodyPr/>
          <a:lstStyle/>
          <a:p>
            <a:endParaRPr lang="en-US" sz="3200" u="sng" dirty="0" smtClean="0">
              <a:solidFill>
                <a:srgbClr val="C00000"/>
              </a:solidFill>
            </a:endParaRP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r>
              <a:rPr lang="en-GB" sz="3200" u="sng" dirty="0" smtClean="0">
                <a:solidFill>
                  <a:srgbClr val="C00000"/>
                </a:solidFill>
              </a:rPr>
              <a:t>Thank you for your attention</a:t>
            </a:r>
            <a:r>
              <a:rPr lang="en-US" sz="3200" u="sng" dirty="0" smtClean="0">
                <a:solidFill>
                  <a:srgbClr val="C00000"/>
                </a:solidFill>
              </a:rPr>
              <a:t>!</a:t>
            </a: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endParaRPr lang="en-US" sz="3200" u="sng" dirty="0" smtClean="0">
              <a:solidFill>
                <a:srgbClr val="C00000"/>
              </a:solidFill>
            </a:endParaRPr>
          </a:p>
          <a:p>
            <a:r>
              <a:rPr lang="en-GB" sz="2000" dirty="0" smtClean="0"/>
              <a:t>c</a:t>
            </a:r>
            <a:r>
              <a:rPr lang="bs-Latn-BA" sz="2000" dirty="0" smtClean="0"/>
              <a:t>onta</a:t>
            </a:r>
            <a:r>
              <a:rPr lang="en-GB" sz="2000" dirty="0" smtClean="0"/>
              <a:t>c</a:t>
            </a:r>
            <a:r>
              <a:rPr lang="bs-Latn-BA" sz="2000" dirty="0" smtClean="0"/>
              <a:t>t</a:t>
            </a:r>
            <a:r>
              <a:rPr lang="en-US" sz="2000" dirty="0" smtClean="0"/>
              <a:t>:</a:t>
            </a:r>
            <a:endParaRPr lang="bs-Latn-BA" sz="2000" dirty="0" smtClean="0"/>
          </a:p>
          <a:p>
            <a:r>
              <a:rPr lang="bs-Latn-BA" sz="2000" u="sng" dirty="0" err="1" smtClean="0">
                <a:solidFill>
                  <a:srgbClr val="C00000"/>
                </a:solidFill>
              </a:rPr>
              <a:t>berina</a:t>
            </a:r>
            <a:r>
              <a:rPr lang="en-US" sz="2000" u="sng" dirty="0" smtClean="0">
                <a:solidFill>
                  <a:srgbClr val="C00000"/>
                </a:solidFill>
              </a:rPr>
              <a:t>.</a:t>
            </a:r>
            <a:r>
              <a:rPr lang="bs-Latn-BA" sz="2000" u="sng" dirty="0" err="1" smtClean="0">
                <a:solidFill>
                  <a:srgbClr val="C00000"/>
                </a:solidFill>
              </a:rPr>
              <a:t>delalic</a:t>
            </a:r>
            <a:r>
              <a:rPr lang="en-US" sz="2000" u="sng" dirty="0" smtClean="0">
                <a:solidFill>
                  <a:srgbClr val="C00000"/>
                </a:solidFill>
              </a:rPr>
              <a:t>@giz.de</a:t>
            </a:r>
            <a:endParaRPr lang="en-US" sz="2000" u="sng" dirty="0">
              <a:solidFill>
                <a:srgbClr val="C00000"/>
              </a:solidFill>
            </a:endParaRPr>
          </a:p>
          <a:p>
            <a:r>
              <a:rPr lang="en-US" sz="2000" dirty="0"/>
              <a:t>+387 (33) 957 500 (957 </a:t>
            </a:r>
            <a:r>
              <a:rPr lang="en-US" sz="2000" dirty="0" smtClean="0"/>
              <a:t>5</a:t>
            </a:r>
            <a:r>
              <a:rPr lang="bs-Latn-BA" sz="2000" dirty="0" smtClean="0"/>
              <a:t>45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+387 (</a:t>
            </a:r>
            <a:r>
              <a:rPr lang="en-US" sz="2000" dirty="0" smtClean="0"/>
              <a:t>6</a:t>
            </a:r>
            <a:r>
              <a:rPr lang="bs-Latn-BA" sz="2000" dirty="0" smtClean="0"/>
              <a:t>1</a:t>
            </a:r>
            <a:r>
              <a:rPr lang="en-US" sz="2000" dirty="0" smtClean="0"/>
              <a:t>) </a:t>
            </a:r>
            <a:r>
              <a:rPr lang="bs-Latn-BA" sz="2000" dirty="0" smtClean="0"/>
              <a:t>564671</a:t>
            </a:r>
            <a:endParaRPr lang="en-US" sz="2000" dirty="0"/>
          </a:p>
          <a:p>
            <a:r>
              <a:rPr lang="en-US" sz="2000" u="sng" dirty="0" smtClean="0">
                <a:solidFill>
                  <a:srgbClr val="C00000"/>
                </a:solidFill>
              </a:rPr>
              <a:t>armin.teskeredzic@giz.de</a:t>
            </a:r>
          </a:p>
          <a:p>
            <a:r>
              <a:rPr lang="en-US" sz="2000" dirty="0" smtClean="0"/>
              <a:t>+387 (33) 957 500 (957 518)</a:t>
            </a:r>
          </a:p>
          <a:p>
            <a:r>
              <a:rPr lang="en-US" sz="2000" dirty="0" smtClean="0"/>
              <a:t>+387 (62) 991 918</a:t>
            </a:r>
          </a:p>
        </p:txBody>
      </p:sp>
    </p:spTree>
    <p:extLst>
      <p:ext uri="{BB962C8B-B14F-4D97-AF65-F5344CB8AC3E}">
        <p14:creationId xmlns:p14="http://schemas.microsoft.com/office/powerpoint/2010/main" val="1001965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5391" y="1441010"/>
            <a:ext cx="8734425" cy="48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Aim and purpose of MVP: </a:t>
            </a:r>
            <a:r>
              <a:rPr lang="en-US" sz="2000" b="0" dirty="0" smtClean="0">
                <a:solidFill>
                  <a:schemeClr val="tx2"/>
                </a:solidFill>
              </a:rPr>
              <a:t>How it all began?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Concept behind the MVP: </a:t>
            </a:r>
            <a:r>
              <a:rPr lang="en-US" sz="2000" b="0" dirty="0" smtClean="0">
                <a:solidFill>
                  <a:schemeClr val="tx2"/>
                </a:solidFill>
              </a:rPr>
              <a:t>Simplicity and flexibility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BU methodology:</a:t>
            </a:r>
            <a:r>
              <a:rPr lang="en-US" sz="2000" b="0" dirty="0" smtClean="0">
                <a:solidFill>
                  <a:schemeClr val="tx2"/>
                </a:solidFill>
              </a:rPr>
              <a:t> Calculation of energy savings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Structure of MVP: </a:t>
            </a:r>
            <a:r>
              <a:rPr lang="en-US" sz="2000" b="0" dirty="0" smtClean="0">
                <a:solidFill>
                  <a:schemeClr val="tx2"/>
                </a:solidFill>
              </a:rPr>
              <a:t>View of application front page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Users: </a:t>
            </a:r>
            <a:r>
              <a:rPr lang="en-US" sz="2000" b="0" dirty="0" smtClean="0">
                <a:solidFill>
                  <a:schemeClr val="tx2"/>
                </a:solidFill>
              </a:rPr>
              <a:t>Who is responsible and who can benefit?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Data feed-in: </a:t>
            </a:r>
            <a:r>
              <a:rPr lang="en-US" sz="2000" b="0" dirty="0" smtClean="0">
                <a:solidFill>
                  <a:schemeClr val="tx2"/>
                </a:solidFill>
              </a:rPr>
              <a:t>One time entry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Required resources: </a:t>
            </a:r>
            <a:r>
              <a:rPr lang="en-US" sz="2000" b="0" dirty="0" smtClean="0">
                <a:solidFill>
                  <a:schemeClr val="tx2"/>
                </a:solidFill>
              </a:rPr>
              <a:t>Installation and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Data output: </a:t>
            </a:r>
            <a:r>
              <a:rPr lang="en-US" sz="2000" b="0" dirty="0" smtClean="0">
                <a:solidFill>
                  <a:schemeClr val="tx2"/>
                </a:solidFill>
              </a:rPr>
              <a:t>Excel form reports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Connecting with other systems: </a:t>
            </a:r>
            <a:r>
              <a:rPr lang="en-US" sz="2000" b="0" dirty="0" smtClean="0">
                <a:solidFill>
                  <a:schemeClr val="tx2"/>
                </a:solidFill>
              </a:rPr>
              <a:t>Potential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Limitations of the MVP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Demonstration of MVP – testing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6260" y="809817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accent2"/>
                </a:solidFill>
              </a:rPr>
              <a:t>Contents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4505" y="1444359"/>
            <a:ext cx="4215722" cy="30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b="0" dirty="0" smtClean="0"/>
              <a:t>Reporting on NEEAP implementation</a:t>
            </a:r>
          </a:p>
          <a:p>
            <a:r>
              <a:rPr lang="en-US" sz="1800" b="0" dirty="0" smtClean="0"/>
              <a:t>Top Down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Poor energy statistic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 smtClean="0"/>
              <a:t>Estimation error &gt; planned savings</a:t>
            </a:r>
          </a:p>
          <a:p>
            <a:r>
              <a:rPr lang="en-US" sz="1800" b="0" dirty="0" smtClean="0"/>
              <a:t>Bottom up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 smtClean="0"/>
              <a:t>Real-life EE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 smtClean="0"/>
              <a:t>Actual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505" y="723256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Monitoring and verification of energy savings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31781" y="1368159"/>
            <a:ext cx="4117752" cy="32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b="0" dirty="0" smtClean="0"/>
              <a:t>SEAPs and other local energy efficiency action plans</a:t>
            </a:r>
          </a:p>
          <a:p>
            <a:r>
              <a:rPr lang="en-US" sz="1800" b="0" dirty="0" smtClean="0"/>
              <a:t>Target: CO2 emission reduction</a:t>
            </a:r>
          </a:p>
          <a:p>
            <a:r>
              <a:rPr lang="en-US" sz="1800" b="0" dirty="0" smtClean="0"/>
              <a:t>Calculated from energy savings</a:t>
            </a:r>
          </a:p>
          <a:p>
            <a:r>
              <a:rPr lang="en-US" sz="1800" b="0" dirty="0" smtClean="0"/>
              <a:t>Similarity in planned EE measure (Public sector!)</a:t>
            </a:r>
          </a:p>
          <a:p>
            <a:r>
              <a:rPr lang="en-US" sz="1800" b="0" dirty="0" smtClean="0"/>
              <a:t>Better consistency between local and national level required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5063" y="4763050"/>
            <a:ext cx="8624437" cy="20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r>
              <a:rPr lang="en-US" sz="1800" b="0" dirty="0" smtClean="0"/>
              <a:t>Application – web tool</a:t>
            </a:r>
          </a:p>
          <a:p>
            <a:pPr algn="ctr"/>
            <a:r>
              <a:rPr lang="en-US" sz="1800" b="0" dirty="0" smtClean="0"/>
              <a:t>Data base: all the EE projects in one place</a:t>
            </a:r>
          </a:p>
          <a:p>
            <a:pPr algn="ctr"/>
            <a:r>
              <a:rPr lang="en-US" sz="1800" b="0" dirty="0" smtClean="0"/>
              <a:t>Cost effective solution: one application for all EE plans and measures in country</a:t>
            </a:r>
          </a:p>
          <a:p>
            <a:pPr algn="ctr"/>
            <a:r>
              <a:rPr lang="en-US" sz="1800" b="0" dirty="0" smtClean="0"/>
              <a:t>BU approach: energy savings calculated and estimated in straightforward manner</a:t>
            </a:r>
          </a:p>
          <a:p>
            <a:pPr algn="ctr"/>
            <a:r>
              <a:rPr lang="en-US" sz="1800" b="0" dirty="0" smtClean="0"/>
              <a:t>Information and communication platform</a:t>
            </a:r>
          </a:p>
          <a:p>
            <a:endParaRPr lang="bs-Latn-BA" sz="1800" b="0" dirty="0" smtClean="0"/>
          </a:p>
          <a:p>
            <a:endParaRPr lang="bs-Latn-BA" sz="1800" b="0" dirty="0" smtClean="0"/>
          </a:p>
          <a:p>
            <a:endParaRPr lang="bs-Latn-BA" sz="1800" dirty="0"/>
          </a:p>
          <a:p>
            <a:endParaRPr lang="bs-Latn-BA" sz="1800" u="sng" dirty="0" smtClean="0"/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703392" y="2074365"/>
            <a:ext cx="664148" cy="473048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8550" y="691702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M&amp;V platform purpose</a:t>
            </a:r>
            <a:r>
              <a:rPr lang="bs-Latn-BA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bs-Latn-BA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3" y="1649027"/>
            <a:ext cx="7067006" cy="495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78131" y="849039"/>
            <a:ext cx="3365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</a:rPr>
              <a:t>Activities of GIZ ORF-EE are three years part of the work Program of EECG group (</a:t>
            </a:r>
            <a:r>
              <a:rPr lang="en-US" sz="1800" dirty="0" smtClean="0">
                <a:solidFill>
                  <a:schemeClr val="tx1"/>
                </a:solidFill>
              </a:rPr>
              <a:t>Energy Community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8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1660" y="809817"/>
            <a:ext cx="8063767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Concept of MVP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214" y="1642972"/>
            <a:ext cx="8842786" cy="459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B00028"/>
              </a:buClr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73088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9525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331913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711325" indent="-185738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1685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6257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30829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540125" indent="-185738" algn="l" rtl="0" fontAlgn="base">
              <a:spcBef>
                <a:spcPct val="4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b="0" dirty="0" smtClean="0"/>
              <a:t>Based on BU </a:t>
            </a:r>
            <a:r>
              <a:rPr lang="en-US" sz="2200" b="0" dirty="0" smtClean="0"/>
              <a:t>methodology</a:t>
            </a:r>
            <a:r>
              <a:rPr lang="sr-Latn-BA" sz="2200" b="0" dirty="0" smtClean="0"/>
              <a:t> (EnC)</a:t>
            </a:r>
            <a:endParaRPr lang="en-US" sz="2200" b="0" dirty="0" smtClean="0"/>
          </a:p>
          <a:p>
            <a:r>
              <a:rPr lang="en-US" sz="2200" b="0" dirty="0" smtClean="0"/>
              <a:t>Simple and flexible</a:t>
            </a:r>
            <a:r>
              <a:rPr lang="bs-Latn-BA" sz="2200" b="0" dirty="0" smtClean="0"/>
              <a:t>!</a:t>
            </a:r>
            <a:endParaRPr lang="en-US" sz="2200" b="0" dirty="0" smtClean="0"/>
          </a:p>
          <a:p>
            <a:r>
              <a:rPr lang="en-US" sz="2200" b="0" dirty="0" smtClean="0"/>
              <a:t>Unique data structure for SEE countries </a:t>
            </a:r>
          </a:p>
          <a:p>
            <a:r>
              <a:rPr lang="en-US" sz="2200" b="0" dirty="0" smtClean="0"/>
              <a:t>Different administrative structure of different SEE countries!</a:t>
            </a:r>
          </a:p>
          <a:p>
            <a:r>
              <a:rPr lang="en-US" sz="2200" b="0" dirty="0" smtClean="0"/>
              <a:t>Arbitrary number of EE policy plans (</a:t>
            </a:r>
            <a:r>
              <a:rPr lang="en-US" sz="2200" b="0" i="1" dirty="0" smtClean="0"/>
              <a:t>SEAP</a:t>
            </a:r>
            <a:r>
              <a:rPr lang="en-US" sz="2200" b="0" dirty="0" smtClean="0"/>
              <a:t>, </a:t>
            </a:r>
            <a:r>
              <a:rPr lang="en-US" sz="2200" b="0" i="1" dirty="0" smtClean="0"/>
              <a:t>County plan</a:t>
            </a:r>
            <a:r>
              <a:rPr lang="en-US" sz="2200" b="0" dirty="0" smtClean="0"/>
              <a:t>, …, </a:t>
            </a:r>
            <a:r>
              <a:rPr lang="en-US" sz="2200" b="0" i="1" dirty="0" smtClean="0"/>
              <a:t>NEEAP</a:t>
            </a:r>
            <a:r>
              <a:rPr lang="en-US" sz="2200" b="0" dirty="0" smtClean="0"/>
              <a:t>)!</a:t>
            </a:r>
          </a:p>
          <a:p>
            <a:r>
              <a:rPr lang="en-US" sz="2200" b="0" dirty="0" smtClean="0"/>
              <a:t>Actual values for characteristic parameters – preferable</a:t>
            </a:r>
          </a:p>
          <a:p>
            <a:r>
              <a:rPr lang="en-US" sz="2200" b="0" dirty="0" smtClean="0"/>
              <a:t>Referent values – BU method</a:t>
            </a:r>
            <a:r>
              <a:rPr lang="bs-Latn-BA" sz="2200" b="0" dirty="0" smtClean="0"/>
              <a:t>o</a:t>
            </a:r>
            <a:r>
              <a:rPr lang="en-US" sz="2200" b="0" dirty="0" smtClean="0"/>
              <a:t>logy for every country </a:t>
            </a:r>
          </a:p>
          <a:p>
            <a:endParaRPr lang="en-US" sz="2200" b="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63" y="809817"/>
            <a:ext cx="2162882" cy="9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32" y="1249242"/>
            <a:ext cx="8458200" cy="836734"/>
          </a:xfrm>
        </p:spPr>
        <p:txBody>
          <a:bodyPr/>
          <a:lstStyle/>
          <a:p>
            <a:r>
              <a:rPr lang="en-GB" sz="2000" dirty="0" smtClean="0"/>
              <a:t>Simple, algebraic equations related to energy consumption before and after implementation of EE measure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25.09.2014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7952" y="2084197"/>
                <a:ext cx="6713994" cy="6247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𝑠𝑎𝑣𝑖𝑛𝑔𝑠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𝑜𝑙𝑑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𝑛𝑒𝑤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[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𝑘𝑊h</m:t>
                      </m:r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];</m:t>
                      </m:r>
                    </m:oMath>
                  </m:oMathPara>
                </a14:m>
                <a:endParaRPr lang="en-GB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2" y="2084197"/>
                <a:ext cx="6713994" cy="6247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3331" y="679577"/>
            <a:ext cx="8458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Times New Roman" pitchFamily="18" charset="0"/>
              </a:rPr>
              <a:t>How do we calculate energy savings?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880" y="4479426"/>
                <a:ext cx="7679218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𝑙𝑑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2000" b="0" dirty="0" smtClean="0">
                    <a:solidFill>
                      <a:schemeClr val="tx1"/>
                    </a:solidFill>
                  </a:rPr>
                  <a:t> –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energy consumption before/after EE measure, respectively [kWh/a]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0" y="4479426"/>
                <a:ext cx="7679218" cy="427618"/>
              </a:xfrm>
              <a:prstGeom prst="rect">
                <a:avLst/>
              </a:prstGeom>
              <a:blipFill rotWithShape="0">
                <a:blip r:embed="rId3"/>
                <a:stretch>
                  <a:fillRect t="-857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7880" y="5562290"/>
                <a:ext cx="5419240" cy="45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𝐶𝑂</m:t>
                            </m:r>
                          </m:e>
                          <m:sub>
                            <m:r>
                              <a:rPr lang="en-GB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2 </m:t>
                            </m:r>
                            <m:r>
                              <a:rPr lang="en-GB" sz="20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𝑜𝑙𝑑</m:t>
                            </m:r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GB" dirty="0" smtClean="0"/>
                  <a:t> 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CO</a:t>
                </a:r>
                <a:r>
                  <a:rPr lang="en-GB" sz="1100" b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 emission factors old/new [tCO2/kWh]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0" y="5562290"/>
                <a:ext cx="5419240" cy="459485"/>
              </a:xfrm>
              <a:prstGeom prst="rect">
                <a:avLst/>
              </a:prstGeom>
              <a:blipFill rotWithShape="1">
                <a:blip r:embed="rId4"/>
                <a:stretch>
                  <a:fillRect l="-562" t="-11842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7879" y="3918413"/>
                <a:ext cx="4214359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GB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𝑠𝑎𝑣𝑖𝑛𝑔𝑠</m:t>
                        </m:r>
                      </m:sub>
                    </m:sSub>
                  </m:oMath>
                </a14:m>
                <a:r>
                  <a:rPr lang="en-GB" sz="1600" b="0" dirty="0" smtClean="0">
                    <a:solidFill>
                      <a:schemeClr val="tx1"/>
                    </a:solidFill>
                  </a:rPr>
                  <a:t>– annual energy savings [kWh/a]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9" y="3918413"/>
                <a:ext cx="4214359" cy="491738"/>
              </a:xfrm>
              <a:prstGeom prst="rect">
                <a:avLst/>
              </a:prstGeom>
              <a:blipFill rotWithShape="1">
                <a:blip r:embed="rId5"/>
                <a:stretch>
                  <a:fillRect l="-43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7952" y="2905584"/>
                <a:ext cx="8609694" cy="63075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𝑟𝑒𝑑𝑢𝑐𝑡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𝑜𝑙𝑑</m:t>
                        </m:r>
                      </m:sub>
                    </m:sSub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𝐶𝑂</m:t>
                            </m:r>
                          </m:e>
                          <m:sub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2 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𝑜𝑙𝑑</m:t>
                            </m:r>
                          </m:sub>
                        </m:sSub>
                      </m:sub>
                    </m:sSub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𝑛𝑒𝑤</m:t>
                        </m:r>
                      </m:sub>
                    </m:sSub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3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3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𝐶𝑂</m:t>
                            </m:r>
                          </m:e>
                          <m:sub>
                            <m:r>
                              <a:rPr lang="en-GB" sz="3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2 </m:t>
                            </m:r>
                            <m:r>
                              <a:rPr lang="en-GB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𝑛𝑒𝑤</m:t>
                            </m:r>
                          </m:sub>
                        </m:sSub>
                      </m:sub>
                    </m:sSub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[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];</m:t>
                    </m:r>
                  </m:oMath>
                </a14:m>
                <a:r>
                  <a:rPr lang="en-GB" sz="3200" b="0" dirty="0" smtClean="0">
                    <a:solidFill>
                      <a:schemeClr val="tx1"/>
                    </a:solidFill>
                  </a:rPr>
                  <a:t> </a:t>
                </a:r>
                <a:endParaRPr lang="en-GB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2" y="2905584"/>
                <a:ext cx="8609694" cy="6307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880" y="5070584"/>
                <a:ext cx="44017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</m:t>
                        </m:r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𝑟𝑒𝑑𝑢𝑐𝑡</m:t>
                        </m:r>
                      </m:sub>
                    </m:sSub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</a:rPr>
                  <a:t> –</a:t>
                </a:r>
                <a:r>
                  <a:rPr lang="en-GB" dirty="0" smtClean="0"/>
                  <a:t> 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CO</a:t>
                </a:r>
                <a:r>
                  <a:rPr lang="en-GB" sz="1100" b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 emission reduction [tCO2]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0" y="5070584"/>
                <a:ext cx="4401782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7143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10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/>
      <p:bldP spid="4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8980" y="1249241"/>
                <a:ext cx="8332551" cy="18044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u="sng" dirty="0" smtClean="0"/>
                  <a:t>Refurbishment measures in existing buildings (M1)</a:t>
                </a:r>
              </a:p>
              <a:p>
                <a:r>
                  <a:rPr lang="en-GB" sz="1800" dirty="0" smtClean="0"/>
                  <a:t>Measures at consumption side( wall, roof, basement </a:t>
                </a:r>
                <a:r>
                  <a:rPr lang="en-GB" sz="1800" dirty="0"/>
                  <a:t>insulation, replacement of widows)</a:t>
                </a:r>
                <a:r>
                  <a:rPr lang="en-GB" sz="1800" dirty="0" smtClean="0"/>
                  <a:t> via </a:t>
                </a:r>
                <a:r>
                  <a:rPr lang="en-GB" sz="1800" i="1" dirty="0" smtClean="0"/>
                  <a:t>SHD</a:t>
                </a:r>
                <a:r>
                  <a:rPr lang="en-GB" sz="1800" dirty="0" smtClean="0"/>
                  <a:t> values.</a:t>
                </a:r>
              </a:p>
              <a:p>
                <a:r>
                  <a:rPr lang="en-GB" sz="1800" dirty="0" smtClean="0"/>
                  <a:t>Measures at generation, distribution and emission heat via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𝜂</m:t>
                    </m:r>
                  </m:oMath>
                </a14:m>
                <a:r>
                  <a:rPr lang="en-GB" sz="1800" dirty="0" smtClean="0"/>
                  <a:t> (new boiler, new automatic control, hydronic balancing, TSV at radiators, </a:t>
                </a:r>
                <a:r>
                  <a:rPr lang="en-GB" sz="2000" dirty="0" smtClean="0"/>
                  <a:t>…).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980" y="1249241"/>
                <a:ext cx="8332551" cy="1804417"/>
              </a:xfrm>
              <a:blipFill rotWithShape="1">
                <a:blip r:embed="rId2"/>
                <a:stretch>
                  <a:fillRect l="-805" t="-1351" r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25.09.2014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143" y="3053658"/>
                <a:ext cx="3948838" cy="8530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𝑆𝐻𝐷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𝑜𝑙𝑑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𝑜𝑙𝑑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𝑆𝐻𝐷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𝑛𝑒𝑤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𝑛𝑒𝑤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GB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" y="3053658"/>
                <a:ext cx="3948838" cy="853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1139" y="5435562"/>
                <a:ext cx="3447330" cy="46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𝜂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𝑏𝑜𝑖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𝑑𝑖𝑠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𝑒𝑚𝑖𝑠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sz="1800" b="0" dirty="0" smtClean="0">
                    <a:solidFill>
                      <a:schemeClr val="tx1"/>
                    </a:solidFill>
                  </a:rPr>
                  <a:t>[%]</a:t>
                </a:r>
                <a:endParaRPr lang="en-GB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9" y="5435562"/>
                <a:ext cx="3447330" cy="465705"/>
              </a:xfrm>
              <a:prstGeom prst="rect">
                <a:avLst/>
              </a:prstGeom>
              <a:blipFill rotWithShape="1">
                <a:blip r:embed="rId4"/>
                <a:stretch>
                  <a:fillRect l="-17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3331" y="679577"/>
            <a:ext cx="8458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Times New Roman" pitchFamily="18" charset="0"/>
              </a:rPr>
              <a:t>How do we calculate energy savings (example)?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1139" y="4597131"/>
                <a:ext cx="3954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𝑆𝐻𝐷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specific heat demand [kWh/m</a:t>
                </a:r>
                <a:r>
                  <a:rPr lang="en-GB" sz="1600" b="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a]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9" y="4597131"/>
                <a:ext cx="3954416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768096" y="5915380"/>
            <a:ext cx="0" cy="3356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68096" y="6250994"/>
            <a:ext cx="4145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12661" y="5970782"/>
            <a:ext cx="32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solidFill>
                  <a:schemeClr val="tx1"/>
                </a:solidFill>
              </a:rPr>
              <a:t>Seasonal efficiency of heating system (before/after)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312661" y="2997178"/>
            <a:ext cx="2654485" cy="96840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8015" y="5017451"/>
                <a:ext cx="223285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GB" dirty="0" smtClean="0"/>
                  <a:t> 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heated area [m</a:t>
                </a:r>
                <a:r>
                  <a:rPr lang="en-GB" sz="1600" b="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5" y="5017451"/>
                <a:ext cx="2232855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172710" y="3186220"/>
            <a:ext cx="2422906" cy="1112644"/>
            <a:chOff x="5856940" y="3426991"/>
            <a:chExt cx="2709188" cy="1143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255000" y="4127549"/>
                  <a:ext cx="1758567" cy="44277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𝑛𝑒𝑤</m:t>
                          </m:r>
                        </m:sub>
                      </m:sSub>
                    </m:oMath>
                  </a14:m>
                  <a:r>
                    <a:rPr lang="en-GB" dirty="0" smtClean="0">
                      <a:solidFill>
                        <a:schemeClr val="tx1"/>
                      </a:solidFill>
                    </a:rPr>
                    <a:t> &gt;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𝑜𝑙𝑑</m:t>
                          </m:r>
                        </m:sub>
                      </m:sSub>
                    </m:oMath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000" y="4127549"/>
                  <a:ext cx="1758567" cy="4427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75" t="-7143" b="-30000"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856940" y="3426991"/>
                  <a:ext cx="2709188" cy="44277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𝑆𝐻𝐷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𝑛𝑒𝑤</m:t>
                          </m:r>
                        </m:sub>
                      </m:sSub>
                    </m:oMath>
                  </a14:m>
                  <a:r>
                    <a:rPr lang="en-GB" dirty="0" smtClean="0">
                      <a:solidFill>
                        <a:schemeClr val="tx1"/>
                      </a:solidFill>
                    </a:rPr>
                    <a:t> &lt;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𝑆𝐻𝐷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𝑜𝑙𝑑</m:t>
                          </m:r>
                        </m:sub>
                      </m:sSub>
                    </m:oMath>
                  </a14:m>
                  <a:r>
                    <a:rPr lang="en-GB" dirty="0" smtClean="0">
                      <a:solidFill>
                        <a:srgbClr val="C00000"/>
                      </a:solidFill>
                    </a:rPr>
                    <a:t> 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940" y="3426991"/>
                  <a:ext cx="2709188" cy="44277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52" t="-7143" b="-30000"/>
                  </a:stretch>
                </a:blipFill>
                <a:ln w="2222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6719229" y="3852788"/>
              <a:ext cx="992579" cy="338554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tx1"/>
                  </a:solidFill>
                </a:rPr>
                <a:t>AND/OR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24599"/>
              </p:ext>
            </p:extLst>
          </p:nvPr>
        </p:nvGraphicFramePr>
        <p:xfrm>
          <a:off x="5052632" y="5095303"/>
          <a:ext cx="3637239" cy="1433932"/>
        </p:xfrm>
        <a:graphic>
          <a:graphicData uri="http://schemas.openxmlformats.org/drawingml/2006/table">
            <a:tbl>
              <a:tblPr firstRow="1" firstCol="1" bandRow="1"/>
              <a:tblGrid>
                <a:gridCol w="1244960"/>
                <a:gridCol w="1136925"/>
                <a:gridCol w="1255354"/>
              </a:tblGrid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Construction year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SHD residential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SHD non-residential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8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before 1940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1940 – 1970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1970 – 1987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1987 – 2006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 bwMode="auto">
          <a:xfrm>
            <a:off x="5998462" y="2940699"/>
            <a:ext cx="2987041" cy="160368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967146" y="2866255"/>
            <a:ext cx="2031317" cy="328207"/>
          </a:xfrm>
          <a:custGeom>
            <a:avLst/>
            <a:gdLst>
              <a:gd name="connsiteX0" fmla="*/ 0 w 2109216"/>
              <a:gd name="connsiteY0" fmla="*/ 242705 h 242705"/>
              <a:gd name="connsiteX1" fmla="*/ 694944 w 2109216"/>
              <a:gd name="connsiteY1" fmla="*/ 47633 h 242705"/>
              <a:gd name="connsiteX2" fmla="*/ 1365504 w 2109216"/>
              <a:gd name="connsiteY2" fmla="*/ 11057 h 242705"/>
              <a:gd name="connsiteX3" fmla="*/ 2109216 w 2109216"/>
              <a:gd name="connsiteY3" fmla="*/ 206129 h 242705"/>
              <a:gd name="connsiteX4" fmla="*/ 2109216 w 2109216"/>
              <a:gd name="connsiteY4" fmla="*/ 206129 h 242705"/>
              <a:gd name="connsiteX5" fmla="*/ 2109216 w 2109216"/>
              <a:gd name="connsiteY5" fmla="*/ 206129 h 242705"/>
              <a:gd name="connsiteX6" fmla="*/ 2109216 w 2109216"/>
              <a:gd name="connsiteY6" fmla="*/ 206129 h 24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9216" h="242705">
                <a:moveTo>
                  <a:pt x="0" y="242705"/>
                </a:moveTo>
                <a:cubicBezTo>
                  <a:pt x="233680" y="164473"/>
                  <a:pt x="467360" y="86241"/>
                  <a:pt x="694944" y="47633"/>
                </a:cubicBezTo>
                <a:cubicBezTo>
                  <a:pt x="922528" y="9025"/>
                  <a:pt x="1129792" y="-15359"/>
                  <a:pt x="1365504" y="11057"/>
                </a:cubicBezTo>
                <a:cubicBezTo>
                  <a:pt x="1601216" y="37473"/>
                  <a:pt x="2109216" y="206129"/>
                  <a:pt x="2109216" y="206129"/>
                </a:cubicBezTo>
                <a:lnTo>
                  <a:pt x="2109216" y="206129"/>
                </a:lnTo>
                <a:lnTo>
                  <a:pt x="2109216" y="206129"/>
                </a:lnTo>
                <a:lnTo>
                  <a:pt x="2109216" y="206129"/>
                </a:lnTo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4816" y="4755464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Reference </a:t>
            </a:r>
            <a:r>
              <a:rPr lang="en-GB" sz="1800" b="0" i="1" dirty="0" smtClean="0">
                <a:solidFill>
                  <a:schemeClr val="tx1"/>
                </a:solidFill>
              </a:rPr>
              <a:t>SHD</a:t>
            </a:r>
            <a:r>
              <a:rPr lang="en-GB" sz="1800" b="0" dirty="0" smtClean="0">
                <a:solidFill>
                  <a:schemeClr val="tx1"/>
                </a:solidFill>
              </a:rPr>
              <a:t>  values - CRO</a:t>
            </a:r>
            <a:endParaRPr lang="en-GB" sz="1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1139" y="4188505"/>
                <a:ext cx="35956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sz="1600" b="0" dirty="0" smtClean="0">
                    <a:solidFill>
                      <a:schemeClr val="tx1"/>
                    </a:solidFill>
                  </a:rPr>
                  <a:t>– annual energy savings [kWh/a]</a:t>
                </a:r>
                <a:endParaRPr lang="en-GB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9" y="4188505"/>
                <a:ext cx="3595664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53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25.09.2014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5572" y="824364"/>
            <a:ext cx="7363196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MVP – web application structure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6400" y="1715033"/>
            <a:ext cx="2416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1 Main menus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2 Command buttons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3 Grouping area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4 Action buttons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5 Field headings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6 Sorting fields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6859" y="6127041"/>
            <a:ext cx="4153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MVP screen shot – front page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2" y="1558348"/>
            <a:ext cx="6154506" cy="4453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05572" y="3183467"/>
            <a:ext cx="4063228" cy="42086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7134" y="3874103"/>
            <a:ext cx="2583101" cy="253397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7133" y="4101319"/>
            <a:ext cx="6212541" cy="253398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8709" y="4730614"/>
            <a:ext cx="408710" cy="133075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7418" y="4612175"/>
            <a:ext cx="5742256" cy="201183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5235" y="4384958"/>
            <a:ext cx="6185394" cy="21530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0223" y="32092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800" dirty="0">
                <a:solidFill>
                  <a:schemeClr val="tx1"/>
                </a:solidFill>
              </a:rPr>
              <a:t>1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3951" y="36894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800" dirty="0" smtClean="0">
                <a:solidFill>
                  <a:schemeClr val="tx1"/>
                </a:solidFill>
              </a:rPr>
              <a:t>2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9878" y="40507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800" dirty="0" smtClean="0">
                <a:solidFill>
                  <a:schemeClr val="tx1"/>
                </a:solidFill>
              </a:rPr>
              <a:t>3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611" y="6097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800" dirty="0" smtClean="0">
                <a:solidFill>
                  <a:schemeClr val="tx1"/>
                </a:solidFill>
              </a:rPr>
              <a:t>4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625" y="42934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800" dirty="0" smtClean="0">
                <a:solidFill>
                  <a:schemeClr val="tx1"/>
                </a:solidFill>
              </a:rPr>
              <a:t>5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0168" y="45281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800" dirty="0" smtClean="0">
                <a:solidFill>
                  <a:schemeClr val="tx1"/>
                </a:solidFill>
              </a:rPr>
              <a:t>6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8660" y="4221134"/>
            <a:ext cx="22074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s-Latn-BA" sz="2000" b="0" dirty="0" err="1" smtClean="0">
                <a:solidFill>
                  <a:schemeClr val="tx1"/>
                </a:solidFill>
              </a:rPr>
              <a:t>Plans</a:t>
            </a:r>
            <a:endParaRPr lang="bs-Latn-BA" sz="2000" b="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s-Latn-BA" sz="2000" b="0" dirty="0" err="1" smtClean="0">
                <a:solidFill>
                  <a:schemeClr val="tx1"/>
                </a:solidFill>
              </a:rPr>
              <a:t>Planned</a:t>
            </a:r>
            <a:r>
              <a:rPr lang="bs-Latn-BA" sz="2000" b="0" dirty="0" smtClean="0">
                <a:solidFill>
                  <a:schemeClr val="tx1"/>
                </a:solidFill>
              </a:rPr>
              <a:t> </a:t>
            </a:r>
            <a:r>
              <a:rPr lang="bs-Latn-BA" sz="2000" b="0" dirty="0" err="1" smtClean="0">
                <a:solidFill>
                  <a:schemeClr val="tx1"/>
                </a:solidFill>
              </a:rPr>
              <a:t>measures</a:t>
            </a:r>
            <a:endParaRPr lang="bs-Latn-BA" sz="2000" b="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s-Latn-BA" sz="2000" b="0" dirty="0" err="1" smtClean="0">
                <a:solidFill>
                  <a:schemeClr val="tx1"/>
                </a:solidFill>
              </a:rPr>
              <a:t>Implemented</a:t>
            </a:r>
            <a:r>
              <a:rPr lang="bs-Latn-BA" sz="2000" b="0" dirty="0" smtClean="0">
                <a:solidFill>
                  <a:schemeClr val="tx1"/>
                </a:solidFill>
              </a:rPr>
              <a:t> </a:t>
            </a:r>
            <a:r>
              <a:rPr lang="bs-Latn-BA" sz="2000" b="0" dirty="0" err="1" smtClean="0">
                <a:solidFill>
                  <a:schemeClr val="tx1"/>
                </a:solidFill>
              </a:rPr>
              <a:t>measures</a:t>
            </a:r>
            <a:endParaRPr lang="bs-Latn-BA" sz="2000" b="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s-Latn-BA" sz="2000" b="0" dirty="0" err="1" smtClean="0">
                <a:solidFill>
                  <a:schemeClr val="tx1"/>
                </a:solidFill>
              </a:rPr>
              <a:t>Location</a:t>
            </a:r>
            <a:endParaRPr lang="bs-Latn-BA" sz="2000" b="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s-Latn-BA" sz="2000" b="0" dirty="0" err="1" smtClean="0">
                <a:solidFill>
                  <a:schemeClr val="tx1"/>
                </a:solidFill>
              </a:rPr>
              <a:t>Codetables</a:t>
            </a:r>
            <a:endParaRPr lang="bs-Latn-BA" sz="2000" b="0" dirty="0" smtClean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3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572907"/>
              </p:ext>
            </p:extLst>
          </p:nvPr>
        </p:nvGraphicFramePr>
        <p:xfrm>
          <a:off x="150591" y="1619921"/>
          <a:ext cx="2376394" cy="248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/>
              <a:pPr/>
              <a:t>25.09.2014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8169" y="1216217"/>
            <a:ext cx="4266428" cy="4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 plans at different policy levels</a:t>
            </a:r>
            <a:endParaRPr kumimoji="0" lang="en-US" sz="1800" i="1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8168" y="639129"/>
            <a:ext cx="8312133" cy="6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39393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MVP in use (data entry, users and requirements)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48640" y="5498592"/>
            <a:ext cx="3956690" cy="1060704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238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Char char="§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</a:defRPr>
            </a:lvl3pPr>
            <a:lvl4pPr marL="1714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Char char="-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</a:defRPr>
            </a:lvl4pPr>
            <a:lvl5pPr marL="21907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</a:defRPr>
            </a:lvl5pPr>
            <a:lvl6pPr marL="26479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6pPr>
            <a:lvl7pPr marL="31051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7pPr>
            <a:lvl8pPr marL="35623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8pPr>
            <a:lvl9pPr marL="40195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800" b="0" kern="0" dirty="0" smtClean="0"/>
          </a:p>
        </p:txBody>
      </p:sp>
      <p:pic>
        <p:nvPicPr>
          <p:cNvPr id="3074" name="Picture 2" descr="C:\Users\armin.GTZ\AppData\Local\Microsoft\Windows\Temporary Internet Files\Content.IE5\19AZR1HW\MC9004379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28" y="5484379"/>
            <a:ext cx="913779" cy="9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min.GTZ\AppData\Local\Microsoft\Windows\Temporary Internet Files\Content.IE5\9TA0LBN7\MC90044183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30" y="5628317"/>
            <a:ext cx="866521" cy="8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min.GTZ\AppData\Local\Microsoft\Windows\Temporary Internet Files\Content.IE5\19AZR1HW\MP900448679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30" y="5733490"/>
            <a:ext cx="1141937" cy="7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28" y="4911598"/>
            <a:ext cx="520615" cy="4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06" y="3671187"/>
            <a:ext cx="520615" cy="4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06" y="2624480"/>
            <a:ext cx="520615" cy="4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rmin.GTZ\AppData\Local\Microsoft\Windows\Temporary Internet Files\Content.IE5\P45B0GPO\MC900251987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5" y="5484379"/>
            <a:ext cx="1203947" cy="10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817329" y="4881397"/>
            <a:ext cx="4266428" cy="4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</a:t>
            </a:r>
            <a:r>
              <a:rPr kumimoji="0" lang="en-GB" sz="180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</a:t>
            </a:r>
            <a:r>
              <a:rPr kumimoji="0" lang="bs-Latn-BA" sz="18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</a:t>
            </a:r>
            <a:r>
              <a:rPr kumimoji="0" lang="en-GB" sz="180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cts</a:t>
            </a:r>
            <a:endParaRPr kumimoji="0" lang="en-US" sz="1800" i="1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48640" y="5307858"/>
            <a:ext cx="5531484" cy="1252634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7755573" y="3520965"/>
            <a:ext cx="11854" cy="10635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354204" y="1642678"/>
            <a:ext cx="4754108" cy="2805175"/>
            <a:chOff x="519156" y="1545675"/>
            <a:chExt cx="4754108" cy="2805175"/>
          </a:xfrm>
        </p:grpSpPr>
        <p:pic>
          <p:nvPicPr>
            <p:cNvPr id="1026" name="Picture 2" descr="C:\Users\armin.GTZ\AppData\Local\Microsoft\Windows\Temporary Internet Files\Content.IE5\P45B0GPO\MC900432665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76" y="1803086"/>
              <a:ext cx="488041" cy="48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76" y="2636314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35" y="2631243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469" y="2636314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802" y="3572663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335" y="3566521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983" y="3566520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769" y="3585758"/>
              <a:ext cx="487363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519156" y="1545675"/>
              <a:ext cx="4754108" cy="2805175"/>
            </a:xfrm>
            <a:prstGeom prst="roundRect">
              <a:avLst/>
            </a:prstGeom>
            <a:noFill/>
            <a:ln w="508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06" y="1653026"/>
            <a:ext cx="520615" cy="4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 bwMode="auto">
          <a:xfrm>
            <a:off x="6595872" y="3520962"/>
            <a:ext cx="597408" cy="368887"/>
          </a:xfrm>
          <a:custGeom>
            <a:avLst/>
            <a:gdLst>
              <a:gd name="connsiteX0" fmla="*/ 597408 w 597408"/>
              <a:gd name="connsiteY0" fmla="*/ 0 h 512666"/>
              <a:gd name="connsiteX1" fmla="*/ 487680 w 597408"/>
              <a:gd name="connsiteY1" fmla="*/ 438912 h 512666"/>
              <a:gd name="connsiteX2" fmla="*/ 0 w 597408"/>
              <a:gd name="connsiteY2" fmla="*/ 512064 h 512666"/>
              <a:gd name="connsiteX3" fmla="*/ 0 w 597408"/>
              <a:gd name="connsiteY3" fmla="*/ 512064 h 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408" h="512666">
                <a:moveTo>
                  <a:pt x="597408" y="0"/>
                </a:moveTo>
                <a:cubicBezTo>
                  <a:pt x="592328" y="176784"/>
                  <a:pt x="587248" y="353568"/>
                  <a:pt x="487680" y="438912"/>
                </a:cubicBezTo>
                <a:cubicBezTo>
                  <a:pt x="388112" y="524256"/>
                  <a:pt x="0" y="512064"/>
                  <a:pt x="0" y="512064"/>
                </a:cubicBezTo>
                <a:lnTo>
                  <a:pt x="0" y="512064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291584" y="3657600"/>
            <a:ext cx="1658112" cy="268224"/>
          </a:xfrm>
          <a:custGeom>
            <a:avLst/>
            <a:gdLst>
              <a:gd name="connsiteX0" fmla="*/ 1658112 w 1658112"/>
              <a:gd name="connsiteY0" fmla="*/ 268224 h 268224"/>
              <a:gd name="connsiteX1" fmla="*/ 1097280 w 1658112"/>
              <a:gd name="connsiteY1" fmla="*/ 85344 h 268224"/>
              <a:gd name="connsiteX2" fmla="*/ 512064 w 1658112"/>
              <a:gd name="connsiteY2" fmla="*/ 0 h 268224"/>
              <a:gd name="connsiteX3" fmla="*/ 0 w 1658112"/>
              <a:gd name="connsiteY3" fmla="*/ 8534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112" h="268224">
                <a:moveTo>
                  <a:pt x="1658112" y="268224"/>
                </a:moveTo>
                <a:cubicBezTo>
                  <a:pt x="1473200" y="199136"/>
                  <a:pt x="1288288" y="130048"/>
                  <a:pt x="1097280" y="85344"/>
                </a:cubicBezTo>
                <a:cubicBezTo>
                  <a:pt x="906272" y="40640"/>
                  <a:pt x="694944" y="0"/>
                  <a:pt x="512064" y="0"/>
                </a:cubicBezTo>
                <a:cubicBezTo>
                  <a:pt x="329184" y="0"/>
                  <a:pt x="164592" y="42672"/>
                  <a:pt x="0" y="85344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486912" y="3520963"/>
            <a:ext cx="2462784" cy="392669"/>
          </a:xfrm>
          <a:custGeom>
            <a:avLst/>
            <a:gdLst>
              <a:gd name="connsiteX0" fmla="*/ 2462784 w 2462784"/>
              <a:gd name="connsiteY0" fmla="*/ 392669 h 392669"/>
              <a:gd name="connsiteX1" fmla="*/ 1560576 w 2462784"/>
              <a:gd name="connsiteY1" fmla="*/ 87869 h 392669"/>
              <a:gd name="connsiteX2" fmla="*/ 585216 w 2462784"/>
              <a:gd name="connsiteY2" fmla="*/ 2525 h 392669"/>
              <a:gd name="connsiteX3" fmla="*/ 0 w 2462784"/>
              <a:gd name="connsiteY3" fmla="*/ 161021 h 39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784" h="392669">
                <a:moveTo>
                  <a:pt x="2462784" y="392669"/>
                </a:moveTo>
                <a:cubicBezTo>
                  <a:pt x="2168144" y="272781"/>
                  <a:pt x="1873504" y="152893"/>
                  <a:pt x="1560576" y="87869"/>
                </a:cubicBezTo>
                <a:cubicBezTo>
                  <a:pt x="1247648" y="22845"/>
                  <a:pt x="845312" y="-9667"/>
                  <a:pt x="585216" y="2525"/>
                </a:cubicBezTo>
                <a:cubicBezTo>
                  <a:pt x="325120" y="14717"/>
                  <a:pt x="162560" y="87869"/>
                  <a:pt x="0" y="161021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595872" y="2952268"/>
            <a:ext cx="515581" cy="196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Freeform 42"/>
          <p:cNvSpPr/>
          <p:nvPr/>
        </p:nvSpPr>
        <p:spPr bwMode="auto">
          <a:xfrm>
            <a:off x="6595872" y="1864296"/>
            <a:ext cx="585216" cy="500952"/>
          </a:xfrm>
          <a:custGeom>
            <a:avLst/>
            <a:gdLst>
              <a:gd name="connsiteX0" fmla="*/ 499872 w 499872"/>
              <a:gd name="connsiteY0" fmla="*/ 500952 h 500952"/>
              <a:gd name="connsiteX1" fmla="*/ 390144 w 499872"/>
              <a:gd name="connsiteY1" fmla="*/ 62040 h 500952"/>
              <a:gd name="connsiteX2" fmla="*/ 0 w 499872"/>
              <a:gd name="connsiteY2" fmla="*/ 13272 h 50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72" h="500952">
                <a:moveTo>
                  <a:pt x="499872" y="500952"/>
                </a:moveTo>
                <a:cubicBezTo>
                  <a:pt x="486664" y="322136"/>
                  <a:pt x="473456" y="143320"/>
                  <a:pt x="390144" y="62040"/>
                </a:cubicBezTo>
                <a:cubicBezTo>
                  <a:pt x="306832" y="-19240"/>
                  <a:pt x="153416" y="-2984"/>
                  <a:pt x="0" y="1327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645408" y="2766489"/>
            <a:ext cx="2292096" cy="135207"/>
          </a:xfrm>
          <a:custGeom>
            <a:avLst/>
            <a:gdLst>
              <a:gd name="connsiteX0" fmla="*/ 2292096 w 2292096"/>
              <a:gd name="connsiteY0" fmla="*/ 135207 h 135207"/>
              <a:gd name="connsiteX1" fmla="*/ 1889760 w 2292096"/>
              <a:gd name="connsiteY1" fmla="*/ 37671 h 135207"/>
              <a:gd name="connsiteX2" fmla="*/ 536448 w 2292096"/>
              <a:gd name="connsiteY2" fmla="*/ 1095 h 135207"/>
              <a:gd name="connsiteX3" fmla="*/ 0 w 2292096"/>
              <a:gd name="connsiteY3" fmla="*/ 74247 h 13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096" h="135207">
                <a:moveTo>
                  <a:pt x="2292096" y="135207"/>
                </a:moveTo>
                <a:cubicBezTo>
                  <a:pt x="2237232" y="97615"/>
                  <a:pt x="2182368" y="60023"/>
                  <a:pt x="1889760" y="37671"/>
                </a:cubicBezTo>
                <a:cubicBezTo>
                  <a:pt x="1597152" y="15319"/>
                  <a:pt x="851408" y="-5001"/>
                  <a:pt x="536448" y="1095"/>
                </a:cubicBezTo>
                <a:cubicBezTo>
                  <a:pt x="221488" y="7191"/>
                  <a:pt x="110744" y="40719"/>
                  <a:pt x="0" y="74247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913888" y="2559432"/>
            <a:ext cx="3023616" cy="317880"/>
          </a:xfrm>
          <a:custGeom>
            <a:avLst/>
            <a:gdLst>
              <a:gd name="connsiteX0" fmla="*/ 3023616 w 3023616"/>
              <a:gd name="connsiteY0" fmla="*/ 317880 h 317880"/>
              <a:gd name="connsiteX1" fmla="*/ 2499360 w 3023616"/>
              <a:gd name="connsiteY1" fmla="*/ 122808 h 317880"/>
              <a:gd name="connsiteX2" fmla="*/ 694944 w 3023616"/>
              <a:gd name="connsiteY2" fmla="*/ 888 h 317880"/>
              <a:gd name="connsiteX3" fmla="*/ 0 w 3023616"/>
              <a:gd name="connsiteY3" fmla="*/ 183768 h 3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616" h="317880">
                <a:moveTo>
                  <a:pt x="3023616" y="317880"/>
                </a:moveTo>
                <a:cubicBezTo>
                  <a:pt x="2955544" y="246760"/>
                  <a:pt x="2887472" y="175640"/>
                  <a:pt x="2499360" y="122808"/>
                </a:cubicBezTo>
                <a:cubicBezTo>
                  <a:pt x="2111248" y="69976"/>
                  <a:pt x="1111504" y="-9272"/>
                  <a:pt x="694944" y="888"/>
                </a:cubicBezTo>
                <a:cubicBezTo>
                  <a:pt x="278384" y="11048"/>
                  <a:pt x="139192" y="97408"/>
                  <a:pt x="0" y="183768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7193280" y="4661239"/>
            <a:ext cx="1200912" cy="994844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5647267" y="1540701"/>
            <a:ext cx="948605" cy="2805831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2401824" y="1840054"/>
            <a:ext cx="3560064" cy="135050"/>
          </a:xfrm>
          <a:custGeom>
            <a:avLst/>
            <a:gdLst>
              <a:gd name="connsiteX0" fmla="*/ 3560064 w 3560064"/>
              <a:gd name="connsiteY0" fmla="*/ 135050 h 135050"/>
              <a:gd name="connsiteX1" fmla="*/ 2840736 w 3560064"/>
              <a:gd name="connsiteY1" fmla="*/ 61898 h 135050"/>
              <a:gd name="connsiteX2" fmla="*/ 768096 w 3560064"/>
              <a:gd name="connsiteY2" fmla="*/ 938 h 135050"/>
              <a:gd name="connsiteX3" fmla="*/ 0 w 3560064"/>
              <a:gd name="connsiteY3" fmla="*/ 110666 h 135050"/>
              <a:gd name="connsiteX4" fmla="*/ 0 w 3560064"/>
              <a:gd name="connsiteY4" fmla="*/ 110666 h 1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064" h="135050">
                <a:moveTo>
                  <a:pt x="3560064" y="135050"/>
                </a:moveTo>
                <a:cubicBezTo>
                  <a:pt x="3433064" y="109650"/>
                  <a:pt x="3306064" y="84250"/>
                  <a:pt x="2840736" y="61898"/>
                </a:cubicBezTo>
                <a:cubicBezTo>
                  <a:pt x="2375408" y="39546"/>
                  <a:pt x="1241552" y="-7190"/>
                  <a:pt x="768096" y="938"/>
                </a:cubicBezTo>
                <a:cubicBezTo>
                  <a:pt x="294640" y="9066"/>
                  <a:pt x="0" y="110666"/>
                  <a:pt x="0" y="110666"/>
                </a:cubicBezTo>
                <a:lnTo>
                  <a:pt x="0" y="1106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4488" y="1121497"/>
            <a:ext cx="255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Assignment process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16985" y="5699269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Registration of</a:t>
            </a:r>
          </a:p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Implemented</a:t>
            </a:r>
          </a:p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measure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6087649" y="5210827"/>
            <a:ext cx="1064713" cy="801666"/>
          </a:xfrm>
          <a:custGeom>
            <a:avLst/>
            <a:gdLst>
              <a:gd name="connsiteX0" fmla="*/ 0 w 1064713"/>
              <a:gd name="connsiteY0" fmla="*/ 801666 h 801666"/>
              <a:gd name="connsiteX1" fmla="*/ 375781 w 1064713"/>
              <a:gd name="connsiteY1" fmla="*/ 175365 h 801666"/>
              <a:gd name="connsiteX2" fmla="*/ 1064713 w 1064713"/>
              <a:gd name="connsiteY2" fmla="*/ 0 h 8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713" h="801666">
                <a:moveTo>
                  <a:pt x="0" y="801666"/>
                </a:moveTo>
                <a:cubicBezTo>
                  <a:pt x="99164" y="555321"/>
                  <a:pt x="198329" y="308976"/>
                  <a:pt x="375781" y="175365"/>
                </a:cubicBezTo>
                <a:cubicBezTo>
                  <a:pt x="553233" y="41754"/>
                  <a:pt x="808973" y="20877"/>
                  <a:pt x="1064713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69" y="2448069"/>
            <a:ext cx="1949597" cy="99109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051800" y="3515875"/>
            <a:ext cx="1074811" cy="3739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Latn-BA" sz="1800" dirty="0" smtClean="0">
                <a:solidFill>
                  <a:srgbClr val="002060"/>
                </a:solidFill>
              </a:rPr>
              <a:t>Server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6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  <p:bldP spid="34" grpId="0"/>
      <p:bldP spid="15" grpId="0" animBg="1"/>
      <p:bldP spid="23" grpId="0" animBg="1"/>
      <p:bldP spid="25" grpId="0" animBg="1"/>
      <p:bldP spid="2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  <p:bldP spid="72" grpId="0"/>
      <p:bldP spid="58" grpId="0" animBg="1"/>
      <p:bldP spid="42" grpId="0" animBg="1"/>
    </p:bldLst>
  </p:timing>
</p:sld>
</file>

<file path=ppt/theme/theme1.xml><?xml version="1.0" encoding="utf-8"?>
<a:theme xmlns:a="http://schemas.openxmlformats.org/drawingml/2006/main" name="giz-powerpoint-leerfolie-en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</Template>
  <TotalTime>10457</TotalTime>
  <Words>1129</Words>
  <Application>Microsoft Office PowerPoint</Application>
  <PresentationFormat>On-screen Show (4:3)</PresentationFormat>
  <Paragraphs>190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giz-powerpoint-leerfolie-en</vt:lpstr>
      <vt:lpstr>Visio</vt:lpstr>
      <vt:lpstr>GIZ Open Regional Fund – Energy Efficiency  Monitoring and Verification Platform MVP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Interaction of MVP with other software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Regional Fund – Energy Efficiency (GIZ)  Report on  M&amp;V&amp;E and proposal of reporting Template!</dc:title>
  <dc:creator>Armin Teskeredzic</dc:creator>
  <cp:keywords>GIZ-Leerfolie</cp:keywords>
  <cp:lastModifiedBy>Odsjek ITTP</cp:lastModifiedBy>
  <cp:revision>644</cp:revision>
  <cp:lastPrinted>2014-09-19T14:27:25Z</cp:lastPrinted>
  <dcterms:created xsi:type="dcterms:W3CDTF">2012-02-17T11:40:13Z</dcterms:created>
  <dcterms:modified xsi:type="dcterms:W3CDTF">2014-09-25T12:50:29Z</dcterms:modified>
</cp:coreProperties>
</file>